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4"/>
  </p:sldMasterIdLst>
  <p:notesMasterIdLst>
    <p:notesMasterId r:id="rId23"/>
  </p:notesMasterIdLst>
  <p:sldIdLst>
    <p:sldId id="256" r:id="rId5"/>
    <p:sldId id="257" r:id="rId6"/>
    <p:sldId id="263" r:id="rId7"/>
    <p:sldId id="258" r:id="rId8"/>
    <p:sldId id="260" r:id="rId9"/>
    <p:sldId id="261" r:id="rId10"/>
    <p:sldId id="262" r:id="rId11"/>
    <p:sldId id="265" r:id="rId12"/>
    <p:sldId id="266" r:id="rId13"/>
    <p:sldId id="2145708175" r:id="rId14"/>
    <p:sldId id="2145708177" r:id="rId15"/>
    <p:sldId id="2145708176" r:id="rId16"/>
    <p:sldId id="2145708178" r:id="rId17"/>
    <p:sldId id="2145708180" r:id="rId18"/>
    <p:sldId id="2145705692" r:id="rId19"/>
    <p:sldId id="2145708166" r:id="rId20"/>
    <p:sldId id="2145708181" r:id="rId21"/>
    <p:sldId id="26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2C108B-D6AB-6229-9235-217A0CF326CD}" name="Aurelie SCHAAF 755" initials="AS7" userId="S::aurelie.schaaf@cnaf.fr::69444e61-42f9-4e05-b78d-15fa4063a599" providerId="AD"/>
  <p188:author id="{DB3ABBFD-A0E2-4001-FA8D-B70248F88009}" name="Audrey LARRAGA 921" initials="AL9" userId="S::audrey.larraga@caf92.caf.fr::b8959c9d-ae35-4658-8747-277b8700ca3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E8640"/>
    <a:srgbClr val="96B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32830B-258D-41BB-A735-7D74C0ED499A}" v="68" dt="2023-01-26T10:26:03.413"/>
    <p1510:client id="{EC3C9BE4-2723-4CB2-AC6C-05355FA5D73F}" v="635" dt="2023-01-26T10:14:40.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67"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74318-3336-4CFF-8866-17DB9C162BAE}" type="datetimeFigureOut">
              <a:rPr lang="fr-FR" smtClean="0"/>
              <a:t>17/02/2023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478BCB-3083-4B40-9348-4FA27DFE05F8}" type="slidenum">
              <a:rPr lang="fr-FR" smtClean="0"/>
              <a:t>‹N°›</a:t>
            </a:fld>
            <a:endParaRPr lang="fr-FR"/>
          </a:p>
        </p:txBody>
      </p:sp>
    </p:spTree>
    <p:extLst>
      <p:ext uri="{BB962C8B-B14F-4D97-AF65-F5344CB8AC3E}">
        <p14:creationId xmlns:p14="http://schemas.microsoft.com/office/powerpoint/2010/main" val="2751496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26963B-9C39-4886-9484-295378C76595}" type="slidenum">
              <a:rPr lang="fr-FR" smtClean="0"/>
              <a:pPr/>
              <a:t>9</a:t>
            </a:fld>
            <a:endParaRPr lang="fr-FR"/>
          </a:p>
        </p:txBody>
      </p:sp>
    </p:spTree>
    <p:extLst>
      <p:ext uri="{BB962C8B-B14F-4D97-AF65-F5344CB8AC3E}">
        <p14:creationId xmlns:p14="http://schemas.microsoft.com/office/powerpoint/2010/main" val="201374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26963B-9C39-4886-9484-295378C76595}" type="slidenum">
              <a:rPr lang="fr-FR" smtClean="0"/>
              <a:pPr/>
              <a:t>10</a:t>
            </a:fld>
            <a:endParaRPr lang="fr-FR"/>
          </a:p>
        </p:txBody>
      </p:sp>
    </p:spTree>
    <p:extLst>
      <p:ext uri="{BB962C8B-B14F-4D97-AF65-F5344CB8AC3E}">
        <p14:creationId xmlns:p14="http://schemas.microsoft.com/office/powerpoint/2010/main" val="199237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26963B-9C39-4886-9484-295378C76595}" type="slidenum">
              <a:rPr lang="fr-FR" smtClean="0"/>
              <a:pPr/>
              <a:t>11</a:t>
            </a:fld>
            <a:endParaRPr lang="fr-FR"/>
          </a:p>
        </p:txBody>
      </p:sp>
    </p:spTree>
    <p:extLst>
      <p:ext uri="{BB962C8B-B14F-4D97-AF65-F5344CB8AC3E}">
        <p14:creationId xmlns:p14="http://schemas.microsoft.com/office/powerpoint/2010/main" val="102911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26963B-9C39-4886-9484-295378C76595}" type="slidenum">
              <a:rPr lang="fr-FR" smtClean="0"/>
              <a:pPr/>
              <a:t>12</a:t>
            </a:fld>
            <a:endParaRPr lang="fr-FR"/>
          </a:p>
        </p:txBody>
      </p:sp>
    </p:spTree>
    <p:extLst>
      <p:ext uri="{BB962C8B-B14F-4D97-AF65-F5344CB8AC3E}">
        <p14:creationId xmlns:p14="http://schemas.microsoft.com/office/powerpoint/2010/main" val="3698749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26963B-9C39-4886-9484-295378C76595}" type="slidenum">
              <a:rPr lang="fr-FR" smtClean="0"/>
              <a:pPr/>
              <a:t>13</a:t>
            </a:fld>
            <a:endParaRPr lang="fr-FR"/>
          </a:p>
        </p:txBody>
      </p:sp>
    </p:spTree>
    <p:extLst>
      <p:ext uri="{BB962C8B-B14F-4D97-AF65-F5344CB8AC3E}">
        <p14:creationId xmlns:p14="http://schemas.microsoft.com/office/powerpoint/2010/main" val="3996523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26963B-9C39-4886-9484-295378C76595}" type="slidenum">
              <a:rPr lang="fr-FR" smtClean="0"/>
              <a:pPr/>
              <a:t>14</a:t>
            </a:fld>
            <a:endParaRPr lang="fr-FR"/>
          </a:p>
        </p:txBody>
      </p:sp>
    </p:spTree>
    <p:extLst>
      <p:ext uri="{BB962C8B-B14F-4D97-AF65-F5344CB8AC3E}">
        <p14:creationId xmlns:p14="http://schemas.microsoft.com/office/powerpoint/2010/main" val="223487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26963B-9C39-4886-9484-295378C76595}" type="slidenum">
              <a:rPr lang="fr-FR" smtClean="0"/>
              <a:pPr/>
              <a:t>15</a:t>
            </a:fld>
            <a:endParaRPr lang="fr-FR"/>
          </a:p>
        </p:txBody>
      </p:sp>
    </p:spTree>
    <p:extLst>
      <p:ext uri="{BB962C8B-B14F-4D97-AF65-F5344CB8AC3E}">
        <p14:creationId xmlns:p14="http://schemas.microsoft.com/office/powerpoint/2010/main" val="9102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96B85A"/>
          </a:solidFill>
          <a:ln>
            <a:noFill/>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4177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r-FR"/>
              <a:t>Modifiez le style du titre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8C79C5D-2A6F-F04D-97DA-BEF2467B64E4}"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7929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92D050"/>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r-FR"/>
              <a:t>Modifiez le style du titre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smtClean="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53162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92D050"/>
          </a:solidFill>
          <a:ln>
            <a:no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r-FR"/>
              <a:t>Modifiez le style du titre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r-FR"/>
              <a:t>Cliquez pour modifier les styles du texte du masque</a:t>
            </a:r>
          </a:p>
        </p:txBody>
      </p:sp>
      <p:sp>
        <p:nvSpPr>
          <p:cNvPr id="2" name="Date Placeholder 1"/>
          <p:cNvSpPr>
            <a:spLocks noGrp="1"/>
          </p:cNvSpPr>
          <p:nvPr>
            <p:ph type="dt" sz="half" idx="10"/>
          </p:nvPr>
        </p:nvSpPr>
        <p:spPr/>
        <p:txBody>
          <a:bodyPr/>
          <a:lstStyle/>
          <a:p>
            <a:fld id="{FBF54567-0DE4-3F47-BF90-CB84690072F9}" type="datetimeFigureOut">
              <a:rPr lang="en-US" smtClean="0"/>
              <a:pPr/>
              <a:t>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37579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92D050"/>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53965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solidFill>
            <a:srgbClr val="92D050"/>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4863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96B85A"/>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fr-FR"/>
              <a:t>Modifiez le style du titre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6600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rgbClr val="92D050"/>
          </a:solidFill>
          <a:ln>
            <a:noFill/>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r-FR"/>
              <a:t>Modifiez le style du titre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smtClean="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4175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92D050"/>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8453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92D050"/>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8270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92D050"/>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257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4318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92D050"/>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r-FR"/>
              <a:t>Modifiez le style du titre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0DF5E60-9974-AC48-9591-99C2BB44B7CF}"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0447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r-FR"/>
              <a:t>Modifiez le style du titre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2/17/2023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88815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b">
            <a:noAutofit/>
          </a:bodyPr>
          <a:lstStyle/>
          <a:p>
            <a:r>
              <a:rPr lang="fr-FR" dirty="0"/>
              <a:t>Modifiez le style du titre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2/17/2023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33620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hf sldNum="0" hdr="0" ftr="0" dt="0"/>
  <p:txStyles>
    <p:titleStyle>
      <a:lvl1pPr algn="l" defTabSz="457200" rtl="0" eaLnBrk="1" latinLnBrk="0" hangingPunct="1">
        <a:spcBef>
          <a:spcPct val="0"/>
        </a:spcBef>
        <a:buNone/>
        <a:defRPr sz="4000" b="1" kern="1200">
          <a:solidFill>
            <a:srgbClr val="FEFEFE"/>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s://youtu.be/JfmUDXltDHE" TargetMode="External"/><Relationship Id="rId7"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youtu.be/Cy567eUlqAY" TargetMode="External"/><Relationship Id="rId4" Type="http://schemas.openxmlformats.org/officeDocument/2006/relationships/image" Target="../media/image11.png"/><Relationship Id="rId9"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www.pension-alimentaire.caf.fr/"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www.pension-alimentaire.caf.fr/" TargetMode="Externa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www.pension-alimentaire.caf.fr/"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FB4A9C-533C-40EF-908E-CD8BD9949CB9}"/>
              </a:ext>
            </a:extLst>
          </p:cNvPr>
          <p:cNvSpPr>
            <a:spLocks noGrp="1"/>
          </p:cNvSpPr>
          <p:nvPr>
            <p:ph type="ctrTitle"/>
          </p:nvPr>
        </p:nvSpPr>
        <p:spPr>
          <a:xfrm>
            <a:off x="535680" y="365379"/>
            <a:ext cx="11382000" cy="3962998"/>
          </a:xfrm>
        </p:spPr>
        <p:txBody>
          <a:bodyPr/>
          <a:lstStyle/>
          <a:p>
            <a:r>
              <a:rPr lang="fr-FR" dirty="0"/>
              <a:t>SERVICE PUBLIC DES PENSIONS ALIMENTAIRES</a:t>
            </a:r>
            <a:br>
              <a:rPr lang="fr-FR" dirty="0"/>
            </a:br>
            <a:br>
              <a:rPr lang="fr-FR" dirty="0"/>
            </a:br>
            <a:r>
              <a:rPr lang="fr-FR" sz="3200" dirty="0"/>
              <a:t>INTERMEDIATION FINANCIERE : UN SERVICE DE LA CAF ET DE LA MSA</a:t>
            </a:r>
          </a:p>
        </p:txBody>
      </p:sp>
      <p:pic>
        <p:nvPicPr>
          <p:cNvPr id="5" name="Image 4">
            <a:extLst>
              <a:ext uri="{FF2B5EF4-FFF2-40B4-BE49-F238E27FC236}">
                <a16:creationId xmlns:a16="http://schemas.microsoft.com/office/drawing/2014/main" id="{34A1F185-E5B3-4C8A-A0DE-555D0C2E63AA}"/>
              </a:ext>
            </a:extLst>
          </p:cNvPr>
          <p:cNvPicPr>
            <a:picLocks noChangeAspect="1"/>
          </p:cNvPicPr>
          <p:nvPr/>
        </p:nvPicPr>
        <p:blipFill>
          <a:blip r:embed="rId2"/>
          <a:stretch>
            <a:fillRect/>
          </a:stretch>
        </p:blipFill>
        <p:spPr>
          <a:xfrm>
            <a:off x="8435523" y="5246363"/>
            <a:ext cx="2117690" cy="1322104"/>
          </a:xfrm>
          <a:prstGeom prst="rect">
            <a:avLst/>
          </a:prstGeom>
        </p:spPr>
      </p:pic>
      <p:pic>
        <p:nvPicPr>
          <p:cNvPr id="6" name="Image 5" descr="Une image contenant dessin&#10;&#10;Description générée automatiquement">
            <a:extLst>
              <a:ext uri="{FF2B5EF4-FFF2-40B4-BE49-F238E27FC236}">
                <a16:creationId xmlns:a16="http://schemas.microsoft.com/office/drawing/2014/main" id="{33AAFE3E-DFB9-464F-9DA3-EBC322D32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8" name="Image 7" descr="Une image contenant dessin&#10;&#10;Description générée automatiquement">
            <a:extLst>
              <a:ext uri="{FF2B5EF4-FFF2-40B4-BE49-F238E27FC236}">
                <a16:creationId xmlns:a16="http://schemas.microsoft.com/office/drawing/2014/main" id="{8F44714A-3E20-4532-9499-C20B1E5E826E}"/>
              </a:ext>
            </a:extLst>
          </p:cNvPr>
          <p:cNvPicPr>
            <a:picLocks noChangeAspect="1"/>
          </p:cNvPicPr>
          <p:nvPr/>
        </p:nvPicPr>
        <p:blipFill rotWithShape="1">
          <a:blip r:embed="rId4"/>
          <a:srcRect t="4687" r="68945" b="6250"/>
          <a:stretch/>
        </p:blipFill>
        <p:spPr>
          <a:xfrm>
            <a:off x="10715625" y="5245157"/>
            <a:ext cx="1121893" cy="1323312"/>
          </a:xfrm>
          <a:prstGeom prst="rect">
            <a:avLst/>
          </a:prstGeom>
        </p:spPr>
      </p:pic>
      <p:pic>
        <p:nvPicPr>
          <p:cNvPr id="15" name="Image 14" descr="Une image contenant table&#10;&#10;Description générée automatiquement">
            <a:extLst>
              <a:ext uri="{FF2B5EF4-FFF2-40B4-BE49-F238E27FC236}">
                <a16:creationId xmlns:a16="http://schemas.microsoft.com/office/drawing/2014/main" id="{4C48D51A-6C97-4A7F-A580-6DFEBD7CCA05}"/>
              </a:ext>
            </a:extLst>
          </p:cNvPr>
          <p:cNvPicPr>
            <a:picLocks noChangeAspect="1"/>
          </p:cNvPicPr>
          <p:nvPr/>
        </p:nvPicPr>
        <p:blipFill rotWithShape="1">
          <a:blip r:embed="rId5">
            <a:extLst>
              <a:ext uri="{28A0092B-C50C-407E-A947-70E740481C1C}">
                <a14:useLocalDpi xmlns:a14="http://schemas.microsoft.com/office/drawing/2010/main" val="0"/>
              </a:ext>
            </a:extLst>
          </a:blip>
          <a:srcRect r="9362" b="5371"/>
          <a:stretch/>
        </p:blipFill>
        <p:spPr>
          <a:xfrm>
            <a:off x="45590" y="4980986"/>
            <a:ext cx="1792735" cy="1748118"/>
          </a:xfrm>
          <a:prstGeom prst="rect">
            <a:avLst/>
          </a:prstGeom>
        </p:spPr>
      </p:pic>
      <p:pic>
        <p:nvPicPr>
          <p:cNvPr id="17" name="Image 16">
            <a:extLst>
              <a:ext uri="{FF2B5EF4-FFF2-40B4-BE49-F238E27FC236}">
                <a16:creationId xmlns:a16="http://schemas.microsoft.com/office/drawing/2014/main" id="{6B3A8E9A-6977-4D61-AE2C-C5CEF44AC962}"/>
              </a:ext>
            </a:extLst>
          </p:cNvPr>
          <p:cNvPicPr>
            <a:picLocks noChangeAspect="1"/>
          </p:cNvPicPr>
          <p:nvPr/>
        </p:nvPicPr>
        <p:blipFill>
          <a:blip r:embed="rId6"/>
          <a:stretch>
            <a:fillRect/>
          </a:stretch>
        </p:blipFill>
        <p:spPr>
          <a:xfrm>
            <a:off x="354482" y="5353127"/>
            <a:ext cx="1382685" cy="1293555"/>
          </a:xfrm>
          <a:prstGeom prst="rect">
            <a:avLst/>
          </a:prstGeom>
        </p:spPr>
      </p:pic>
    </p:spTree>
    <p:extLst>
      <p:ext uri="{BB962C8B-B14F-4D97-AF65-F5344CB8AC3E}">
        <p14:creationId xmlns:p14="http://schemas.microsoft.com/office/powerpoint/2010/main" val="3581659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CECD4E9-B5EE-4D28-B067-78D1912331B0}"/>
              </a:ext>
            </a:extLst>
          </p:cNvPr>
          <p:cNvSpPr txBox="1"/>
          <p:nvPr/>
        </p:nvSpPr>
        <p:spPr>
          <a:xfrm>
            <a:off x="986326" y="2428220"/>
            <a:ext cx="7960462" cy="556947"/>
          </a:xfrm>
          <a:prstGeom prst="rect">
            <a:avLst/>
          </a:prstGeom>
          <a:noFill/>
        </p:spPr>
        <p:txBody>
          <a:bodyPr wrap="square" rtlCol="0">
            <a:spAutoFit/>
          </a:bodyPr>
          <a:lstStyle/>
          <a:p>
            <a:pPr algn="just" fontAlgn="base"/>
            <a:endParaRPr lang="fr-FR" b="1" dirty="0">
              <a:solidFill>
                <a:srgbClr val="0055D2"/>
              </a:solidFill>
              <a:latin typeface="Arial" panose="020B0604020202020204" pitchFamily="34" charset="0"/>
              <a:cs typeface="Arial" panose="020B0604020202020204" pitchFamily="34" charset="0"/>
            </a:endParaRPr>
          </a:p>
          <a:p>
            <a:pPr fontAlgn="base"/>
            <a:endParaRPr lang="fr-FR" sz="1219" dirty="0">
              <a:latin typeface="Arial" panose="020B0604020202020204" pitchFamily="34" charset="0"/>
              <a:cs typeface="Arial" panose="020B0604020202020204" pitchFamily="34" charset="0"/>
            </a:endParaRPr>
          </a:p>
        </p:txBody>
      </p:sp>
      <p:sp>
        <p:nvSpPr>
          <p:cNvPr id="2" name="AutoShape 2">
            <a:extLst>
              <a:ext uri="{FF2B5EF4-FFF2-40B4-BE49-F238E27FC236}">
                <a16:creationId xmlns:a16="http://schemas.microsoft.com/office/drawing/2014/main" id="{0F4C3F39-CD39-4657-9EF6-6031C0B25F1D}"/>
              </a:ext>
            </a:extLst>
          </p:cNvPr>
          <p:cNvSpPr>
            <a:spLocks noChangeAspect="1" noChangeArrowheads="1"/>
          </p:cNvSpPr>
          <p:nvPr/>
        </p:nvSpPr>
        <p:spPr bwMode="auto">
          <a:xfrm>
            <a:off x="5972175" y="3305175"/>
            <a:ext cx="247650"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a:p>
        </p:txBody>
      </p:sp>
      <p:pic>
        <p:nvPicPr>
          <p:cNvPr id="11" name="Image 14" descr="Une image contenant alimentation&#10;&#10;Description générée automatiquement">
            <a:extLst>
              <a:ext uri="{FF2B5EF4-FFF2-40B4-BE49-F238E27FC236}">
                <a16:creationId xmlns:a16="http://schemas.microsoft.com/office/drawing/2014/main" id="{7995119D-4D7D-4F00-B21B-58F4E8C06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9408" y="198042"/>
            <a:ext cx="959644" cy="95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ous-titre 1">
            <a:extLst>
              <a:ext uri="{FF2B5EF4-FFF2-40B4-BE49-F238E27FC236}">
                <a16:creationId xmlns:a16="http://schemas.microsoft.com/office/drawing/2014/main" id="{7F0A5F7B-04B1-46ED-8A97-C7745C236F2F}"/>
              </a:ext>
            </a:extLst>
          </p:cNvPr>
          <p:cNvSpPr txBox="1">
            <a:spLocks/>
          </p:cNvSpPr>
          <p:nvPr/>
        </p:nvSpPr>
        <p:spPr>
          <a:xfrm>
            <a:off x="179883" y="2326457"/>
            <a:ext cx="11812248" cy="4329176"/>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Font typeface="Wingdings" panose="05000000000000000000" pitchFamily="2" charset="2"/>
              <a:buChar char="Ø"/>
            </a:pPr>
            <a:r>
              <a:rPr lang="fr-FR" sz="2000" dirty="0">
                <a:solidFill>
                  <a:srgbClr val="3E8640"/>
                </a:solidFill>
                <a:cs typeface="Arial" panose="020B0604020202020204" pitchFamily="34" charset="0"/>
              </a:rPr>
              <a:t>Refus </a:t>
            </a:r>
            <a:r>
              <a:rPr lang="fr-FR" sz="2000" u="sng" dirty="0">
                <a:solidFill>
                  <a:srgbClr val="3E8640"/>
                </a:solidFill>
                <a:cs typeface="Arial" panose="020B0604020202020204" pitchFamily="34" charset="0"/>
              </a:rPr>
              <a:t>conjoint</a:t>
            </a:r>
            <a:r>
              <a:rPr lang="fr-FR" sz="2000" dirty="0">
                <a:solidFill>
                  <a:srgbClr val="3E8640"/>
                </a:solidFill>
                <a:cs typeface="Arial" panose="020B0604020202020204" pitchFamily="34" charset="0"/>
              </a:rPr>
              <a:t> des deux parents </a:t>
            </a:r>
            <a:r>
              <a:rPr lang="fr-FR" sz="2000" dirty="0">
                <a:cs typeface="Arial" panose="020B0604020202020204" pitchFamily="34" charset="0"/>
              </a:rPr>
              <a:t>: mécanisme d’opt-out</a:t>
            </a:r>
          </a:p>
          <a:p>
            <a:pPr marL="0" indent="0" algn="just">
              <a:buNone/>
            </a:pPr>
            <a:endParaRPr lang="fr-FR" sz="2000" dirty="0">
              <a:cs typeface="Arial" panose="020B0604020202020204" pitchFamily="34" charset="0"/>
            </a:endParaRPr>
          </a:p>
          <a:p>
            <a:pPr algn="just">
              <a:buFont typeface="Wingdings" panose="05000000000000000000" pitchFamily="2" charset="2"/>
              <a:buChar char="Ø"/>
            </a:pPr>
            <a:r>
              <a:rPr lang="fr-FR" sz="2000" dirty="0">
                <a:solidFill>
                  <a:srgbClr val="3E8640"/>
                </a:solidFill>
                <a:cs typeface="Arial" panose="020B0604020202020204" pitchFamily="34" charset="0"/>
              </a:rPr>
              <a:t>Refus par le juge </a:t>
            </a:r>
            <a:r>
              <a:rPr lang="fr-FR" sz="2000" dirty="0">
                <a:cs typeface="Arial" panose="020B0604020202020204" pitchFamily="34" charset="0"/>
              </a:rPr>
              <a:t>: à titre exceptionnel, le juge peut écarter l’IF par décision spécialement motivée lorsque la situation de l’une des parties ou les modalités d’exécution de la pension sont incompatibles avec sa mise en place (ex: parent débiteur à l’étranger, régularité du séjour du parent créancier).</a:t>
            </a:r>
          </a:p>
          <a:p>
            <a:pPr marL="0" indent="0">
              <a:buNone/>
            </a:pPr>
            <a:endParaRPr lang="fr-FR" sz="2000" dirty="0">
              <a:cs typeface="Arial" panose="020B0604020202020204" pitchFamily="34" charset="0"/>
            </a:endParaRPr>
          </a:p>
          <a:p>
            <a:pPr marL="0" indent="0">
              <a:buNone/>
            </a:pPr>
            <a:r>
              <a:rPr lang="fr-FR" sz="2000" dirty="0">
                <a:cs typeface="Arial" panose="020B0604020202020204" pitchFamily="34" charset="0"/>
              </a:rPr>
              <a:t>Les décisions écartant l’IF ne sont pas transmises à l’Aripa par les professionnels de justice</a:t>
            </a:r>
          </a:p>
        </p:txBody>
      </p:sp>
      <p:grpSp>
        <p:nvGrpSpPr>
          <p:cNvPr id="6" name="Groupe 5">
            <a:extLst>
              <a:ext uri="{FF2B5EF4-FFF2-40B4-BE49-F238E27FC236}">
                <a16:creationId xmlns:a16="http://schemas.microsoft.com/office/drawing/2014/main" id="{552727B0-B66D-C5DF-0A67-2FC3621F6B0E}"/>
              </a:ext>
            </a:extLst>
          </p:cNvPr>
          <p:cNvGrpSpPr/>
          <p:nvPr/>
        </p:nvGrpSpPr>
        <p:grpSpPr>
          <a:xfrm>
            <a:off x="9713659" y="6192138"/>
            <a:ext cx="2455393" cy="665862"/>
            <a:chOff x="6946840" y="5243677"/>
            <a:chExt cx="4890678" cy="1326271"/>
          </a:xfrm>
        </p:grpSpPr>
        <p:pic>
          <p:nvPicPr>
            <p:cNvPr id="7" name="Image 6">
              <a:extLst>
                <a:ext uri="{FF2B5EF4-FFF2-40B4-BE49-F238E27FC236}">
                  <a16:creationId xmlns:a16="http://schemas.microsoft.com/office/drawing/2014/main" id="{07B0B75C-2D34-6886-5903-49B7A157C481}"/>
                </a:ext>
              </a:extLst>
            </p:cNvPr>
            <p:cNvPicPr>
              <a:picLocks noChangeAspect="1"/>
            </p:cNvPicPr>
            <p:nvPr/>
          </p:nvPicPr>
          <p:blipFill>
            <a:blip r:embed="rId4"/>
            <a:stretch>
              <a:fillRect/>
            </a:stretch>
          </p:blipFill>
          <p:spPr>
            <a:xfrm>
              <a:off x="8435523" y="5246363"/>
              <a:ext cx="2117690" cy="1322104"/>
            </a:xfrm>
            <a:prstGeom prst="rect">
              <a:avLst/>
            </a:prstGeom>
          </p:spPr>
        </p:pic>
        <p:pic>
          <p:nvPicPr>
            <p:cNvPr id="12" name="Image 11" descr="Une image contenant dessin&#10;&#10;Description générée automatiquement">
              <a:extLst>
                <a:ext uri="{FF2B5EF4-FFF2-40B4-BE49-F238E27FC236}">
                  <a16:creationId xmlns:a16="http://schemas.microsoft.com/office/drawing/2014/main" id="{1995D196-63B9-9C64-CDB8-B18A3E450B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13" name="Image 12" descr="Une image contenant dessin&#10;&#10;Description générée automatiquement">
              <a:extLst>
                <a:ext uri="{FF2B5EF4-FFF2-40B4-BE49-F238E27FC236}">
                  <a16:creationId xmlns:a16="http://schemas.microsoft.com/office/drawing/2014/main" id="{F2DF0C25-D1AC-75D2-1CD5-60AA17225734}"/>
                </a:ext>
              </a:extLst>
            </p:cNvPr>
            <p:cNvPicPr>
              <a:picLocks noChangeAspect="1"/>
            </p:cNvPicPr>
            <p:nvPr/>
          </p:nvPicPr>
          <p:blipFill rotWithShape="1">
            <a:blip r:embed="rId6"/>
            <a:srcRect t="4687" r="68945" b="6250"/>
            <a:stretch/>
          </p:blipFill>
          <p:spPr>
            <a:xfrm>
              <a:off x="10715625" y="5245157"/>
              <a:ext cx="1121893" cy="1323312"/>
            </a:xfrm>
            <a:prstGeom prst="rect">
              <a:avLst/>
            </a:prstGeom>
          </p:spPr>
        </p:pic>
      </p:grpSp>
      <p:sp>
        <p:nvSpPr>
          <p:cNvPr id="15" name="Titre 14">
            <a:extLst>
              <a:ext uri="{FF2B5EF4-FFF2-40B4-BE49-F238E27FC236}">
                <a16:creationId xmlns:a16="http://schemas.microsoft.com/office/drawing/2014/main" id="{8B931A58-0A39-604C-EFFC-84BD2D9714F3}"/>
              </a:ext>
            </a:extLst>
          </p:cNvPr>
          <p:cNvSpPr>
            <a:spLocks noGrp="1"/>
          </p:cNvSpPr>
          <p:nvPr>
            <p:ph type="title"/>
          </p:nvPr>
        </p:nvSpPr>
        <p:spPr/>
        <p:txBody>
          <a:bodyPr/>
          <a:lstStyle/>
          <a:p>
            <a:r>
              <a:rPr lang="fr-FR" sz="4000"/>
              <a:t>L’INTERMEDIATION FINANCIERE :</a:t>
            </a:r>
            <a:br>
              <a:rPr lang="fr-FR" sz="4000"/>
            </a:br>
            <a:r>
              <a:rPr lang="fr-FR" sz="4000"/>
              <a:t>LES DEROGATIONS</a:t>
            </a:r>
            <a:endParaRPr lang="fr-FR"/>
          </a:p>
        </p:txBody>
      </p:sp>
    </p:spTree>
    <p:extLst>
      <p:ext uri="{BB962C8B-B14F-4D97-AF65-F5344CB8AC3E}">
        <p14:creationId xmlns:p14="http://schemas.microsoft.com/office/powerpoint/2010/main" val="302336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CECD4E9-B5EE-4D28-B067-78D1912331B0}"/>
              </a:ext>
            </a:extLst>
          </p:cNvPr>
          <p:cNvSpPr txBox="1"/>
          <p:nvPr/>
        </p:nvSpPr>
        <p:spPr>
          <a:xfrm>
            <a:off x="1480102" y="1272988"/>
            <a:ext cx="7960462" cy="556947"/>
          </a:xfrm>
          <a:prstGeom prst="rect">
            <a:avLst/>
          </a:prstGeom>
          <a:noFill/>
        </p:spPr>
        <p:txBody>
          <a:bodyPr wrap="square" rtlCol="0">
            <a:spAutoFit/>
          </a:bodyPr>
          <a:lstStyle/>
          <a:p>
            <a:pPr algn="just" fontAlgn="base"/>
            <a:endParaRPr lang="fr-FR" b="1" dirty="0">
              <a:solidFill>
                <a:srgbClr val="0055D2"/>
              </a:solidFill>
              <a:latin typeface="Arial" panose="020B0604020202020204" pitchFamily="34" charset="0"/>
              <a:cs typeface="Arial" panose="020B0604020202020204" pitchFamily="34" charset="0"/>
            </a:endParaRPr>
          </a:p>
          <a:p>
            <a:pPr fontAlgn="base"/>
            <a:endParaRPr lang="fr-FR" sz="1219"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8C209D67-A3AC-4063-928C-681FFD0617AA}"/>
              </a:ext>
            </a:extLst>
          </p:cNvPr>
          <p:cNvSpPr>
            <a:spLocks noGrp="1"/>
          </p:cNvSpPr>
          <p:nvPr>
            <p:ph type="title"/>
          </p:nvPr>
        </p:nvSpPr>
        <p:spPr>
          <a:xfrm>
            <a:off x="1" y="447188"/>
            <a:ext cx="11902188" cy="970450"/>
          </a:xfrm>
        </p:spPr>
        <p:txBody>
          <a:bodyPr anchor="ctr" anchorCtr="0">
            <a:noAutofit/>
          </a:bodyPr>
          <a:lstStyle/>
          <a:p>
            <a:br>
              <a:rPr lang="fr-FR" sz="4400">
                <a:ea typeface="Roboto Medium"/>
              </a:rPr>
            </a:br>
            <a:r>
              <a:rPr lang="fr-FR" sz="4400"/>
              <a:t>L’INTERMEDIATION FINANCIERE : </a:t>
            </a:r>
            <a:br>
              <a:rPr lang="fr-FR" sz="4400"/>
            </a:br>
            <a:r>
              <a:rPr lang="fr-FR" sz="4400"/>
              <a:t>GESTION DES REFUS INITAUX</a:t>
            </a:r>
            <a:endParaRPr lang="fr-FR" sz="4400">
              <a:ea typeface="Roboto Medium"/>
            </a:endParaRPr>
          </a:p>
        </p:txBody>
      </p:sp>
      <p:sp>
        <p:nvSpPr>
          <p:cNvPr id="2" name="AutoShape 2">
            <a:extLst>
              <a:ext uri="{FF2B5EF4-FFF2-40B4-BE49-F238E27FC236}">
                <a16:creationId xmlns:a16="http://schemas.microsoft.com/office/drawing/2014/main" id="{0F4C3F39-CD39-4657-9EF6-6031C0B25F1D}"/>
              </a:ext>
            </a:extLst>
          </p:cNvPr>
          <p:cNvSpPr>
            <a:spLocks noChangeAspect="1" noChangeArrowheads="1"/>
          </p:cNvSpPr>
          <p:nvPr/>
        </p:nvSpPr>
        <p:spPr bwMode="auto">
          <a:xfrm>
            <a:off x="5972175" y="3305175"/>
            <a:ext cx="247650"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a:p>
        </p:txBody>
      </p:sp>
      <p:pic>
        <p:nvPicPr>
          <p:cNvPr id="11" name="Image 14" descr="Une image contenant alimentation&#10;&#10;Description générée automatiquement">
            <a:extLst>
              <a:ext uri="{FF2B5EF4-FFF2-40B4-BE49-F238E27FC236}">
                <a16:creationId xmlns:a16="http://schemas.microsoft.com/office/drawing/2014/main" id="{7995119D-4D7D-4F00-B21B-58F4E8C06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0664" y="8436"/>
            <a:ext cx="959644" cy="95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D492DC52-8E10-4F2C-BBCE-7C5B17AFA50B}"/>
              </a:ext>
            </a:extLst>
          </p:cNvPr>
          <p:cNvSpPr txBox="1"/>
          <p:nvPr/>
        </p:nvSpPr>
        <p:spPr>
          <a:xfrm>
            <a:off x="369226" y="2411010"/>
            <a:ext cx="11532963" cy="3785652"/>
          </a:xfrm>
          <a:prstGeom prst="rect">
            <a:avLst/>
          </a:prstGeom>
          <a:noFill/>
        </p:spPr>
        <p:txBody>
          <a:bodyPr wrap="square">
            <a:spAutoFit/>
          </a:bodyPr>
          <a:lstStyle/>
          <a:p>
            <a:pPr algn="just"/>
            <a:r>
              <a:rPr lang="fr-FR" sz="2000" b="1">
                <a:solidFill>
                  <a:srgbClr val="3E8640"/>
                </a:solidFill>
                <a:cs typeface="Arial" panose="020B0604020202020204" pitchFamily="34" charset="0"/>
              </a:rPr>
              <a:t>En cas de refus conjoint par les deux parents </a:t>
            </a:r>
            <a:r>
              <a:rPr lang="fr-FR" sz="2000">
                <a:cs typeface="Arial" panose="020B0604020202020204" pitchFamily="34" charset="0"/>
              </a:rPr>
              <a:t>mentionné dans le jugement, en cas de changement d’avis, une demande pourra toujours être effectuée ultérieurement par un des parents auprès de la Caf ou la MSA sans qu’il soit nécessaire de fournir un nouveau jugement.</a:t>
            </a:r>
          </a:p>
          <a:p>
            <a:pPr algn="just"/>
            <a:endParaRPr lang="fr-FR" sz="2000">
              <a:cs typeface="Arial" panose="020B0604020202020204" pitchFamily="34" charset="0"/>
            </a:endParaRPr>
          </a:p>
          <a:p>
            <a:pPr algn="just"/>
            <a:r>
              <a:rPr lang="fr-FR" sz="2000" b="1">
                <a:solidFill>
                  <a:srgbClr val="3E8640"/>
                </a:solidFill>
                <a:cs typeface="Arial" panose="020B0604020202020204" pitchFamily="34" charset="0"/>
              </a:rPr>
              <a:t>En cas de refus prononcé de façon motivée par le juge</a:t>
            </a:r>
            <a:r>
              <a:rPr lang="fr-FR" sz="2000">
                <a:solidFill>
                  <a:srgbClr val="3E8640"/>
                </a:solidFill>
                <a:cs typeface="Arial" panose="020B0604020202020204" pitchFamily="34" charset="0"/>
              </a:rPr>
              <a:t>, </a:t>
            </a:r>
            <a:r>
              <a:rPr lang="fr-FR" sz="2000">
                <a:cs typeface="Arial" panose="020B0604020202020204" pitchFamily="34" charset="0"/>
              </a:rPr>
              <a:t>si un nouvel élément survient, un des parents pourra demander le « rétablissement » de l’intermédiation financière devant le juge pour mise en place par la Caf ou la MSA. La demande de rétablissement de l’IF est instruite et jugée par le JAF. Elle est notifiée aux parties par le greffe par LR avec avis de réception. Les délais de transmission sont fixés à l’identique par rapport aux décisions portant l’IF. </a:t>
            </a:r>
          </a:p>
          <a:p>
            <a:pPr algn="just"/>
            <a:endParaRPr lang="fr-FR" sz="2000">
              <a:cs typeface="Arial" panose="020B0604020202020204" pitchFamily="34" charset="0"/>
            </a:endParaRPr>
          </a:p>
          <a:p>
            <a:pPr algn="just"/>
            <a:r>
              <a:rPr lang="fr-FR" sz="2000">
                <a:cs typeface="Arial" panose="020B0604020202020204" pitchFamily="34" charset="0"/>
              </a:rPr>
              <a:t>Le greffier transmet la décision de rétablissement et non le jugement initial ayant fixé la PA à l’Aripa. En cas de besoin, possibilité de solliciter les parents pour obtenir le TE d’origine.</a:t>
            </a:r>
          </a:p>
        </p:txBody>
      </p:sp>
      <p:grpSp>
        <p:nvGrpSpPr>
          <p:cNvPr id="6" name="Groupe 5">
            <a:extLst>
              <a:ext uri="{FF2B5EF4-FFF2-40B4-BE49-F238E27FC236}">
                <a16:creationId xmlns:a16="http://schemas.microsoft.com/office/drawing/2014/main" id="{88EDDD85-2DA8-DE1B-9C96-4404F421F65E}"/>
              </a:ext>
            </a:extLst>
          </p:cNvPr>
          <p:cNvGrpSpPr/>
          <p:nvPr/>
        </p:nvGrpSpPr>
        <p:grpSpPr>
          <a:xfrm>
            <a:off x="9563513" y="6077881"/>
            <a:ext cx="2455393" cy="665862"/>
            <a:chOff x="6946840" y="5243677"/>
            <a:chExt cx="4890678" cy="1326271"/>
          </a:xfrm>
        </p:grpSpPr>
        <p:pic>
          <p:nvPicPr>
            <p:cNvPr id="7" name="Image 6">
              <a:extLst>
                <a:ext uri="{FF2B5EF4-FFF2-40B4-BE49-F238E27FC236}">
                  <a16:creationId xmlns:a16="http://schemas.microsoft.com/office/drawing/2014/main" id="{2F147E6A-63E5-8D4A-8DE1-63BCEE7CFFC8}"/>
                </a:ext>
              </a:extLst>
            </p:cNvPr>
            <p:cNvPicPr>
              <a:picLocks noChangeAspect="1"/>
            </p:cNvPicPr>
            <p:nvPr/>
          </p:nvPicPr>
          <p:blipFill>
            <a:blip r:embed="rId4"/>
            <a:stretch>
              <a:fillRect/>
            </a:stretch>
          </p:blipFill>
          <p:spPr>
            <a:xfrm>
              <a:off x="8435523" y="5246363"/>
              <a:ext cx="2117690" cy="1322104"/>
            </a:xfrm>
            <a:prstGeom prst="rect">
              <a:avLst/>
            </a:prstGeom>
          </p:spPr>
        </p:pic>
        <p:pic>
          <p:nvPicPr>
            <p:cNvPr id="12" name="Image 11" descr="Une image contenant dessin&#10;&#10;Description générée automatiquement">
              <a:extLst>
                <a:ext uri="{FF2B5EF4-FFF2-40B4-BE49-F238E27FC236}">
                  <a16:creationId xmlns:a16="http://schemas.microsoft.com/office/drawing/2014/main" id="{498B05E0-0418-E55D-AA36-47CC847BE2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13" name="Image 12" descr="Une image contenant dessin&#10;&#10;Description générée automatiquement">
              <a:extLst>
                <a:ext uri="{FF2B5EF4-FFF2-40B4-BE49-F238E27FC236}">
                  <a16:creationId xmlns:a16="http://schemas.microsoft.com/office/drawing/2014/main" id="{CA41712E-6655-D5DC-8A54-40DD3742D5F8}"/>
                </a:ext>
              </a:extLst>
            </p:cNvPr>
            <p:cNvPicPr>
              <a:picLocks noChangeAspect="1"/>
            </p:cNvPicPr>
            <p:nvPr/>
          </p:nvPicPr>
          <p:blipFill rotWithShape="1">
            <a:blip r:embed="rId6"/>
            <a:srcRect t="4687" r="68945" b="6250"/>
            <a:stretch/>
          </p:blipFill>
          <p:spPr>
            <a:xfrm>
              <a:off x="10715625" y="5245157"/>
              <a:ext cx="1121893" cy="1323312"/>
            </a:xfrm>
            <a:prstGeom prst="rect">
              <a:avLst/>
            </a:prstGeom>
          </p:spPr>
        </p:pic>
      </p:grpSp>
    </p:spTree>
    <p:extLst>
      <p:ext uri="{BB962C8B-B14F-4D97-AF65-F5344CB8AC3E}">
        <p14:creationId xmlns:p14="http://schemas.microsoft.com/office/powerpoint/2010/main" val="2828449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CECD4E9-B5EE-4D28-B067-78D1912331B0}"/>
              </a:ext>
            </a:extLst>
          </p:cNvPr>
          <p:cNvSpPr txBox="1"/>
          <p:nvPr/>
        </p:nvSpPr>
        <p:spPr>
          <a:xfrm>
            <a:off x="1480102" y="1272988"/>
            <a:ext cx="7960462" cy="556947"/>
          </a:xfrm>
          <a:prstGeom prst="rect">
            <a:avLst/>
          </a:prstGeom>
          <a:noFill/>
        </p:spPr>
        <p:txBody>
          <a:bodyPr wrap="square" rtlCol="0">
            <a:spAutoFit/>
          </a:bodyPr>
          <a:lstStyle/>
          <a:p>
            <a:pPr algn="just" fontAlgn="base"/>
            <a:endParaRPr lang="fr-FR" b="1" dirty="0">
              <a:solidFill>
                <a:srgbClr val="0055D2"/>
              </a:solidFill>
              <a:latin typeface="Arial" panose="020B0604020202020204" pitchFamily="34" charset="0"/>
              <a:cs typeface="Arial" panose="020B0604020202020204" pitchFamily="34" charset="0"/>
            </a:endParaRPr>
          </a:p>
          <a:p>
            <a:pPr fontAlgn="base"/>
            <a:endParaRPr lang="fr-FR" sz="1219"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8C209D67-A3AC-4063-928C-681FFD0617AA}"/>
              </a:ext>
            </a:extLst>
          </p:cNvPr>
          <p:cNvSpPr>
            <a:spLocks noGrp="1"/>
          </p:cNvSpPr>
          <p:nvPr>
            <p:ph type="title"/>
          </p:nvPr>
        </p:nvSpPr>
        <p:spPr>
          <a:xfrm>
            <a:off x="185530" y="447188"/>
            <a:ext cx="11873948" cy="970450"/>
          </a:xfrm>
        </p:spPr>
        <p:txBody>
          <a:bodyPr anchor="ctr" anchorCtr="0">
            <a:normAutofit fontScale="90000"/>
          </a:bodyPr>
          <a:lstStyle/>
          <a:p>
            <a:r>
              <a:rPr lang="fr-FR" sz="4400"/>
              <a:t>L’INTERMEDIATION FINANCIERE EN CAS DE VIOLENCES</a:t>
            </a:r>
            <a:endParaRPr lang="fr-FR" sz="4400">
              <a:ea typeface="Roboto Medium"/>
            </a:endParaRPr>
          </a:p>
        </p:txBody>
      </p:sp>
      <p:sp>
        <p:nvSpPr>
          <p:cNvPr id="2" name="AutoShape 2">
            <a:extLst>
              <a:ext uri="{FF2B5EF4-FFF2-40B4-BE49-F238E27FC236}">
                <a16:creationId xmlns:a16="http://schemas.microsoft.com/office/drawing/2014/main" id="{0F4C3F39-CD39-4657-9EF6-6031C0B25F1D}"/>
              </a:ext>
            </a:extLst>
          </p:cNvPr>
          <p:cNvSpPr>
            <a:spLocks noChangeAspect="1" noChangeArrowheads="1"/>
          </p:cNvSpPr>
          <p:nvPr/>
        </p:nvSpPr>
        <p:spPr bwMode="auto">
          <a:xfrm>
            <a:off x="5972175" y="3305175"/>
            <a:ext cx="247650"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a:p>
        </p:txBody>
      </p:sp>
      <p:pic>
        <p:nvPicPr>
          <p:cNvPr id="11" name="Image 14" descr="Une image contenant alimentation&#10;&#10;Description générée automatiquement">
            <a:extLst>
              <a:ext uri="{FF2B5EF4-FFF2-40B4-BE49-F238E27FC236}">
                <a16:creationId xmlns:a16="http://schemas.microsoft.com/office/drawing/2014/main" id="{7995119D-4D7D-4F00-B21B-58F4E8C06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0664" y="53432"/>
            <a:ext cx="959644" cy="95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7E4DEE6E-DFE3-4030-85CB-62EE6F17A9C0}"/>
              </a:ext>
            </a:extLst>
          </p:cNvPr>
          <p:cNvSpPr txBox="1"/>
          <p:nvPr/>
        </p:nvSpPr>
        <p:spPr>
          <a:xfrm>
            <a:off x="450425" y="2655735"/>
            <a:ext cx="11383765" cy="2862322"/>
          </a:xfrm>
          <a:prstGeom prst="rect">
            <a:avLst/>
          </a:prstGeom>
          <a:noFill/>
        </p:spPr>
        <p:txBody>
          <a:bodyPr wrap="square">
            <a:spAutoFit/>
          </a:bodyPr>
          <a:lstStyle/>
          <a:p>
            <a:pPr algn="just">
              <a:buFont typeface="Wingdings" panose="05000000000000000000" pitchFamily="2" charset="2"/>
              <a:buChar char="Ø"/>
            </a:pPr>
            <a:r>
              <a:rPr lang="fr-FR" sz="2000" dirty="0">
                <a:cs typeface="Arial" panose="020B0604020202020204" pitchFamily="34" charset="0"/>
              </a:rPr>
              <a:t>Si l’un des parents fait état dans le cadre de la procédure d’obtention d’un TE (quel qu’il soit) de la situation de </a:t>
            </a:r>
            <a:r>
              <a:rPr lang="fr-FR" sz="2000" dirty="0">
                <a:solidFill>
                  <a:srgbClr val="3E8640"/>
                </a:solidFill>
                <a:cs typeface="Arial" panose="020B0604020202020204" pitchFamily="34" charset="0"/>
              </a:rPr>
              <a:t>violence</a:t>
            </a:r>
            <a:r>
              <a:rPr lang="fr-FR" sz="2000" dirty="0">
                <a:cs typeface="Arial" panose="020B0604020202020204" pitchFamily="34" charset="0"/>
              </a:rPr>
              <a:t> (attestée par un dépôt de plainte, une condamnation pénale, une décision de de justice mentionnant dans les motifs ou le dispositif menaces ou violences ) → l’IF doit être prononcée et </a:t>
            </a:r>
            <a:r>
              <a:rPr lang="fr-FR" sz="2000" dirty="0">
                <a:solidFill>
                  <a:srgbClr val="3E8640"/>
                </a:solidFill>
                <a:cs typeface="Arial" panose="020B0604020202020204" pitchFamily="34" charset="0"/>
              </a:rPr>
              <a:t>il ne peut pas y être mis fin. </a:t>
            </a:r>
          </a:p>
          <a:p>
            <a:pPr algn="just">
              <a:buFont typeface="Wingdings" panose="05000000000000000000" pitchFamily="2" charset="2"/>
              <a:buChar char="Ø"/>
            </a:pPr>
            <a:endParaRPr lang="fr-FR" sz="2000" dirty="0">
              <a:cs typeface="Arial" panose="020B0604020202020204" pitchFamily="34" charset="0"/>
            </a:endParaRPr>
          </a:p>
          <a:p>
            <a:pPr algn="just">
              <a:buFont typeface="Wingdings" panose="05000000000000000000" pitchFamily="2" charset="2"/>
              <a:buChar char="Ø"/>
            </a:pPr>
            <a:endParaRPr lang="fr-FR" sz="2000" dirty="0">
              <a:cs typeface="Arial" panose="020B0604020202020204" pitchFamily="34" charset="0"/>
            </a:endParaRPr>
          </a:p>
          <a:p>
            <a:pPr algn="just">
              <a:buFont typeface="Wingdings" panose="05000000000000000000" pitchFamily="2" charset="2"/>
              <a:buChar char="Ø"/>
            </a:pPr>
            <a:r>
              <a:rPr lang="fr-FR" sz="2000" dirty="0">
                <a:cs typeface="Arial" panose="020B0604020202020204" pitchFamily="34" charset="0"/>
              </a:rPr>
              <a:t>L’indication sur la situation de violence est transmise aux Caf afin de prévoir une gestion différenciée des éventuelles demandes de cessation de l’intermédiation financière (impossible en cas de violences) et proposer un accompagnement social</a:t>
            </a:r>
          </a:p>
        </p:txBody>
      </p:sp>
      <p:grpSp>
        <p:nvGrpSpPr>
          <p:cNvPr id="7" name="Groupe 6">
            <a:extLst>
              <a:ext uri="{FF2B5EF4-FFF2-40B4-BE49-F238E27FC236}">
                <a16:creationId xmlns:a16="http://schemas.microsoft.com/office/drawing/2014/main" id="{FEA331FE-487B-1E0B-CD59-F9F3A2FE1DA6}"/>
              </a:ext>
            </a:extLst>
          </p:cNvPr>
          <p:cNvGrpSpPr/>
          <p:nvPr/>
        </p:nvGrpSpPr>
        <p:grpSpPr>
          <a:xfrm>
            <a:off x="9604085" y="6036080"/>
            <a:ext cx="2455393" cy="665862"/>
            <a:chOff x="6946840" y="5243677"/>
            <a:chExt cx="4890678" cy="1326271"/>
          </a:xfrm>
        </p:grpSpPr>
        <p:pic>
          <p:nvPicPr>
            <p:cNvPr id="12" name="Image 11">
              <a:extLst>
                <a:ext uri="{FF2B5EF4-FFF2-40B4-BE49-F238E27FC236}">
                  <a16:creationId xmlns:a16="http://schemas.microsoft.com/office/drawing/2014/main" id="{8F63CA1D-E020-697B-BB7F-4BF6484F1913}"/>
                </a:ext>
              </a:extLst>
            </p:cNvPr>
            <p:cNvPicPr>
              <a:picLocks noChangeAspect="1"/>
            </p:cNvPicPr>
            <p:nvPr/>
          </p:nvPicPr>
          <p:blipFill>
            <a:blip r:embed="rId4"/>
            <a:stretch>
              <a:fillRect/>
            </a:stretch>
          </p:blipFill>
          <p:spPr>
            <a:xfrm>
              <a:off x="8435523" y="5246363"/>
              <a:ext cx="2117690" cy="1322104"/>
            </a:xfrm>
            <a:prstGeom prst="rect">
              <a:avLst/>
            </a:prstGeom>
          </p:spPr>
        </p:pic>
        <p:pic>
          <p:nvPicPr>
            <p:cNvPr id="13" name="Image 12" descr="Une image contenant dessin&#10;&#10;Description générée automatiquement">
              <a:extLst>
                <a:ext uri="{FF2B5EF4-FFF2-40B4-BE49-F238E27FC236}">
                  <a16:creationId xmlns:a16="http://schemas.microsoft.com/office/drawing/2014/main" id="{3F91B3E3-53DE-CC23-3D86-99DF8F063A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14" name="Image 13" descr="Une image contenant dessin&#10;&#10;Description générée automatiquement">
              <a:extLst>
                <a:ext uri="{FF2B5EF4-FFF2-40B4-BE49-F238E27FC236}">
                  <a16:creationId xmlns:a16="http://schemas.microsoft.com/office/drawing/2014/main" id="{6CFF0A9D-DEFF-80DA-C900-CA62A259E618}"/>
                </a:ext>
              </a:extLst>
            </p:cNvPr>
            <p:cNvPicPr>
              <a:picLocks noChangeAspect="1"/>
            </p:cNvPicPr>
            <p:nvPr/>
          </p:nvPicPr>
          <p:blipFill rotWithShape="1">
            <a:blip r:embed="rId6"/>
            <a:srcRect t="4687" r="68945" b="6250"/>
            <a:stretch/>
          </p:blipFill>
          <p:spPr>
            <a:xfrm>
              <a:off x="10715625" y="5245157"/>
              <a:ext cx="1121893" cy="1323312"/>
            </a:xfrm>
            <a:prstGeom prst="rect">
              <a:avLst/>
            </a:prstGeom>
          </p:spPr>
        </p:pic>
      </p:grpSp>
    </p:spTree>
    <p:extLst>
      <p:ext uri="{BB962C8B-B14F-4D97-AF65-F5344CB8AC3E}">
        <p14:creationId xmlns:p14="http://schemas.microsoft.com/office/powerpoint/2010/main" val="345980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CECD4E9-B5EE-4D28-B067-78D1912331B0}"/>
              </a:ext>
            </a:extLst>
          </p:cNvPr>
          <p:cNvSpPr txBox="1"/>
          <p:nvPr/>
        </p:nvSpPr>
        <p:spPr>
          <a:xfrm>
            <a:off x="1480102" y="1272988"/>
            <a:ext cx="7960462" cy="556947"/>
          </a:xfrm>
          <a:prstGeom prst="rect">
            <a:avLst/>
          </a:prstGeom>
          <a:noFill/>
        </p:spPr>
        <p:txBody>
          <a:bodyPr wrap="square" rtlCol="0">
            <a:spAutoFit/>
          </a:bodyPr>
          <a:lstStyle/>
          <a:p>
            <a:pPr algn="just" fontAlgn="base"/>
            <a:endParaRPr lang="fr-FR" b="1" dirty="0">
              <a:solidFill>
                <a:srgbClr val="0055D2"/>
              </a:solidFill>
              <a:latin typeface="Arial" panose="020B0604020202020204" pitchFamily="34" charset="0"/>
              <a:cs typeface="Arial" panose="020B0604020202020204" pitchFamily="34" charset="0"/>
            </a:endParaRPr>
          </a:p>
          <a:p>
            <a:pPr fontAlgn="base"/>
            <a:endParaRPr lang="fr-FR" sz="1219"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8C209D67-A3AC-4063-928C-681FFD0617AA}"/>
              </a:ext>
            </a:extLst>
          </p:cNvPr>
          <p:cNvSpPr>
            <a:spLocks noGrp="1"/>
          </p:cNvSpPr>
          <p:nvPr>
            <p:ph type="title"/>
          </p:nvPr>
        </p:nvSpPr>
        <p:spPr>
          <a:xfrm>
            <a:off x="137163" y="534643"/>
            <a:ext cx="11740486" cy="970450"/>
          </a:xfrm>
        </p:spPr>
        <p:txBody>
          <a:bodyPr anchor="ctr" anchorCtr="0">
            <a:noAutofit/>
          </a:bodyPr>
          <a:lstStyle/>
          <a:p>
            <a:r>
              <a:rPr lang="fr-FR" sz="4400"/>
              <a:t>L’INTERMEDIATION FINANCIERE : QUAND LE SERVICE PREND T-IL FIN ?</a:t>
            </a:r>
            <a:br>
              <a:rPr lang="fr-FR" sz="4400"/>
            </a:br>
            <a:endParaRPr lang="fr-FR" sz="4400">
              <a:ea typeface="Roboto Medium"/>
            </a:endParaRPr>
          </a:p>
        </p:txBody>
      </p:sp>
      <p:sp>
        <p:nvSpPr>
          <p:cNvPr id="2" name="AutoShape 2">
            <a:extLst>
              <a:ext uri="{FF2B5EF4-FFF2-40B4-BE49-F238E27FC236}">
                <a16:creationId xmlns:a16="http://schemas.microsoft.com/office/drawing/2014/main" id="{0F4C3F39-CD39-4657-9EF6-6031C0B25F1D}"/>
              </a:ext>
            </a:extLst>
          </p:cNvPr>
          <p:cNvSpPr>
            <a:spLocks noChangeAspect="1" noChangeArrowheads="1"/>
          </p:cNvSpPr>
          <p:nvPr/>
        </p:nvSpPr>
        <p:spPr bwMode="auto">
          <a:xfrm>
            <a:off x="5972175" y="3305175"/>
            <a:ext cx="247650"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a:p>
        </p:txBody>
      </p:sp>
      <p:pic>
        <p:nvPicPr>
          <p:cNvPr id="11" name="Image 14" descr="Une image contenant alimentation&#10;&#10;Description générée automatiquement">
            <a:extLst>
              <a:ext uri="{FF2B5EF4-FFF2-40B4-BE49-F238E27FC236}">
                <a16:creationId xmlns:a16="http://schemas.microsoft.com/office/drawing/2014/main" id="{7995119D-4D7D-4F00-B21B-58F4E8C06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5193" y="61514"/>
            <a:ext cx="959644" cy="95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e 4">
            <a:extLst>
              <a:ext uri="{FF2B5EF4-FFF2-40B4-BE49-F238E27FC236}">
                <a16:creationId xmlns:a16="http://schemas.microsoft.com/office/drawing/2014/main" id="{D0A4D2FC-526F-1676-4764-85B29EC1E4F6}"/>
              </a:ext>
            </a:extLst>
          </p:cNvPr>
          <p:cNvGrpSpPr/>
          <p:nvPr/>
        </p:nvGrpSpPr>
        <p:grpSpPr>
          <a:xfrm>
            <a:off x="9736607" y="6130624"/>
            <a:ext cx="2455393" cy="665862"/>
            <a:chOff x="6946840" y="5243677"/>
            <a:chExt cx="4890678" cy="1326271"/>
          </a:xfrm>
        </p:grpSpPr>
        <p:pic>
          <p:nvPicPr>
            <p:cNvPr id="6" name="Image 5">
              <a:extLst>
                <a:ext uri="{FF2B5EF4-FFF2-40B4-BE49-F238E27FC236}">
                  <a16:creationId xmlns:a16="http://schemas.microsoft.com/office/drawing/2014/main" id="{91D5F8A0-9D29-63DF-CB01-BAEA1D874FE3}"/>
                </a:ext>
              </a:extLst>
            </p:cNvPr>
            <p:cNvPicPr>
              <a:picLocks noChangeAspect="1"/>
            </p:cNvPicPr>
            <p:nvPr/>
          </p:nvPicPr>
          <p:blipFill>
            <a:blip r:embed="rId4"/>
            <a:stretch>
              <a:fillRect/>
            </a:stretch>
          </p:blipFill>
          <p:spPr>
            <a:xfrm>
              <a:off x="8435523" y="5246363"/>
              <a:ext cx="2117690" cy="1322104"/>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A59B6FF5-6169-DA96-15CD-1507C5CA37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12" name="Image 11" descr="Une image contenant dessin&#10;&#10;Description générée automatiquement">
              <a:extLst>
                <a:ext uri="{FF2B5EF4-FFF2-40B4-BE49-F238E27FC236}">
                  <a16:creationId xmlns:a16="http://schemas.microsoft.com/office/drawing/2014/main" id="{44521843-B5E1-340D-DFEA-66B46E90E6ED}"/>
                </a:ext>
              </a:extLst>
            </p:cNvPr>
            <p:cNvPicPr>
              <a:picLocks noChangeAspect="1"/>
            </p:cNvPicPr>
            <p:nvPr/>
          </p:nvPicPr>
          <p:blipFill rotWithShape="1">
            <a:blip r:embed="rId6"/>
            <a:srcRect t="4687" r="68945" b="6250"/>
            <a:stretch/>
          </p:blipFill>
          <p:spPr>
            <a:xfrm>
              <a:off x="10715625" y="5245157"/>
              <a:ext cx="1121893" cy="1323312"/>
            </a:xfrm>
            <a:prstGeom prst="rect">
              <a:avLst/>
            </a:prstGeom>
          </p:spPr>
        </p:pic>
      </p:grpSp>
      <p:sp>
        <p:nvSpPr>
          <p:cNvPr id="13" name="ZoneTexte 12">
            <a:extLst>
              <a:ext uri="{FF2B5EF4-FFF2-40B4-BE49-F238E27FC236}">
                <a16:creationId xmlns:a16="http://schemas.microsoft.com/office/drawing/2014/main" id="{3CFDC9E5-00ED-FF05-3C18-126A652671F4}"/>
              </a:ext>
            </a:extLst>
          </p:cNvPr>
          <p:cNvSpPr txBox="1"/>
          <p:nvPr/>
        </p:nvSpPr>
        <p:spPr>
          <a:xfrm>
            <a:off x="136643" y="2005282"/>
            <a:ext cx="11918194" cy="4401205"/>
          </a:xfrm>
          <a:prstGeom prst="rect">
            <a:avLst/>
          </a:prstGeom>
          <a:noFill/>
        </p:spPr>
        <p:txBody>
          <a:bodyPr wrap="square">
            <a:spAutoFit/>
          </a:bodyPr>
          <a:lstStyle/>
          <a:p>
            <a:pPr algn="just"/>
            <a:r>
              <a:rPr lang="fr-FR" sz="2000">
                <a:cs typeface="Arial" panose="020B0604020202020204" pitchFamily="34" charset="0"/>
              </a:rPr>
              <a:t>L’IFPA prend fin :</a:t>
            </a:r>
          </a:p>
          <a:p>
            <a:pPr algn="just"/>
            <a:endParaRPr lang="fr-FR" sz="2000">
              <a:cs typeface="Arial" panose="020B0604020202020204" pitchFamily="34" charset="0"/>
            </a:endParaRPr>
          </a:p>
          <a:p>
            <a:pPr algn="just">
              <a:buFont typeface="Wingdings" panose="05000000000000000000" pitchFamily="2" charset="2"/>
              <a:buChar char="Ø"/>
            </a:pPr>
            <a:r>
              <a:rPr lang="fr-FR" sz="2000">
                <a:cs typeface="Arial" panose="020B0604020202020204" pitchFamily="34" charset="0"/>
              </a:rPr>
              <a:t> en raison du décès de l’un des parents ou de l’enfant ; </a:t>
            </a:r>
          </a:p>
          <a:p>
            <a:pPr algn="just"/>
            <a:endParaRPr lang="fr-FR" sz="2000">
              <a:cs typeface="Arial" panose="020B0604020202020204" pitchFamily="34" charset="0"/>
            </a:endParaRPr>
          </a:p>
          <a:p>
            <a:pPr algn="just">
              <a:buFont typeface="Wingdings" panose="05000000000000000000" pitchFamily="2" charset="2"/>
              <a:buChar char="Ø"/>
            </a:pPr>
            <a:r>
              <a:rPr lang="fr-FR" sz="2000">
                <a:cs typeface="Arial" panose="020B0604020202020204" pitchFamily="34" charset="0"/>
              </a:rPr>
              <a:t>à la date prévue dans la convention homologuée ou dans la décision judiciaire, le cas échéant ;</a:t>
            </a:r>
          </a:p>
          <a:p>
            <a:pPr algn="just">
              <a:buFont typeface="Wingdings" panose="05000000000000000000" pitchFamily="2" charset="2"/>
              <a:buChar char="Ø"/>
            </a:pPr>
            <a:endParaRPr lang="fr-FR" sz="2000">
              <a:cs typeface="Arial" panose="020B0604020202020204" pitchFamily="34" charset="0"/>
            </a:endParaRPr>
          </a:p>
          <a:p>
            <a:pPr algn="just">
              <a:buFont typeface="Wingdings" panose="05000000000000000000" pitchFamily="2" charset="2"/>
              <a:buChar char="Ø"/>
            </a:pPr>
            <a:r>
              <a:rPr lang="fr-FR" sz="2000">
                <a:cs typeface="Arial" panose="020B0604020202020204" pitchFamily="34" charset="0"/>
              </a:rPr>
              <a:t> sur demande de l'un des parents adressée à la Caf ou la MSA sous réserve du consentement de l'autre parent, sauf si l’IFPA a été mise en place dans un contexte de violences intrafamiliales ;</a:t>
            </a:r>
          </a:p>
          <a:p>
            <a:pPr algn="just">
              <a:buFont typeface="Wingdings" panose="05000000000000000000" pitchFamily="2" charset="2"/>
              <a:buChar char="Ø"/>
            </a:pPr>
            <a:endParaRPr lang="fr-FR" sz="2000">
              <a:cs typeface="Arial" panose="020B0604020202020204" pitchFamily="34" charset="0"/>
            </a:endParaRPr>
          </a:p>
          <a:p>
            <a:pPr algn="just">
              <a:buFont typeface="Wingdings" panose="05000000000000000000" pitchFamily="2" charset="2"/>
              <a:buChar char="Ø"/>
            </a:pPr>
            <a:r>
              <a:rPr lang="fr-FR" sz="2000">
                <a:cs typeface="Arial" panose="020B0604020202020204" pitchFamily="34" charset="0"/>
              </a:rPr>
              <a:t> lorsqu’un nouveau titre, porté à la connaissance de l’l’ODPF, supprime la pension alimentaire ou met fin à son intermédiation. </a:t>
            </a:r>
          </a:p>
          <a:p>
            <a:pPr algn="just">
              <a:buFont typeface="Wingdings" panose="05000000000000000000" pitchFamily="2" charset="2"/>
              <a:buChar char="Ø"/>
            </a:pPr>
            <a:endParaRPr lang="fr-FR" sz="2000">
              <a:cs typeface="Arial" panose="020B0604020202020204" pitchFamily="34" charset="0"/>
            </a:endParaRPr>
          </a:p>
          <a:p>
            <a:pPr algn="just"/>
            <a:r>
              <a:rPr lang="fr-FR" sz="2000">
                <a:cs typeface="Arial" panose="020B0604020202020204" pitchFamily="34" charset="0"/>
              </a:rPr>
              <a:t>A compter de la cessation de l’IFPA, le débiteur verse la pension directement au créancier (III de l’article L. 582-1 du code de la sécurité sociale)</a:t>
            </a:r>
          </a:p>
        </p:txBody>
      </p:sp>
    </p:spTree>
    <p:extLst>
      <p:ext uri="{BB962C8B-B14F-4D97-AF65-F5344CB8AC3E}">
        <p14:creationId xmlns:p14="http://schemas.microsoft.com/office/powerpoint/2010/main" val="3506248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CECD4E9-B5EE-4D28-B067-78D1912331B0}"/>
              </a:ext>
            </a:extLst>
          </p:cNvPr>
          <p:cNvSpPr txBox="1"/>
          <p:nvPr/>
        </p:nvSpPr>
        <p:spPr>
          <a:xfrm>
            <a:off x="1480102" y="1272988"/>
            <a:ext cx="7960462" cy="556947"/>
          </a:xfrm>
          <a:prstGeom prst="rect">
            <a:avLst/>
          </a:prstGeom>
          <a:noFill/>
        </p:spPr>
        <p:txBody>
          <a:bodyPr wrap="square" rtlCol="0">
            <a:spAutoFit/>
          </a:bodyPr>
          <a:lstStyle/>
          <a:p>
            <a:pPr algn="just" fontAlgn="base"/>
            <a:endParaRPr lang="fr-FR" b="1" dirty="0">
              <a:solidFill>
                <a:srgbClr val="0055D2"/>
              </a:solidFill>
              <a:latin typeface="Arial" panose="020B0604020202020204" pitchFamily="34" charset="0"/>
              <a:cs typeface="Arial" panose="020B0604020202020204" pitchFamily="34" charset="0"/>
            </a:endParaRPr>
          </a:p>
          <a:p>
            <a:pPr fontAlgn="base"/>
            <a:endParaRPr lang="fr-FR" sz="1219"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8C209D67-A3AC-4063-928C-681FFD0617AA}"/>
              </a:ext>
            </a:extLst>
          </p:cNvPr>
          <p:cNvSpPr>
            <a:spLocks noGrp="1"/>
          </p:cNvSpPr>
          <p:nvPr>
            <p:ph type="title"/>
          </p:nvPr>
        </p:nvSpPr>
        <p:spPr>
          <a:xfrm>
            <a:off x="1" y="447188"/>
            <a:ext cx="11625942" cy="973806"/>
          </a:xfrm>
        </p:spPr>
        <p:txBody>
          <a:bodyPr anchor="ctr" anchorCtr="0">
            <a:noAutofit/>
          </a:bodyPr>
          <a:lstStyle/>
          <a:p>
            <a:r>
              <a:rPr lang="fr-FR" sz="4400"/>
              <a:t>L’INTERMEDIATION FINANCIERE : LE PROCESS DE TRAITEMENT</a:t>
            </a:r>
            <a:br>
              <a:rPr lang="fr-FR" sz="4400"/>
            </a:br>
            <a:endParaRPr lang="fr-FR" sz="4400">
              <a:ea typeface="Roboto Medium"/>
            </a:endParaRPr>
          </a:p>
        </p:txBody>
      </p:sp>
      <p:sp>
        <p:nvSpPr>
          <p:cNvPr id="2" name="AutoShape 2">
            <a:extLst>
              <a:ext uri="{FF2B5EF4-FFF2-40B4-BE49-F238E27FC236}">
                <a16:creationId xmlns:a16="http://schemas.microsoft.com/office/drawing/2014/main" id="{0F4C3F39-CD39-4657-9EF6-6031C0B25F1D}"/>
              </a:ext>
            </a:extLst>
          </p:cNvPr>
          <p:cNvSpPr>
            <a:spLocks noChangeAspect="1" noChangeArrowheads="1"/>
          </p:cNvSpPr>
          <p:nvPr/>
        </p:nvSpPr>
        <p:spPr bwMode="auto">
          <a:xfrm>
            <a:off x="5972175" y="3305175"/>
            <a:ext cx="247650"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a:p>
        </p:txBody>
      </p:sp>
      <p:pic>
        <p:nvPicPr>
          <p:cNvPr id="11" name="Image 14" descr="Une image contenant alimentation&#10;&#10;Description générée automatiquement">
            <a:extLst>
              <a:ext uri="{FF2B5EF4-FFF2-40B4-BE49-F238E27FC236}">
                <a16:creationId xmlns:a16="http://schemas.microsoft.com/office/drawing/2014/main" id="{7995119D-4D7D-4F00-B21B-58F4E8C06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2356" y="70288"/>
            <a:ext cx="959644" cy="95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a:extLst>
              <a:ext uri="{FF2B5EF4-FFF2-40B4-BE49-F238E27FC236}">
                <a16:creationId xmlns:a16="http://schemas.microsoft.com/office/drawing/2014/main" id="{1972AE4F-DDC8-4609-BDCB-4E37175705B6}"/>
              </a:ext>
            </a:extLst>
          </p:cNvPr>
          <p:cNvPicPr>
            <a:picLocks noChangeAspect="1"/>
          </p:cNvPicPr>
          <p:nvPr/>
        </p:nvPicPr>
        <p:blipFill>
          <a:blip r:embed="rId4"/>
          <a:stretch>
            <a:fillRect/>
          </a:stretch>
        </p:blipFill>
        <p:spPr>
          <a:xfrm>
            <a:off x="98161" y="2494941"/>
            <a:ext cx="9173855" cy="4363059"/>
          </a:xfrm>
          <a:prstGeom prst="rect">
            <a:avLst/>
          </a:prstGeom>
        </p:spPr>
      </p:pic>
      <p:grpSp>
        <p:nvGrpSpPr>
          <p:cNvPr id="6" name="Groupe 5">
            <a:extLst>
              <a:ext uri="{FF2B5EF4-FFF2-40B4-BE49-F238E27FC236}">
                <a16:creationId xmlns:a16="http://schemas.microsoft.com/office/drawing/2014/main" id="{AA6AD208-D612-F8E1-147B-C8D1C3E2B5CE}"/>
              </a:ext>
            </a:extLst>
          </p:cNvPr>
          <p:cNvGrpSpPr/>
          <p:nvPr/>
        </p:nvGrpSpPr>
        <p:grpSpPr>
          <a:xfrm>
            <a:off x="9629774" y="6060873"/>
            <a:ext cx="2455393" cy="665862"/>
            <a:chOff x="6946840" y="5243677"/>
            <a:chExt cx="4890678" cy="1326271"/>
          </a:xfrm>
        </p:grpSpPr>
        <p:pic>
          <p:nvPicPr>
            <p:cNvPr id="7" name="Image 6">
              <a:extLst>
                <a:ext uri="{FF2B5EF4-FFF2-40B4-BE49-F238E27FC236}">
                  <a16:creationId xmlns:a16="http://schemas.microsoft.com/office/drawing/2014/main" id="{A42134C0-EBD1-AE21-C690-C816C6A625BD}"/>
                </a:ext>
              </a:extLst>
            </p:cNvPr>
            <p:cNvPicPr>
              <a:picLocks noChangeAspect="1"/>
            </p:cNvPicPr>
            <p:nvPr/>
          </p:nvPicPr>
          <p:blipFill>
            <a:blip r:embed="rId5"/>
            <a:stretch>
              <a:fillRect/>
            </a:stretch>
          </p:blipFill>
          <p:spPr>
            <a:xfrm>
              <a:off x="8435523" y="5246363"/>
              <a:ext cx="2117690" cy="1322104"/>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7C454A09-F644-0F65-DD68-AE88934EDC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12" name="Image 11" descr="Une image contenant dessin&#10;&#10;Description générée automatiquement">
              <a:extLst>
                <a:ext uri="{FF2B5EF4-FFF2-40B4-BE49-F238E27FC236}">
                  <a16:creationId xmlns:a16="http://schemas.microsoft.com/office/drawing/2014/main" id="{8A07B9B8-98E0-7165-345F-DE66189FF10B}"/>
                </a:ext>
              </a:extLst>
            </p:cNvPr>
            <p:cNvPicPr>
              <a:picLocks noChangeAspect="1"/>
            </p:cNvPicPr>
            <p:nvPr/>
          </p:nvPicPr>
          <p:blipFill rotWithShape="1">
            <a:blip r:embed="rId7"/>
            <a:srcRect t="4687" r="68945" b="6250"/>
            <a:stretch/>
          </p:blipFill>
          <p:spPr>
            <a:xfrm>
              <a:off x="10715625" y="5245157"/>
              <a:ext cx="1121893" cy="1323312"/>
            </a:xfrm>
            <a:prstGeom prst="rect">
              <a:avLst/>
            </a:prstGeom>
          </p:spPr>
        </p:pic>
      </p:grpSp>
      <p:sp>
        <p:nvSpPr>
          <p:cNvPr id="13" name="Rectangle : coins arrondis 12">
            <a:extLst>
              <a:ext uri="{FF2B5EF4-FFF2-40B4-BE49-F238E27FC236}">
                <a16:creationId xmlns:a16="http://schemas.microsoft.com/office/drawing/2014/main" id="{A0CD996E-AD74-E820-CD0C-7A46A46647D5}"/>
              </a:ext>
            </a:extLst>
          </p:cNvPr>
          <p:cNvSpPr/>
          <p:nvPr/>
        </p:nvSpPr>
        <p:spPr>
          <a:xfrm>
            <a:off x="411480" y="5513832"/>
            <a:ext cx="8650224" cy="12121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49328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a16="http://schemas.microsoft.com/office/drawing/2014/main" id="{A36DADDF-135F-4E84-81DB-D4FDBC2F9890}"/>
              </a:ext>
            </a:extLst>
          </p:cNvPr>
          <p:cNvSpPr>
            <a:spLocks noGrp="1" noChangeArrowheads="1"/>
          </p:cNvSpPr>
          <p:nvPr>
            <p:ph type="title"/>
          </p:nvPr>
        </p:nvSpPr>
        <p:spPr/>
        <p:txBody>
          <a:bodyPr>
            <a:normAutofit/>
          </a:bodyPr>
          <a:lstStyle/>
          <a:p>
            <a:pPr eaLnBrk="1" hangingPunct="1"/>
            <a:r>
              <a:rPr lang="fr-FR" altLang="fr-FR" sz="2400" dirty="0">
                <a:solidFill>
                  <a:srgbClr val="FFFFFF"/>
                </a:solidFill>
                <a:latin typeface="Roboto Medium"/>
                <a:ea typeface="Roboto Medium"/>
              </a:rPr>
              <a:t>Focus sur la communication</a:t>
            </a:r>
          </a:p>
        </p:txBody>
      </p:sp>
      <p:sp>
        <p:nvSpPr>
          <p:cNvPr id="23558" name="Rectangle 8">
            <a:extLst>
              <a:ext uri="{FF2B5EF4-FFF2-40B4-BE49-F238E27FC236}">
                <a16:creationId xmlns:a16="http://schemas.microsoft.com/office/drawing/2014/main" id="{09031264-E747-4195-ABCF-A4BB0A8338F2}"/>
              </a:ext>
            </a:extLst>
          </p:cNvPr>
          <p:cNvSpPr>
            <a:spLocks noChangeArrowheads="1"/>
          </p:cNvSpPr>
          <p:nvPr/>
        </p:nvSpPr>
        <p:spPr bwMode="auto">
          <a:xfrm>
            <a:off x="371061" y="286586"/>
            <a:ext cx="11369425" cy="105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295" tIns="37148" rIns="74295" bIns="37148" anchor="t">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fr-FR" sz="4400" b="1">
                <a:solidFill>
                  <a:schemeClr val="bg1"/>
                </a:solidFill>
                <a:latin typeface="+mj-lt"/>
                <a:cs typeface="Calibri"/>
              </a:rPr>
              <a:t>Le site www. pension-alimentaire.caf.fr </a:t>
            </a:r>
          </a:p>
          <a:p>
            <a:endParaRPr lang="fr-FR" altLang="fr-FR" sz="1950" b="1" dirty="0">
              <a:solidFill>
                <a:srgbClr val="D60B70"/>
              </a:solidFill>
              <a:latin typeface="Calibri Light"/>
              <a:cs typeface="Calibri"/>
            </a:endParaRPr>
          </a:p>
        </p:txBody>
      </p:sp>
      <p:sp>
        <p:nvSpPr>
          <p:cNvPr id="3" name="ZoneTexte 2">
            <a:extLst>
              <a:ext uri="{FF2B5EF4-FFF2-40B4-BE49-F238E27FC236}">
                <a16:creationId xmlns:a16="http://schemas.microsoft.com/office/drawing/2014/main" id="{C230629C-3364-40C9-A6A3-66B4CC337A06}"/>
              </a:ext>
            </a:extLst>
          </p:cNvPr>
          <p:cNvSpPr txBox="1"/>
          <p:nvPr/>
        </p:nvSpPr>
        <p:spPr>
          <a:xfrm>
            <a:off x="6281530" y="2406313"/>
            <a:ext cx="5910470"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solidFill>
                  <a:srgbClr val="262626"/>
                </a:solidFill>
                <a:cs typeface="Arial" panose="020B0604020202020204" pitchFamily="34" charset="0"/>
              </a:rPr>
              <a:t>Le site  permet notamment : </a:t>
            </a:r>
            <a:r>
              <a:rPr lang="en-US" sz="2000">
                <a:cs typeface="Arial" panose="020B0604020202020204" pitchFamily="34" charset="0"/>
              </a:rPr>
              <a:t>​</a:t>
            </a:r>
          </a:p>
          <a:p>
            <a:endParaRPr lang="en-US" sz="2000">
              <a:solidFill>
                <a:srgbClr val="000000"/>
              </a:solidFill>
              <a:cs typeface="Arial" panose="020B0604020202020204" pitchFamily="34" charset="0"/>
            </a:endParaRPr>
          </a:p>
          <a:p>
            <a:pPr marL="342900" indent="-342900">
              <a:buFont typeface="Wingdings" panose="05000000000000000000" pitchFamily="2" charset="2"/>
              <a:buChar char="ü"/>
            </a:pPr>
            <a:r>
              <a:rPr lang="fr-FR" sz="2000">
                <a:solidFill>
                  <a:srgbClr val="262626"/>
                </a:solidFill>
                <a:cs typeface="Arial" panose="020B0604020202020204" pitchFamily="34" charset="0"/>
              </a:rPr>
              <a:t>d’estimer le montant du montant minimum de la pension alimentaire</a:t>
            </a:r>
            <a:r>
              <a:rPr lang="en-US" sz="2000">
                <a:cs typeface="Arial" panose="020B0604020202020204" pitchFamily="34" charset="0"/>
              </a:rPr>
              <a:t>​</a:t>
            </a:r>
          </a:p>
          <a:p>
            <a:pPr marL="342900" indent="-342900">
              <a:buFont typeface="Wingdings" panose="05000000000000000000" pitchFamily="2" charset="2"/>
              <a:buChar char="ü"/>
            </a:pPr>
            <a:endParaRPr lang="en-US" sz="2000">
              <a:solidFill>
                <a:srgbClr val="000000"/>
              </a:solidFill>
              <a:ea typeface="Roboto Light"/>
              <a:cs typeface="Arial" panose="020B0604020202020204" pitchFamily="34" charset="0"/>
            </a:endParaRPr>
          </a:p>
          <a:p>
            <a:pPr marL="342900" indent="-342900">
              <a:buFont typeface="Wingdings" panose="05000000000000000000" pitchFamily="2" charset="2"/>
              <a:buChar char="ü"/>
            </a:pPr>
            <a:r>
              <a:rPr lang="fr-FR" sz="2000">
                <a:solidFill>
                  <a:srgbClr val="262626"/>
                </a:solidFill>
                <a:cs typeface="Arial" panose="020B0604020202020204" pitchFamily="34" charset="0"/>
              </a:rPr>
              <a:t>de demander un titre exécutoire</a:t>
            </a:r>
            <a:r>
              <a:rPr lang="en-US" sz="2000">
                <a:cs typeface="Arial" panose="020B0604020202020204" pitchFamily="34" charset="0"/>
              </a:rPr>
              <a:t>​</a:t>
            </a:r>
          </a:p>
          <a:p>
            <a:pPr marL="342900" indent="-342900">
              <a:buFont typeface="Wingdings" panose="05000000000000000000" pitchFamily="2" charset="2"/>
              <a:buChar char="ü"/>
            </a:pPr>
            <a:endParaRPr lang="en-US" sz="2000">
              <a:solidFill>
                <a:srgbClr val="000000"/>
              </a:solidFill>
              <a:ea typeface="Roboto Light"/>
              <a:cs typeface="Arial" panose="020B0604020202020204" pitchFamily="34" charset="0"/>
            </a:endParaRPr>
          </a:p>
          <a:p>
            <a:pPr marL="342900" indent="-342900">
              <a:buFont typeface="Wingdings" panose="05000000000000000000" pitchFamily="2" charset="2"/>
              <a:buChar char="ü"/>
            </a:pPr>
            <a:r>
              <a:rPr lang="fr-FR" sz="2000">
                <a:solidFill>
                  <a:srgbClr val="262626"/>
                </a:solidFill>
                <a:cs typeface="Arial" panose="020B0604020202020204" pitchFamily="34" charset="0"/>
              </a:rPr>
              <a:t>de demander l'intermédiation financière, l'ASF et l'aide au recouvrement</a:t>
            </a:r>
          </a:p>
          <a:p>
            <a:pPr marL="342900" indent="-342900">
              <a:buFont typeface="Wingdings" panose="05000000000000000000" pitchFamily="2" charset="2"/>
              <a:buChar char="ü"/>
            </a:pPr>
            <a:endParaRPr lang="fr-FR" sz="2000">
              <a:solidFill>
                <a:srgbClr val="262626"/>
              </a:solidFill>
              <a:cs typeface="Arial" panose="020B0604020202020204" pitchFamily="34" charset="0"/>
            </a:endParaRPr>
          </a:p>
          <a:p>
            <a:pPr marL="342900" indent="-342900">
              <a:buFont typeface="Wingdings" panose="05000000000000000000" pitchFamily="2" charset="2"/>
              <a:buChar char="ü"/>
            </a:pPr>
            <a:r>
              <a:rPr lang="fr-FR" sz="2000">
                <a:solidFill>
                  <a:srgbClr val="262626"/>
                </a:solidFill>
                <a:cs typeface="Arial" panose="020B0604020202020204" pitchFamily="34" charset="0"/>
              </a:rPr>
              <a:t>de créer et accéder à son compte Aripa</a:t>
            </a:r>
          </a:p>
          <a:p>
            <a:pPr>
              <a:buChar char="•"/>
            </a:pPr>
            <a:endParaRPr lang="en-US" dirty="0">
              <a:latin typeface="Arial" panose="020B0604020202020204" pitchFamily="34" charset="0"/>
              <a:ea typeface="Roboto Light"/>
              <a:cs typeface="Arial" panose="020B0604020202020204" pitchFamily="34" charset="0"/>
            </a:endParaRPr>
          </a:p>
        </p:txBody>
      </p:sp>
      <p:pic>
        <p:nvPicPr>
          <p:cNvPr id="6" name="Image 5">
            <a:extLst>
              <a:ext uri="{FF2B5EF4-FFF2-40B4-BE49-F238E27FC236}">
                <a16:creationId xmlns:a16="http://schemas.microsoft.com/office/drawing/2014/main" id="{A50DC91C-3499-A2CB-E27C-3DAB178EEB56}"/>
              </a:ext>
            </a:extLst>
          </p:cNvPr>
          <p:cNvPicPr>
            <a:picLocks noChangeAspect="1"/>
          </p:cNvPicPr>
          <p:nvPr/>
        </p:nvPicPr>
        <p:blipFill>
          <a:blip r:embed="rId3"/>
          <a:stretch>
            <a:fillRect/>
          </a:stretch>
        </p:blipFill>
        <p:spPr>
          <a:xfrm>
            <a:off x="530352" y="2186609"/>
            <a:ext cx="5658413" cy="4550634"/>
          </a:xfrm>
          <a:prstGeom prst="rect">
            <a:avLst/>
          </a:prstGeom>
        </p:spPr>
      </p:pic>
      <p:grpSp>
        <p:nvGrpSpPr>
          <p:cNvPr id="5" name="Groupe 4">
            <a:extLst>
              <a:ext uri="{FF2B5EF4-FFF2-40B4-BE49-F238E27FC236}">
                <a16:creationId xmlns:a16="http://schemas.microsoft.com/office/drawing/2014/main" id="{2EA98278-4439-9008-E902-6E51A3510057}"/>
              </a:ext>
            </a:extLst>
          </p:cNvPr>
          <p:cNvGrpSpPr/>
          <p:nvPr/>
        </p:nvGrpSpPr>
        <p:grpSpPr>
          <a:xfrm>
            <a:off x="9629774" y="6060873"/>
            <a:ext cx="2455393" cy="665862"/>
            <a:chOff x="6946840" y="5243677"/>
            <a:chExt cx="4890678" cy="1326271"/>
          </a:xfrm>
        </p:grpSpPr>
        <p:pic>
          <p:nvPicPr>
            <p:cNvPr id="7" name="Image 6">
              <a:extLst>
                <a:ext uri="{FF2B5EF4-FFF2-40B4-BE49-F238E27FC236}">
                  <a16:creationId xmlns:a16="http://schemas.microsoft.com/office/drawing/2014/main" id="{F14F3DE8-D29E-03C4-D725-6DA42ABCA82B}"/>
                </a:ext>
              </a:extLst>
            </p:cNvPr>
            <p:cNvPicPr>
              <a:picLocks noChangeAspect="1"/>
            </p:cNvPicPr>
            <p:nvPr/>
          </p:nvPicPr>
          <p:blipFill>
            <a:blip r:embed="rId4"/>
            <a:stretch>
              <a:fillRect/>
            </a:stretch>
          </p:blipFill>
          <p:spPr>
            <a:xfrm>
              <a:off x="8435523" y="5246363"/>
              <a:ext cx="2117690" cy="1322104"/>
            </a:xfrm>
            <a:prstGeom prst="rect">
              <a:avLst/>
            </a:prstGeom>
          </p:spPr>
        </p:pic>
        <p:pic>
          <p:nvPicPr>
            <p:cNvPr id="8" name="Image 7" descr="Une image contenant dessin&#10;&#10;Description générée automatiquement">
              <a:extLst>
                <a:ext uri="{FF2B5EF4-FFF2-40B4-BE49-F238E27FC236}">
                  <a16:creationId xmlns:a16="http://schemas.microsoft.com/office/drawing/2014/main" id="{90F2DA05-86A3-A751-A37D-72D364A0A3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95855DF0-B92B-37CF-92E2-068952B7E7A9}"/>
                </a:ext>
              </a:extLst>
            </p:cNvPr>
            <p:cNvPicPr>
              <a:picLocks noChangeAspect="1"/>
            </p:cNvPicPr>
            <p:nvPr/>
          </p:nvPicPr>
          <p:blipFill rotWithShape="1">
            <a:blip r:embed="rId6"/>
            <a:srcRect t="4687" r="68945" b="6250"/>
            <a:stretch/>
          </p:blipFill>
          <p:spPr>
            <a:xfrm>
              <a:off x="10715625" y="5245157"/>
              <a:ext cx="1121893" cy="1323312"/>
            </a:xfrm>
            <a:prstGeom prst="rect">
              <a:avLst/>
            </a:prstGeom>
          </p:spPr>
        </p:pic>
      </p:grpSp>
    </p:spTree>
    <p:extLst>
      <p:ext uri="{BB962C8B-B14F-4D97-AF65-F5344CB8AC3E}">
        <p14:creationId xmlns:p14="http://schemas.microsoft.com/office/powerpoint/2010/main" val="648308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a:extLst>
              <a:ext uri="{FF2B5EF4-FFF2-40B4-BE49-F238E27FC236}">
                <a16:creationId xmlns:a16="http://schemas.microsoft.com/office/drawing/2014/main" id="{F689CC07-2AC1-4623-9DA1-B6344695E4F9}"/>
              </a:ext>
            </a:extLst>
          </p:cNvPr>
          <p:cNvSpPr>
            <a:spLocks noGrp="1" noChangeArrowheads="1"/>
          </p:cNvSpPr>
          <p:nvPr>
            <p:ph type="title"/>
          </p:nvPr>
        </p:nvSpPr>
        <p:spPr/>
        <p:txBody>
          <a:bodyPr/>
          <a:lstStyle/>
          <a:p>
            <a:pPr eaLnBrk="1" hangingPunct="1"/>
            <a:r>
              <a:rPr lang="fr-FR" altLang="fr-FR" sz="4400">
                <a:solidFill>
                  <a:srgbClr val="FFFFFF"/>
                </a:solidFill>
              </a:rPr>
              <a:t>FOCUS SUR LES OUTILS DE COMMUNICATION</a:t>
            </a:r>
          </a:p>
        </p:txBody>
      </p:sp>
      <p:pic>
        <p:nvPicPr>
          <p:cNvPr id="14" name="Image 13" descr="Une image contenant texte&#10;&#10;Description générée automatiquement">
            <a:extLst>
              <a:ext uri="{FF2B5EF4-FFF2-40B4-BE49-F238E27FC236}">
                <a16:creationId xmlns:a16="http://schemas.microsoft.com/office/drawing/2014/main" id="{774229FA-C2B7-4C11-9FE8-2941A6C30A30}"/>
              </a:ext>
            </a:extLst>
          </p:cNvPr>
          <p:cNvPicPr>
            <a:picLocks noChangeAspect="1"/>
          </p:cNvPicPr>
          <p:nvPr/>
        </p:nvPicPr>
        <p:blipFill rotWithShape="1">
          <a:blip r:embed="rId2">
            <a:extLst>
              <a:ext uri="{28A0092B-C50C-407E-A947-70E740481C1C}">
                <a14:useLocalDpi xmlns:a14="http://schemas.microsoft.com/office/drawing/2010/main" val="0"/>
              </a:ext>
            </a:extLst>
          </a:blip>
          <a:srcRect l="26488" r="26530"/>
          <a:stretch/>
        </p:blipFill>
        <p:spPr>
          <a:xfrm>
            <a:off x="411523" y="2005193"/>
            <a:ext cx="1622883" cy="1612462"/>
          </a:xfrm>
          <a:prstGeom prst="rect">
            <a:avLst/>
          </a:prstGeom>
        </p:spPr>
      </p:pic>
      <p:sp>
        <p:nvSpPr>
          <p:cNvPr id="18" name="ZoneTexte 17">
            <a:extLst>
              <a:ext uri="{FF2B5EF4-FFF2-40B4-BE49-F238E27FC236}">
                <a16:creationId xmlns:a16="http://schemas.microsoft.com/office/drawing/2014/main" id="{635FC212-1623-45C0-AD28-CD966B62F9E9}"/>
              </a:ext>
            </a:extLst>
          </p:cNvPr>
          <p:cNvSpPr txBox="1"/>
          <p:nvPr/>
        </p:nvSpPr>
        <p:spPr>
          <a:xfrm>
            <a:off x="2702038" y="2523631"/>
            <a:ext cx="2398542" cy="292388"/>
          </a:xfrm>
          <a:prstGeom prst="rect">
            <a:avLst/>
          </a:prstGeom>
          <a:noFill/>
        </p:spPr>
        <p:txBody>
          <a:bodyPr wrap="none" rtlCol="0">
            <a:spAutoFit/>
          </a:bodyPr>
          <a:lstStyle/>
          <a:p>
            <a:r>
              <a:rPr lang="fr-FR" sz="1300" b="1">
                <a:solidFill>
                  <a:srgbClr val="3E8640"/>
                </a:solidFill>
                <a:hlinkClick r:id="rId3">
                  <a:extLst>
                    <a:ext uri="{A12FA001-AC4F-418D-AE19-62706E023703}">
                      <ahyp:hlinkClr xmlns:ahyp="http://schemas.microsoft.com/office/drawing/2018/hyperlinkcolor" val="tx"/>
                    </a:ext>
                  </a:extLst>
                </a:hlinkClick>
              </a:rPr>
              <a:t>https://youtu.be/JfmUDXltDHE</a:t>
            </a:r>
            <a:r>
              <a:rPr lang="fr-FR" sz="1300" b="1">
                <a:solidFill>
                  <a:srgbClr val="3E8640"/>
                </a:solidFill>
              </a:rPr>
              <a:t> </a:t>
            </a:r>
          </a:p>
        </p:txBody>
      </p:sp>
      <p:sp>
        <p:nvSpPr>
          <p:cNvPr id="19" name="ZoneTexte 18">
            <a:extLst>
              <a:ext uri="{FF2B5EF4-FFF2-40B4-BE49-F238E27FC236}">
                <a16:creationId xmlns:a16="http://schemas.microsoft.com/office/drawing/2014/main" id="{868431C6-81CB-4286-9AF9-FA5BDB419823}"/>
              </a:ext>
            </a:extLst>
          </p:cNvPr>
          <p:cNvSpPr txBox="1"/>
          <p:nvPr/>
        </p:nvSpPr>
        <p:spPr>
          <a:xfrm>
            <a:off x="5028334" y="2229621"/>
            <a:ext cx="7163666" cy="923330"/>
          </a:xfrm>
          <a:prstGeom prst="rect">
            <a:avLst/>
          </a:prstGeom>
          <a:noFill/>
        </p:spPr>
        <p:txBody>
          <a:bodyPr wrap="square" rtlCol="0">
            <a:spAutoFit/>
          </a:bodyPr>
          <a:lstStyle/>
          <a:p>
            <a:pPr algn="just"/>
            <a:r>
              <a:rPr lang="fr-FR">
                <a:latin typeface="Arial" panose="020B0604020202020204" pitchFamily="34" charset="0"/>
                <a:cs typeface="Arial" panose="020B0604020202020204" pitchFamily="34" charset="0"/>
              </a:rPr>
              <a:t>Format court,  question/réponse </a:t>
            </a:r>
          </a:p>
          <a:p>
            <a:pPr algn="just"/>
            <a:r>
              <a:rPr lang="fr-FR">
                <a:latin typeface="Arial" panose="020B0604020202020204" pitchFamily="34" charset="0"/>
                <a:cs typeface="Arial" panose="020B0604020202020204" pitchFamily="34" charset="0"/>
              </a:rPr>
              <a:t>Objectif : donner un premier niveau d’informations sur les missions de l’Aripa</a:t>
            </a:r>
          </a:p>
        </p:txBody>
      </p:sp>
      <p:pic>
        <p:nvPicPr>
          <p:cNvPr id="16" name="Image 15" descr="Une image contenant texte&#10;&#10;Description générée automatiquement">
            <a:extLst>
              <a:ext uri="{FF2B5EF4-FFF2-40B4-BE49-F238E27FC236}">
                <a16:creationId xmlns:a16="http://schemas.microsoft.com/office/drawing/2014/main" id="{0DB1E238-AB4C-4DAE-9E18-03C776B64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25" y="3659972"/>
            <a:ext cx="2489787" cy="1394834"/>
          </a:xfrm>
          <a:prstGeom prst="rect">
            <a:avLst/>
          </a:prstGeom>
        </p:spPr>
      </p:pic>
      <p:sp>
        <p:nvSpPr>
          <p:cNvPr id="22" name="ZoneTexte 21">
            <a:extLst>
              <a:ext uri="{FF2B5EF4-FFF2-40B4-BE49-F238E27FC236}">
                <a16:creationId xmlns:a16="http://schemas.microsoft.com/office/drawing/2014/main" id="{7F3C6413-AB3E-4AB1-8B77-3DC7962CBA43}"/>
              </a:ext>
            </a:extLst>
          </p:cNvPr>
          <p:cNvSpPr txBox="1"/>
          <p:nvPr/>
        </p:nvSpPr>
        <p:spPr>
          <a:xfrm>
            <a:off x="2653270" y="4222545"/>
            <a:ext cx="3656625" cy="292388"/>
          </a:xfrm>
          <a:prstGeom prst="rect">
            <a:avLst/>
          </a:prstGeom>
          <a:noFill/>
        </p:spPr>
        <p:txBody>
          <a:bodyPr wrap="square" rtlCol="0">
            <a:spAutoFit/>
          </a:bodyPr>
          <a:lstStyle/>
          <a:p>
            <a:r>
              <a:rPr lang="fr-FR" sz="1300" b="1">
                <a:solidFill>
                  <a:srgbClr val="3E8640"/>
                </a:solidFill>
                <a:hlinkClick r:id="rId5">
                  <a:extLst>
                    <a:ext uri="{A12FA001-AC4F-418D-AE19-62706E023703}">
                      <ahyp:hlinkClr xmlns:ahyp="http://schemas.microsoft.com/office/drawing/2018/hyperlinkcolor" val="tx"/>
                    </a:ext>
                  </a:extLst>
                </a:hlinkClick>
              </a:rPr>
              <a:t>https://youtu.be/Cy567eUlqAY</a:t>
            </a:r>
            <a:r>
              <a:rPr lang="fr-FR" sz="1300" b="1">
                <a:solidFill>
                  <a:srgbClr val="3E8640"/>
                </a:solidFill>
              </a:rPr>
              <a:t> </a:t>
            </a:r>
          </a:p>
        </p:txBody>
      </p:sp>
      <p:sp>
        <p:nvSpPr>
          <p:cNvPr id="24" name="ZoneTexte 23">
            <a:extLst>
              <a:ext uri="{FF2B5EF4-FFF2-40B4-BE49-F238E27FC236}">
                <a16:creationId xmlns:a16="http://schemas.microsoft.com/office/drawing/2014/main" id="{26348165-583C-462B-96EE-5C28BBDA9DEE}"/>
              </a:ext>
            </a:extLst>
          </p:cNvPr>
          <p:cNvSpPr txBox="1"/>
          <p:nvPr/>
        </p:nvSpPr>
        <p:spPr>
          <a:xfrm>
            <a:off x="5100580" y="4134321"/>
            <a:ext cx="6501064" cy="646331"/>
          </a:xfrm>
          <a:prstGeom prst="rect">
            <a:avLst/>
          </a:prstGeom>
          <a:noFill/>
        </p:spPr>
        <p:txBody>
          <a:bodyPr wrap="square" rtlCol="0">
            <a:spAutoFit/>
          </a:bodyPr>
          <a:lstStyle/>
          <a:p>
            <a:pPr algn="just"/>
            <a:r>
              <a:rPr lang="fr-FR">
                <a:cs typeface="Arial" panose="020B0604020202020204" pitchFamily="34" charset="0"/>
              </a:rPr>
              <a:t>A la rencontre de deux bénéficiaires de l’IF : une allocataire Caf et une allocataire MSA </a:t>
            </a:r>
          </a:p>
        </p:txBody>
      </p:sp>
      <p:sp>
        <p:nvSpPr>
          <p:cNvPr id="15" name="ZoneTexte 14">
            <a:extLst>
              <a:ext uri="{FF2B5EF4-FFF2-40B4-BE49-F238E27FC236}">
                <a16:creationId xmlns:a16="http://schemas.microsoft.com/office/drawing/2014/main" id="{36CD0DEB-C469-46B2-A167-C5E80DB17899}"/>
              </a:ext>
            </a:extLst>
          </p:cNvPr>
          <p:cNvSpPr txBox="1"/>
          <p:nvPr/>
        </p:nvSpPr>
        <p:spPr>
          <a:xfrm>
            <a:off x="2753673" y="5757913"/>
            <a:ext cx="4969162" cy="276999"/>
          </a:xfrm>
          <a:prstGeom prst="rect">
            <a:avLst/>
          </a:prstGeom>
          <a:noFill/>
        </p:spPr>
        <p:txBody>
          <a:bodyPr wrap="square">
            <a:spAutoFit/>
          </a:bodyPr>
          <a:lstStyle/>
          <a:p>
            <a:r>
              <a:rPr lang="fr-FR" sz="1200" b="1">
                <a:solidFill>
                  <a:srgbClr val="3E8640"/>
                </a:solidFill>
              </a:rPr>
              <a:t>https://www.youtube.com/watch?v=52_66XFR71w</a:t>
            </a:r>
          </a:p>
        </p:txBody>
      </p:sp>
      <p:pic>
        <p:nvPicPr>
          <p:cNvPr id="6" name="Image 5">
            <a:extLst>
              <a:ext uri="{FF2B5EF4-FFF2-40B4-BE49-F238E27FC236}">
                <a16:creationId xmlns:a16="http://schemas.microsoft.com/office/drawing/2014/main" id="{4088FBEE-C44E-43AD-857A-AECBFA0A2335}"/>
              </a:ext>
            </a:extLst>
          </p:cNvPr>
          <p:cNvPicPr>
            <a:picLocks noChangeAspect="1"/>
          </p:cNvPicPr>
          <p:nvPr/>
        </p:nvPicPr>
        <p:blipFill>
          <a:blip r:embed="rId6"/>
          <a:stretch>
            <a:fillRect/>
          </a:stretch>
        </p:blipFill>
        <p:spPr>
          <a:xfrm>
            <a:off x="98525" y="5314289"/>
            <a:ext cx="2413259" cy="1311655"/>
          </a:xfrm>
          <a:prstGeom prst="rect">
            <a:avLst/>
          </a:prstGeom>
        </p:spPr>
      </p:pic>
      <p:grpSp>
        <p:nvGrpSpPr>
          <p:cNvPr id="3" name="Groupe 2">
            <a:extLst>
              <a:ext uri="{FF2B5EF4-FFF2-40B4-BE49-F238E27FC236}">
                <a16:creationId xmlns:a16="http://schemas.microsoft.com/office/drawing/2014/main" id="{51C5BE36-F7E4-14B8-A6EA-F90B071D2B34}"/>
              </a:ext>
            </a:extLst>
          </p:cNvPr>
          <p:cNvGrpSpPr/>
          <p:nvPr/>
        </p:nvGrpSpPr>
        <p:grpSpPr>
          <a:xfrm>
            <a:off x="9629774" y="6060873"/>
            <a:ext cx="2455393" cy="665862"/>
            <a:chOff x="6946840" y="5243677"/>
            <a:chExt cx="4890678" cy="1326271"/>
          </a:xfrm>
        </p:grpSpPr>
        <p:pic>
          <p:nvPicPr>
            <p:cNvPr id="5" name="Image 4">
              <a:extLst>
                <a:ext uri="{FF2B5EF4-FFF2-40B4-BE49-F238E27FC236}">
                  <a16:creationId xmlns:a16="http://schemas.microsoft.com/office/drawing/2014/main" id="{690F1058-EC1F-0C16-61C3-E4BF631F2A1D}"/>
                </a:ext>
              </a:extLst>
            </p:cNvPr>
            <p:cNvPicPr>
              <a:picLocks noChangeAspect="1"/>
            </p:cNvPicPr>
            <p:nvPr/>
          </p:nvPicPr>
          <p:blipFill>
            <a:blip r:embed="rId7"/>
            <a:stretch>
              <a:fillRect/>
            </a:stretch>
          </p:blipFill>
          <p:spPr>
            <a:xfrm>
              <a:off x="8435523" y="5246363"/>
              <a:ext cx="2117690" cy="1322104"/>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C2FCD111-7EE6-89A8-7759-7205CC1495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8" name="Image 7" descr="Une image contenant dessin&#10;&#10;Description générée automatiquement">
              <a:extLst>
                <a:ext uri="{FF2B5EF4-FFF2-40B4-BE49-F238E27FC236}">
                  <a16:creationId xmlns:a16="http://schemas.microsoft.com/office/drawing/2014/main" id="{9DFDB069-1DE0-E883-2C68-5C0C2B56ADDE}"/>
                </a:ext>
              </a:extLst>
            </p:cNvPr>
            <p:cNvPicPr>
              <a:picLocks noChangeAspect="1"/>
            </p:cNvPicPr>
            <p:nvPr/>
          </p:nvPicPr>
          <p:blipFill rotWithShape="1">
            <a:blip r:embed="rId9"/>
            <a:srcRect t="4687" r="68945" b="6250"/>
            <a:stretch/>
          </p:blipFill>
          <p:spPr>
            <a:xfrm>
              <a:off x="10715625" y="5245157"/>
              <a:ext cx="1121893" cy="1323312"/>
            </a:xfrm>
            <a:prstGeom prst="rect">
              <a:avLst/>
            </a:prstGeom>
          </p:spPr>
        </p:pic>
      </p:grpSp>
    </p:spTree>
    <p:extLst>
      <p:ext uri="{BB962C8B-B14F-4D97-AF65-F5344CB8AC3E}">
        <p14:creationId xmlns:p14="http://schemas.microsoft.com/office/powerpoint/2010/main" val="2615886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a:extLst>
              <a:ext uri="{FF2B5EF4-FFF2-40B4-BE49-F238E27FC236}">
                <a16:creationId xmlns:a16="http://schemas.microsoft.com/office/drawing/2014/main" id="{F689CC07-2AC1-4623-9DA1-B6344695E4F9}"/>
              </a:ext>
            </a:extLst>
          </p:cNvPr>
          <p:cNvSpPr>
            <a:spLocks noGrp="1" noChangeArrowheads="1"/>
          </p:cNvSpPr>
          <p:nvPr>
            <p:ph type="title"/>
          </p:nvPr>
        </p:nvSpPr>
        <p:spPr/>
        <p:txBody>
          <a:bodyPr/>
          <a:lstStyle/>
          <a:p>
            <a:pPr algn="ctr" eaLnBrk="1" hangingPunct="1"/>
            <a:r>
              <a:rPr lang="fr-FR" altLang="fr-FR" sz="4400">
                <a:solidFill>
                  <a:srgbClr val="FFFFFF"/>
                </a:solidFill>
              </a:rPr>
              <a:t>QUELQUES RESULTATS</a:t>
            </a:r>
          </a:p>
        </p:txBody>
      </p:sp>
      <p:sp>
        <p:nvSpPr>
          <p:cNvPr id="3" name="ZoneTexte 2">
            <a:extLst>
              <a:ext uri="{FF2B5EF4-FFF2-40B4-BE49-F238E27FC236}">
                <a16:creationId xmlns:a16="http://schemas.microsoft.com/office/drawing/2014/main" id="{B0D8A033-08D6-C963-F76C-4D9B1F51D5DB}"/>
              </a:ext>
            </a:extLst>
          </p:cNvPr>
          <p:cNvSpPr txBox="1"/>
          <p:nvPr/>
        </p:nvSpPr>
        <p:spPr>
          <a:xfrm>
            <a:off x="505868" y="2730318"/>
            <a:ext cx="11234617" cy="2554545"/>
          </a:xfrm>
          <a:prstGeom prst="rect">
            <a:avLst/>
          </a:prstGeom>
          <a:noFill/>
        </p:spPr>
        <p:txBody>
          <a:bodyPr wrap="square">
            <a:spAutoFit/>
          </a:bodyPr>
          <a:lstStyle/>
          <a:p>
            <a:r>
              <a:rPr lang="fr-FR" sz="2000">
                <a:effectLst/>
              </a:rPr>
              <a:t>En 2022, </a:t>
            </a:r>
            <a:r>
              <a:rPr lang="fr-FR" sz="2000" b="1">
                <a:solidFill>
                  <a:srgbClr val="3E8640"/>
                </a:solidFill>
                <a:effectLst/>
              </a:rPr>
              <a:t>122 000 familles </a:t>
            </a:r>
            <a:r>
              <a:rPr lang="fr-FR" sz="2000">
                <a:effectLst/>
              </a:rPr>
              <a:t>ont bénéficié d’au moins un paiement de pension alimentaire via les Caf, soit une augmentation de 60 000 en 2 ans</a:t>
            </a:r>
            <a:br>
              <a:rPr lang="fr-FR" sz="2000">
                <a:effectLst/>
              </a:rPr>
            </a:br>
            <a:r>
              <a:rPr lang="fr-FR" sz="2000">
                <a:effectLst/>
              </a:rPr>
              <a:t> </a:t>
            </a:r>
            <a:br>
              <a:rPr lang="fr-FR" sz="2000">
                <a:effectLst/>
              </a:rPr>
            </a:br>
            <a:r>
              <a:rPr lang="fr-FR" sz="2000">
                <a:effectLst/>
              </a:rPr>
              <a:t>En 2022, </a:t>
            </a:r>
            <a:r>
              <a:rPr lang="fr-FR" sz="2000" b="1">
                <a:solidFill>
                  <a:srgbClr val="3E8640"/>
                </a:solidFill>
                <a:effectLst/>
              </a:rPr>
              <a:t>20M€</a:t>
            </a:r>
            <a:r>
              <a:rPr lang="fr-FR" sz="2000">
                <a:effectLst/>
              </a:rPr>
              <a:t> de pensions alimentaires ont été gérés par l’intermédiaire des Caf </a:t>
            </a:r>
            <a:br>
              <a:rPr lang="fr-FR" sz="2000">
                <a:effectLst/>
              </a:rPr>
            </a:br>
            <a:r>
              <a:rPr lang="fr-FR" sz="2000">
                <a:effectLst/>
              </a:rPr>
              <a:t> </a:t>
            </a:r>
            <a:br>
              <a:rPr lang="fr-FR" sz="2000">
                <a:effectLst/>
              </a:rPr>
            </a:br>
            <a:r>
              <a:rPr lang="fr-FR" sz="2000" b="1">
                <a:solidFill>
                  <a:srgbClr val="3E8640"/>
                </a:solidFill>
                <a:effectLst/>
              </a:rPr>
              <a:t>73 %</a:t>
            </a:r>
            <a:r>
              <a:rPr lang="fr-FR" sz="2000">
                <a:effectLst/>
              </a:rPr>
              <a:t> des pensions impayées ont été récupérées par les Caf en 2022, soit + 10 points en 4 ans ; </a:t>
            </a:r>
          </a:p>
          <a:p>
            <a:endParaRPr lang="fr-FR" sz="2000"/>
          </a:p>
          <a:p>
            <a:r>
              <a:rPr lang="fr-FR" sz="2000" b="1">
                <a:solidFill>
                  <a:srgbClr val="3E8640"/>
                </a:solidFill>
                <a:effectLst/>
              </a:rPr>
              <a:t>+ 46% </a:t>
            </a:r>
            <a:r>
              <a:rPr lang="fr-FR" sz="2000">
                <a:effectLst/>
              </a:rPr>
              <a:t>d’augmentation des sommes recouvrées entre 2020 et 2021 </a:t>
            </a:r>
            <a:endParaRPr lang="fr-FR" sz="2000"/>
          </a:p>
        </p:txBody>
      </p:sp>
      <p:grpSp>
        <p:nvGrpSpPr>
          <p:cNvPr id="5" name="Groupe 4">
            <a:extLst>
              <a:ext uri="{FF2B5EF4-FFF2-40B4-BE49-F238E27FC236}">
                <a16:creationId xmlns:a16="http://schemas.microsoft.com/office/drawing/2014/main" id="{58D3A1DC-6033-A000-BD7B-84590790ADD5}"/>
              </a:ext>
            </a:extLst>
          </p:cNvPr>
          <p:cNvGrpSpPr/>
          <p:nvPr/>
        </p:nvGrpSpPr>
        <p:grpSpPr>
          <a:xfrm>
            <a:off x="9629774" y="6060873"/>
            <a:ext cx="2455393" cy="665862"/>
            <a:chOff x="6946840" y="5243677"/>
            <a:chExt cx="4890678" cy="1326271"/>
          </a:xfrm>
        </p:grpSpPr>
        <p:pic>
          <p:nvPicPr>
            <p:cNvPr id="6" name="Image 5">
              <a:extLst>
                <a:ext uri="{FF2B5EF4-FFF2-40B4-BE49-F238E27FC236}">
                  <a16:creationId xmlns:a16="http://schemas.microsoft.com/office/drawing/2014/main" id="{0DA6CC20-8272-A95F-F297-E9311F030B38}"/>
                </a:ext>
              </a:extLst>
            </p:cNvPr>
            <p:cNvPicPr>
              <a:picLocks noChangeAspect="1"/>
            </p:cNvPicPr>
            <p:nvPr/>
          </p:nvPicPr>
          <p:blipFill>
            <a:blip r:embed="rId2"/>
            <a:stretch>
              <a:fillRect/>
            </a:stretch>
          </p:blipFill>
          <p:spPr>
            <a:xfrm>
              <a:off x="8435523" y="5246363"/>
              <a:ext cx="2117690" cy="1322104"/>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E4CE8794-70E2-ECC3-3BC3-02ED422E2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8" name="Image 7" descr="Une image contenant dessin&#10;&#10;Description générée automatiquement">
              <a:extLst>
                <a:ext uri="{FF2B5EF4-FFF2-40B4-BE49-F238E27FC236}">
                  <a16:creationId xmlns:a16="http://schemas.microsoft.com/office/drawing/2014/main" id="{F9059EC5-EED6-9FD0-F59E-612E64E4DBC1}"/>
                </a:ext>
              </a:extLst>
            </p:cNvPr>
            <p:cNvPicPr>
              <a:picLocks noChangeAspect="1"/>
            </p:cNvPicPr>
            <p:nvPr/>
          </p:nvPicPr>
          <p:blipFill rotWithShape="1">
            <a:blip r:embed="rId4"/>
            <a:srcRect t="4687" r="68945" b="6250"/>
            <a:stretch/>
          </p:blipFill>
          <p:spPr>
            <a:xfrm>
              <a:off x="10715625" y="5245157"/>
              <a:ext cx="1121893" cy="1323312"/>
            </a:xfrm>
            <a:prstGeom prst="rect">
              <a:avLst/>
            </a:prstGeom>
          </p:spPr>
        </p:pic>
      </p:grpSp>
    </p:spTree>
    <p:extLst>
      <p:ext uri="{BB962C8B-B14F-4D97-AF65-F5344CB8AC3E}">
        <p14:creationId xmlns:p14="http://schemas.microsoft.com/office/powerpoint/2010/main" val="464221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757EC4B3-8F9F-494B-AB90-AA72D82E6797}"/>
              </a:ext>
            </a:extLst>
          </p:cNvPr>
          <p:cNvGrpSpPr/>
          <p:nvPr/>
        </p:nvGrpSpPr>
        <p:grpSpPr>
          <a:xfrm>
            <a:off x="9629774" y="6060873"/>
            <a:ext cx="2455393" cy="665862"/>
            <a:chOff x="6946840" y="5243677"/>
            <a:chExt cx="4890678" cy="1326271"/>
          </a:xfrm>
        </p:grpSpPr>
        <p:pic>
          <p:nvPicPr>
            <p:cNvPr id="5" name="Image 4">
              <a:extLst>
                <a:ext uri="{FF2B5EF4-FFF2-40B4-BE49-F238E27FC236}">
                  <a16:creationId xmlns:a16="http://schemas.microsoft.com/office/drawing/2014/main" id="{2C1ADA24-7F99-4B59-83B1-7D88BD2A4995}"/>
                </a:ext>
              </a:extLst>
            </p:cNvPr>
            <p:cNvPicPr>
              <a:picLocks noChangeAspect="1"/>
            </p:cNvPicPr>
            <p:nvPr/>
          </p:nvPicPr>
          <p:blipFill>
            <a:blip r:embed="rId2"/>
            <a:stretch>
              <a:fillRect/>
            </a:stretch>
          </p:blipFill>
          <p:spPr>
            <a:xfrm>
              <a:off x="8435523" y="5246363"/>
              <a:ext cx="2117690" cy="1322104"/>
            </a:xfrm>
            <a:prstGeom prst="rect">
              <a:avLst/>
            </a:prstGeom>
          </p:spPr>
        </p:pic>
        <p:pic>
          <p:nvPicPr>
            <p:cNvPr id="6" name="Image 5" descr="Une image contenant dessin&#10;&#10;Description générée automatiquement">
              <a:extLst>
                <a:ext uri="{FF2B5EF4-FFF2-40B4-BE49-F238E27FC236}">
                  <a16:creationId xmlns:a16="http://schemas.microsoft.com/office/drawing/2014/main" id="{D10F70A8-F41A-4ECB-85A2-F892AEA3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DFB2CAA3-C740-42CF-96D9-F18EEB4CFE0D}"/>
                </a:ext>
              </a:extLst>
            </p:cNvPr>
            <p:cNvPicPr>
              <a:picLocks noChangeAspect="1"/>
            </p:cNvPicPr>
            <p:nvPr/>
          </p:nvPicPr>
          <p:blipFill rotWithShape="1">
            <a:blip r:embed="rId4"/>
            <a:srcRect t="4687" r="68945" b="6250"/>
            <a:stretch/>
          </p:blipFill>
          <p:spPr>
            <a:xfrm>
              <a:off x="10715625" y="5245157"/>
              <a:ext cx="1121893" cy="1323312"/>
            </a:xfrm>
            <a:prstGeom prst="rect">
              <a:avLst/>
            </a:prstGeom>
          </p:spPr>
        </p:pic>
      </p:grpSp>
      <p:sp>
        <p:nvSpPr>
          <p:cNvPr id="8" name="ZoneTexte 7">
            <a:extLst>
              <a:ext uri="{FF2B5EF4-FFF2-40B4-BE49-F238E27FC236}">
                <a16:creationId xmlns:a16="http://schemas.microsoft.com/office/drawing/2014/main" id="{9CECD4E9-B5EE-4D28-B067-78D1912331B0}"/>
              </a:ext>
            </a:extLst>
          </p:cNvPr>
          <p:cNvSpPr txBox="1"/>
          <p:nvPr/>
        </p:nvSpPr>
        <p:spPr>
          <a:xfrm>
            <a:off x="616370" y="2140854"/>
            <a:ext cx="11492876" cy="4093428"/>
          </a:xfrm>
          <a:prstGeom prst="rect">
            <a:avLst/>
          </a:prstGeom>
          <a:noFill/>
        </p:spPr>
        <p:txBody>
          <a:bodyPr wrap="square" rtlCol="0">
            <a:spAutoFit/>
          </a:bodyPr>
          <a:lstStyle/>
          <a:p>
            <a:r>
              <a:rPr lang="fr-FR" sz="2000" dirty="0"/>
              <a:t>Démarches administratives, aspects financiers, éducation des enfants, résidence alternée, relations ou conflits à gérer avec l’ex-conjoint(e)… nombreuses sont les préoccupations des couples qui se séparent. </a:t>
            </a:r>
          </a:p>
          <a:p>
            <a:r>
              <a:rPr lang="fr-FR" sz="2000" dirty="0"/>
              <a:t>Pour répondre à leurs besoins, la Caf développe une offre globale qui combine un soutien financier et un accompagnement dédié.</a:t>
            </a:r>
          </a:p>
          <a:p>
            <a:endParaRPr lang="fr-FR" sz="2000" dirty="0"/>
          </a:p>
          <a:p>
            <a:r>
              <a:rPr lang="fr-FR" sz="2000" b="1">
                <a:solidFill>
                  <a:srgbClr val="3E8640"/>
                </a:solidFill>
              </a:rPr>
              <a:t>Ses objectifs</a:t>
            </a:r>
          </a:p>
          <a:p>
            <a:pPr marL="342900" lvl="0" indent="-342900" eaLnBrk="0" fontAlgn="base" hangingPunct="0">
              <a:buFont typeface="Arial" panose="020B0604020202020204" pitchFamily="34" charset="0"/>
              <a:buChar char="•"/>
            </a:pPr>
            <a:r>
              <a:rPr lang="fr-FR" sz="2000" dirty="0">
                <a:solidFill>
                  <a:srgbClr val="3E8640"/>
                </a:solidFill>
              </a:rPr>
              <a:t>Mieux orienter l’usager </a:t>
            </a:r>
            <a:r>
              <a:rPr lang="fr-FR" sz="2000" dirty="0"/>
              <a:t>vers les canaux de contacts les plus adaptés à sa situation et à ses besoins (caf.fr, n° de téléphone Aripa, rendez-vous personnalisé ou un partenaire de la Caf…)</a:t>
            </a:r>
          </a:p>
          <a:p>
            <a:pPr marL="342900" lvl="0" indent="-342900" eaLnBrk="0" fontAlgn="base" hangingPunct="0">
              <a:buFont typeface="Arial" panose="020B0604020202020204" pitchFamily="34" charset="0"/>
              <a:buChar char="•"/>
            </a:pPr>
            <a:r>
              <a:rPr lang="fr-FR" sz="2000" dirty="0">
                <a:solidFill>
                  <a:srgbClr val="3E8640"/>
                </a:solidFill>
              </a:rPr>
              <a:t>Favoriser l’accès aux droits</a:t>
            </a:r>
            <a:endParaRPr lang="fr-FR" sz="2000" dirty="0"/>
          </a:p>
          <a:p>
            <a:pPr marL="342900" lvl="0" indent="-342900" eaLnBrk="0" fontAlgn="base" hangingPunct="0">
              <a:buFont typeface="Arial" panose="020B0604020202020204" pitchFamily="34" charset="0"/>
              <a:buChar char="•"/>
            </a:pPr>
            <a:r>
              <a:rPr lang="fr-FR" sz="2000" dirty="0">
                <a:solidFill>
                  <a:srgbClr val="3E8640"/>
                </a:solidFill>
              </a:rPr>
              <a:t>Faciliter et coordonner l’accès aux conseils et services </a:t>
            </a:r>
            <a:r>
              <a:rPr lang="fr-FR" sz="2000" dirty="0"/>
              <a:t>de proximité (médiation familiale, espaces de rencontre, aide à domicile)</a:t>
            </a:r>
          </a:p>
          <a:p>
            <a:pPr marL="342900" indent="-342900" eaLnBrk="0" fontAlgn="base" hangingPunct="0">
              <a:buFont typeface="Arial" panose="020B0604020202020204" pitchFamily="34" charset="0"/>
              <a:buChar char="•"/>
            </a:pPr>
            <a:r>
              <a:rPr lang="fr-FR" sz="2000" dirty="0">
                <a:solidFill>
                  <a:srgbClr val="3E8640"/>
                </a:solidFill>
              </a:rPr>
              <a:t>Accompagner l’usager </a:t>
            </a:r>
            <a:r>
              <a:rPr lang="fr-FR" sz="2000" dirty="0"/>
              <a:t>tout au long de sa relation avec la Caf et fluidifier ses démarches</a:t>
            </a:r>
          </a:p>
          <a:p>
            <a:pPr marL="342900" lvl="0" indent="-342900" eaLnBrk="0" fontAlgn="base" hangingPunct="0">
              <a:buFont typeface="Arial" panose="020B0604020202020204" pitchFamily="34" charset="0"/>
              <a:buChar char="•"/>
            </a:pPr>
            <a:endParaRPr lang="fr-FR" sz="2000" dirty="0"/>
          </a:p>
        </p:txBody>
      </p:sp>
      <p:sp>
        <p:nvSpPr>
          <p:cNvPr id="10" name="Titre 1">
            <a:extLst>
              <a:ext uri="{FF2B5EF4-FFF2-40B4-BE49-F238E27FC236}">
                <a16:creationId xmlns:a16="http://schemas.microsoft.com/office/drawing/2014/main" id="{8C209D67-A3AC-4063-928C-681FFD0617AA}"/>
              </a:ext>
            </a:extLst>
          </p:cNvPr>
          <p:cNvSpPr>
            <a:spLocks noGrp="1"/>
          </p:cNvSpPr>
          <p:nvPr>
            <p:ph type="title"/>
          </p:nvPr>
        </p:nvSpPr>
        <p:spPr/>
        <p:txBody>
          <a:bodyPr anchor="ctr" anchorCtr="0"/>
          <a:lstStyle/>
          <a:p>
            <a:pPr algn="ctr"/>
            <a:r>
              <a:rPr lang="fr-FR" sz="4400">
                <a:solidFill>
                  <a:schemeClr val="bg1"/>
                </a:solidFill>
              </a:rPr>
              <a:t>AU-DEL</a:t>
            </a:r>
            <a:r>
              <a:rPr lang="fr-FR" sz="4400" b="1" i="0">
                <a:solidFill>
                  <a:schemeClr val="bg1"/>
                </a:solidFill>
                <a:effectLst/>
              </a:rPr>
              <a:t>À </a:t>
            </a:r>
            <a:r>
              <a:rPr lang="fr-FR" sz="4400">
                <a:solidFill>
                  <a:schemeClr val="bg1"/>
                </a:solidFill>
              </a:rPr>
              <a:t> DES PENSIONS ALIMENTAIRES</a:t>
            </a:r>
          </a:p>
        </p:txBody>
      </p:sp>
    </p:spTree>
    <p:extLst>
      <p:ext uri="{BB962C8B-B14F-4D97-AF65-F5344CB8AC3E}">
        <p14:creationId xmlns:p14="http://schemas.microsoft.com/office/powerpoint/2010/main" val="194733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BDC3BA-6E1B-493A-8304-68C1658F6929}"/>
              </a:ext>
            </a:extLst>
          </p:cNvPr>
          <p:cNvSpPr>
            <a:spLocks noGrp="1"/>
          </p:cNvSpPr>
          <p:nvPr>
            <p:ph type="title"/>
          </p:nvPr>
        </p:nvSpPr>
        <p:spPr>
          <a:xfrm>
            <a:off x="810001" y="863748"/>
            <a:ext cx="10571998" cy="970450"/>
          </a:xfrm>
        </p:spPr>
        <p:txBody>
          <a:bodyPr anchor="ctr" anchorCtr="0"/>
          <a:lstStyle/>
          <a:p>
            <a:r>
              <a:rPr lang="fr-FR" sz="4400" dirty="0"/>
              <a:t>QUELQUES CHIFFRES</a:t>
            </a:r>
          </a:p>
        </p:txBody>
      </p:sp>
      <p:sp>
        <p:nvSpPr>
          <p:cNvPr id="4" name="ZoneTexte 3">
            <a:extLst>
              <a:ext uri="{FF2B5EF4-FFF2-40B4-BE49-F238E27FC236}">
                <a16:creationId xmlns:a16="http://schemas.microsoft.com/office/drawing/2014/main" id="{931757E8-C0F7-4974-A59C-7E213F24A23A}"/>
              </a:ext>
            </a:extLst>
          </p:cNvPr>
          <p:cNvSpPr txBox="1"/>
          <p:nvPr/>
        </p:nvSpPr>
        <p:spPr>
          <a:xfrm>
            <a:off x="524249" y="2308327"/>
            <a:ext cx="10724775" cy="4147033"/>
          </a:xfrm>
          <a:prstGeom prst="rect">
            <a:avLst/>
          </a:prstGeom>
          <a:noFill/>
        </p:spPr>
        <p:txBody>
          <a:bodyPr wrap="square" rtlCol="0">
            <a:spAutoFit/>
          </a:bodyPr>
          <a:lstStyle/>
          <a:p>
            <a:pPr lvl="0"/>
            <a:r>
              <a:rPr lang="fr-FR" sz="2000"/>
              <a:t>En France, </a:t>
            </a:r>
            <a:r>
              <a:rPr lang="fr-FR" sz="2000">
                <a:solidFill>
                  <a:srgbClr val="3E8640"/>
                </a:solidFill>
              </a:rPr>
              <a:t>25 % des familles sont monoparentales</a:t>
            </a:r>
          </a:p>
          <a:p>
            <a:pPr lvl="0"/>
            <a:endParaRPr lang="fr-FR" sz="2000">
              <a:solidFill>
                <a:srgbClr val="3E8640"/>
              </a:solidFill>
            </a:endParaRPr>
          </a:p>
          <a:p>
            <a:pPr lvl="0"/>
            <a:r>
              <a:rPr lang="fr-FR" sz="2000" b="1">
                <a:solidFill>
                  <a:srgbClr val="3E8640"/>
                </a:solidFill>
                <a:effectLst/>
                <a:latin typeface="+mj-lt"/>
              </a:rPr>
              <a:t>85 %</a:t>
            </a:r>
            <a:r>
              <a:rPr lang="fr-FR" sz="2000" b="1">
                <a:effectLst/>
                <a:latin typeface="+mj-lt"/>
              </a:rPr>
              <a:t> des parents des familles monoparentales </a:t>
            </a:r>
            <a:r>
              <a:rPr lang="fr-FR" sz="2000" b="1">
                <a:solidFill>
                  <a:srgbClr val="3E8640"/>
                </a:solidFill>
                <a:effectLst/>
                <a:latin typeface="+mj-lt"/>
              </a:rPr>
              <a:t>sont des femmes </a:t>
            </a:r>
            <a:endParaRPr lang="fr-FR" sz="2000" b="1">
              <a:solidFill>
                <a:srgbClr val="3E8640"/>
              </a:solidFill>
              <a:latin typeface="+mj-lt"/>
            </a:endParaRPr>
          </a:p>
          <a:p>
            <a:pPr lvl="0"/>
            <a:endParaRPr lang="fr-FR" sz="2000"/>
          </a:p>
          <a:p>
            <a:pPr lvl="0"/>
            <a:r>
              <a:rPr lang="fr-FR" sz="2000">
                <a:solidFill>
                  <a:srgbClr val="3E8640"/>
                </a:solidFill>
              </a:rPr>
              <a:t>426 000 séparations chaque année</a:t>
            </a:r>
            <a:r>
              <a:rPr lang="fr-FR" sz="2000"/>
              <a:t>, dont la moitié concerne des couples avec au moins un enfant mineur (soit 380 000 enfants mineurs concernés par an)</a:t>
            </a:r>
          </a:p>
          <a:p>
            <a:pPr lvl="0"/>
            <a:endParaRPr lang="fr-FR" sz="2000"/>
          </a:p>
          <a:p>
            <a:pPr lvl="0"/>
            <a:r>
              <a:rPr lang="fr-FR" sz="2000"/>
              <a:t>Environ </a:t>
            </a:r>
            <a:r>
              <a:rPr lang="fr-FR" sz="2000">
                <a:solidFill>
                  <a:srgbClr val="3E8640"/>
                </a:solidFill>
              </a:rPr>
              <a:t>900 000 à 1 million de parents bénéficient d’une pension alimentaire</a:t>
            </a:r>
          </a:p>
          <a:p>
            <a:pPr lvl="0"/>
            <a:endParaRPr lang="fr-FR" sz="2000"/>
          </a:p>
          <a:p>
            <a:pPr lvl="0"/>
            <a:r>
              <a:rPr lang="fr-FR" sz="2000">
                <a:solidFill>
                  <a:srgbClr val="3E8640"/>
                </a:solidFill>
              </a:rPr>
              <a:t>Entre 30 et 40% des pensions alimentaires sont totalement ou partiellement impayées</a:t>
            </a:r>
            <a:r>
              <a:rPr lang="fr-FR" sz="2000">
                <a:solidFill>
                  <a:srgbClr val="00B050"/>
                </a:solidFill>
              </a:rPr>
              <a:t> </a:t>
            </a:r>
            <a:r>
              <a:rPr lang="fr-FR" sz="2000"/>
              <a:t>alors qu’elles représentent 18% des ressources des familles monoparentales</a:t>
            </a:r>
          </a:p>
          <a:p>
            <a:pPr lvl="0"/>
            <a:endParaRPr lang="fr-FR" sz="2400" dirty="0"/>
          </a:p>
          <a:p>
            <a:pPr marL="457200" algn="just">
              <a:lnSpc>
                <a:spcPct val="115000"/>
              </a:lnSpc>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e 7">
            <a:extLst>
              <a:ext uri="{FF2B5EF4-FFF2-40B4-BE49-F238E27FC236}">
                <a16:creationId xmlns:a16="http://schemas.microsoft.com/office/drawing/2014/main" id="{05A93E2D-63D1-464D-B715-2ADDA660FCE2}"/>
              </a:ext>
            </a:extLst>
          </p:cNvPr>
          <p:cNvGrpSpPr/>
          <p:nvPr/>
        </p:nvGrpSpPr>
        <p:grpSpPr>
          <a:xfrm>
            <a:off x="9629774" y="6060873"/>
            <a:ext cx="2455393" cy="665862"/>
            <a:chOff x="6946840" y="5243677"/>
            <a:chExt cx="4890678" cy="1326271"/>
          </a:xfrm>
        </p:grpSpPr>
        <p:pic>
          <p:nvPicPr>
            <p:cNvPr id="5" name="Image 4">
              <a:extLst>
                <a:ext uri="{FF2B5EF4-FFF2-40B4-BE49-F238E27FC236}">
                  <a16:creationId xmlns:a16="http://schemas.microsoft.com/office/drawing/2014/main" id="{70DC4694-F9A2-437E-B223-3C8710815520}"/>
                </a:ext>
              </a:extLst>
            </p:cNvPr>
            <p:cNvPicPr>
              <a:picLocks noChangeAspect="1"/>
            </p:cNvPicPr>
            <p:nvPr/>
          </p:nvPicPr>
          <p:blipFill>
            <a:blip r:embed="rId2"/>
            <a:stretch>
              <a:fillRect/>
            </a:stretch>
          </p:blipFill>
          <p:spPr>
            <a:xfrm>
              <a:off x="8435523" y="5246363"/>
              <a:ext cx="2117690" cy="1322104"/>
            </a:xfrm>
            <a:prstGeom prst="rect">
              <a:avLst/>
            </a:prstGeom>
          </p:spPr>
        </p:pic>
        <p:pic>
          <p:nvPicPr>
            <p:cNvPr id="6" name="Image 5" descr="Une image contenant dessin&#10;&#10;Description générée automatiquement">
              <a:extLst>
                <a:ext uri="{FF2B5EF4-FFF2-40B4-BE49-F238E27FC236}">
                  <a16:creationId xmlns:a16="http://schemas.microsoft.com/office/drawing/2014/main" id="{F6E87541-0485-4FAC-B05A-26914CAD5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492E0F5B-4449-44D7-AA66-E5106FB4620A}"/>
                </a:ext>
              </a:extLst>
            </p:cNvPr>
            <p:cNvPicPr>
              <a:picLocks noChangeAspect="1"/>
            </p:cNvPicPr>
            <p:nvPr/>
          </p:nvPicPr>
          <p:blipFill rotWithShape="1">
            <a:blip r:embed="rId4"/>
            <a:srcRect t="4687" r="68945" b="6250"/>
            <a:stretch/>
          </p:blipFill>
          <p:spPr>
            <a:xfrm>
              <a:off x="10715625" y="5245157"/>
              <a:ext cx="1121893" cy="1323312"/>
            </a:xfrm>
            <a:prstGeom prst="rect">
              <a:avLst/>
            </a:prstGeom>
          </p:spPr>
        </p:pic>
      </p:grpSp>
    </p:spTree>
    <p:extLst>
      <p:ext uri="{BB962C8B-B14F-4D97-AF65-F5344CB8AC3E}">
        <p14:creationId xmlns:p14="http://schemas.microsoft.com/office/powerpoint/2010/main" val="412007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757EC4B3-8F9F-494B-AB90-AA72D82E6797}"/>
              </a:ext>
            </a:extLst>
          </p:cNvPr>
          <p:cNvGrpSpPr/>
          <p:nvPr/>
        </p:nvGrpSpPr>
        <p:grpSpPr>
          <a:xfrm>
            <a:off x="9629774" y="6060873"/>
            <a:ext cx="2455393" cy="665862"/>
            <a:chOff x="6946840" y="5243677"/>
            <a:chExt cx="4890678" cy="1326271"/>
          </a:xfrm>
        </p:grpSpPr>
        <p:pic>
          <p:nvPicPr>
            <p:cNvPr id="5" name="Image 4">
              <a:extLst>
                <a:ext uri="{FF2B5EF4-FFF2-40B4-BE49-F238E27FC236}">
                  <a16:creationId xmlns:a16="http://schemas.microsoft.com/office/drawing/2014/main" id="{2C1ADA24-7F99-4B59-83B1-7D88BD2A4995}"/>
                </a:ext>
              </a:extLst>
            </p:cNvPr>
            <p:cNvPicPr>
              <a:picLocks noChangeAspect="1"/>
            </p:cNvPicPr>
            <p:nvPr/>
          </p:nvPicPr>
          <p:blipFill>
            <a:blip r:embed="rId2"/>
            <a:stretch>
              <a:fillRect/>
            </a:stretch>
          </p:blipFill>
          <p:spPr>
            <a:xfrm>
              <a:off x="8435523" y="5246363"/>
              <a:ext cx="2117690" cy="1322104"/>
            </a:xfrm>
            <a:prstGeom prst="rect">
              <a:avLst/>
            </a:prstGeom>
          </p:spPr>
        </p:pic>
        <p:pic>
          <p:nvPicPr>
            <p:cNvPr id="6" name="Image 5" descr="Une image contenant dessin&#10;&#10;Description générée automatiquement">
              <a:extLst>
                <a:ext uri="{FF2B5EF4-FFF2-40B4-BE49-F238E27FC236}">
                  <a16:creationId xmlns:a16="http://schemas.microsoft.com/office/drawing/2014/main" id="{D10F70A8-F41A-4ECB-85A2-F892AEA3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DFB2CAA3-C740-42CF-96D9-F18EEB4CFE0D}"/>
                </a:ext>
              </a:extLst>
            </p:cNvPr>
            <p:cNvPicPr>
              <a:picLocks noChangeAspect="1"/>
            </p:cNvPicPr>
            <p:nvPr/>
          </p:nvPicPr>
          <p:blipFill rotWithShape="1">
            <a:blip r:embed="rId4"/>
            <a:srcRect t="4687" r="68945" b="6250"/>
            <a:stretch/>
          </p:blipFill>
          <p:spPr>
            <a:xfrm>
              <a:off x="10715625" y="5245157"/>
              <a:ext cx="1121893" cy="1323312"/>
            </a:xfrm>
            <a:prstGeom prst="rect">
              <a:avLst/>
            </a:prstGeom>
          </p:spPr>
        </p:pic>
      </p:grpSp>
      <p:sp>
        <p:nvSpPr>
          <p:cNvPr id="8" name="ZoneTexte 7">
            <a:extLst>
              <a:ext uri="{FF2B5EF4-FFF2-40B4-BE49-F238E27FC236}">
                <a16:creationId xmlns:a16="http://schemas.microsoft.com/office/drawing/2014/main" id="{9CECD4E9-B5EE-4D28-B067-78D1912331B0}"/>
              </a:ext>
            </a:extLst>
          </p:cNvPr>
          <p:cNvSpPr txBox="1"/>
          <p:nvPr/>
        </p:nvSpPr>
        <p:spPr>
          <a:xfrm>
            <a:off x="420829" y="2186287"/>
            <a:ext cx="10711913" cy="4401205"/>
          </a:xfrm>
          <a:prstGeom prst="rect">
            <a:avLst/>
          </a:prstGeom>
          <a:noFill/>
        </p:spPr>
        <p:txBody>
          <a:bodyPr wrap="square" rtlCol="0">
            <a:spAutoFit/>
          </a:bodyPr>
          <a:lstStyle/>
          <a:p>
            <a:r>
              <a:rPr lang="fr-FR" sz="2000" dirty="0"/>
              <a:t>Le service public des pensions alimentaires est porté au sein d’une structure dédiée de la Caf et de la MSA : </a:t>
            </a:r>
            <a:r>
              <a:rPr lang="fr-FR" sz="2000" dirty="0">
                <a:solidFill>
                  <a:srgbClr val="3E8640"/>
                </a:solidFill>
              </a:rPr>
              <a:t>l’agence de recouvrement et d’intermédiation des pensions alimentaires </a:t>
            </a:r>
            <a:r>
              <a:rPr lang="fr-FR" sz="2000" dirty="0"/>
              <a:t>(</a:t>
            </a:r>
            <a:r>
              <a:rPr lang="fr-FR" sz="2000" dirty="0" err="1"/>
              <a:t>Aripa</a:t>
            </a:r>
            <a:r>
              <a:rPr lang="fr-FR" sz="2000" dirty="0"/>
              <a:t>)</a:t>
            </a:r>
          </a:p>
          <a:p>
            <a:endParaRPr lang="fr-FR" sz="2000" dirty="0"/>
          </a:p>
          <a:p>
            <a:r>
              <a:rPr lang="fr-FR" sz="2000" dirty="0"/>
              <a:t>Ses missions</a:t>
            </a:r>
          </a:p>
          <a:p>
            <a:pPr marL="285750" lvl="0" indent="-285750">
              <a:buFont typeface="Arial" panose="020B0604020202020204" pitchFamily="34" charset="0"/>
              <a:buChar char="•"/>
            </a:pPr>
            <a:r>
              <a:rPr lang="fr-FR" sz="2000" dirty="0"/>
              <a:t>Aider les parents à </a:t>
            </a:r>
            <a:r>
              <a:rPr lang="fr-FR" sz="2000" dirty="0">
                <a:solidFill>
                  <a:srgbClr val="3E8640"/>
                </a:solidFill>
              </a:rPr>
              <a:t>calculer le montant </a:t>
            </a:r>
            <a:r>
              <a:rPr lang="fr-FR" sz="2000" dirty="0"/>
              <a:t>de la pension et délivrer gratuitement un </a:t>
            </a:r>
            <a:r>
              <a:rPr lang="fr-FR" sz="2000" dirty="0">
                <a:solidFill>
                  <a:srgbClr val="3E8640"/>
                </a:solidFill>
              </a:rPr>
              <a:t>titre exécutoire</a:t>
            </a:r>
          </a:p>
          <a:p>
            <a:pPr marL="285750" indent="-285750">
              <a:buFont typeface="Arial" panose="020B0604020202020204" pitchFamily="34" charset="0"/>
              <a:buChar char="•"/>
            </a:pPr>
            <a:r>
              <a:rPr lang="fr-FR" sz="2000" dirty="0"/>
              <a:t>Être </a:t>
            </a:r>
            <a:r>
              <a:rPr lang="fr-FR" sz="2000" dirty="0">
                <a:solidFill>
                  <a:srgbClr val="3E8640"/>
                </a:solidFill>
              </a:rPr>
              <a:t>l’intermédiaire entre les deux parents </a:t>
            </a:r>
            <a:r>
              <a:rPr lang="fr-FR" sz="2000" dirty="0"/>
              <a:t>pour le versement de la pension alimentaire</a:t>
            </a:r>
            <a:endParaRPr lang="fr-FR" sz="2000" dirty="0">
              <a:solidFill>
                <a:srgbClr val="3E8640"/>
              </a:solidFill>
            </a:endParaRPr>
          </a:p>
          <a:p>
            <a:pPr marL="285750" lvl="0" indent="-285750">
              <a:buFont typeface="Arial" panose="020B0604020202020204" pitchFamily="34" charset="0"/>
              <a:buChar char="•"/>
            </a:pPr>
            <a:r>
              <a:rPr lang="fr-FR" sz="2000" dirty="0">
                <a:solidFill>
                  <a:srgbClr val="3E8640"/>
                </a:solidFill>
              </a:rPr>
              <a:t>Récupérer les pensions impayées</a:t>
            </a:r>
            <a:r>
              <a:rPr lang="fr-FR" sz="2000" dirty="0">
                <a:solidFill>
                  <a:srgbClr val="00B050"/>
                </a:solidFill>
              </a:rPr>
              <a:t> </a:t>
            </a:r>
            <a:r>
              <a:rPr lang="fr-FR" sz="2000" dirty="0"/>
              <a:t>au bénéfice du parent dont la pension alimentaire n’est pas payée (dans la limite des 24 derniers mois)</a:t>
            </a:r>
          </a:p>
          <a:p>
            <a:pPr marL="285750" indent="-285750">
              <a:buFont typeface="Arial" panose="020B0604020202020204" pitchFamily="34" charset="0"/>
              <a:buChar char="•"/>
            </a:pPr>
            <a:r>
              <a:rPr lang="fr-FR" sz="2000" dirty="0"/>
              <a:t>Verser, sous certaines conditions, une </a:t>
            </a:r>
            <a:r>
              <a:rPr lang="fr-FR" sz="2000" dirty="0">
                <a:solidFill>
                  <a:srgbClr val="3E8640"/>
                </a:solidFill>
              </a:rPr>
              <a:t>aide financière </a:t>
            </a:r>
            <a:r>
              <a:rPr lang="fr-FR" sz="2000" dirty="0"/>
              <a:t>aux parents vivant seul avec leurs enfants : l’allocation de soutien familial revalorisée de 50% depuis le 1</a:t>
            </a:r>
            <a:r>
              <a:rPr lang="fr-FR" sz="2000" baseline="30000" dirty="0"/>
              <a:t>er</a:t>
            </a:r>
            <a:r>
              <a:rPr lang="fr-FR" sz="2000" dirty="0"/>
              <a:t> novembre 2022 (184€ par mois et par enfant</a:t>
            </a:r>
          </a:p>
          <a:p>
            <a:pPr marL="285750" lvl="0" indent="-285750">
              <a:buFont typeface="Arial" panose="020B0604020202020204" pitchFamily="34" charset="0"/>
              <a:buChar char="•"/>
            </a:pPr>
            <a:r>
              <a:rPr lang="fr-FR" sz="2000" dirty="0"/>
              <a:t>Informe les parents séparés avec</a:t>
            </a:r>
          </a:p>
          <a:p>
            <a:pPr marL="742950" lvl="1" indent="-285750">
              <a:buFont typeface="Arial" panose="020B0604020202020204" pitchFamily="34" charset="0"/>
              <a:buChar char="•"/>
            </a:pPr>
            <a:r>
              <a:rPr lang="fr-FR" sz="2000" dirty="0"/>
              <a:t>un site internet : </a:t>
            </a:r>
            <a:r>
              <a:rPr lang="fr-FR" sz="2000" u="sng" dirty="0">
                <a:solidFill>
                  <a:srgbClr val="3E8640"/>
                </a:solidFill>
                <a:hlinkClick r:id="rId5">
                  <a:extLst>
                    <a:ext uri="{A12FA001-AC4F-418D-AE19-62706E023703}">
                      <ahyp:hlinkClr xmlns:ahyp="http://schemas.microsoft.com/office/drawing/2018/hyperlinkcolor" val="tx"/>
                    </a:ext>
                  </a:extLst>
                </a:hlinkClick>
              </a:rPr>
              <a:t>www.pension-alimentaire.caf.fr</a:t>
            </a:r>
            <a:endParaRPr lang="fr-FR" sz="2000" u="sng" dirty="0">
              <a:solidFill>
                <a:srgbClr val="3E8640"/>
              </a:solidFill>
            </a:endParaRPr>
          </a:p>
          <a:p>
            <a:pPr marL="742950" lvl="1" indent="-285750">
              <a:buFont typeface="Arial" panose="020B0604020202020204" pitchFamily="34" charset="0"/>
              <a:buChar char="•"/>
            </a:pPr>
            <a:r>
              <a:rPr lang="fr-FR" sz="2000" dirty="0"/>
              <a:t>un numéro de téléphone dédié au suivi des dossiers : </a:t>
            </a:r>
            <a:r>
              <a:rPr lang="fr-FR" sz="2000" dirty="0">
                <a:solidFill>
                  <a:srgbClr val="3E8640"/>
                </a:solidFill>
              </a:rPr>
              <a:t>32 38 </a:t>
            </a:r>
            <a:r>
              <a:rPr lang="fr-FR" dirty="0">
                <a:solidFill>
                  <a:srgbClr val="3E8640"/>
                </a:solidFill>
              </a:rPr>
              <a:t>(prix d’un appel local)</a:t>
            </a:r>
            <a:endParaRPr lang="fr-FR" dirty="0">
              <a:solidFill>
                <a:srgbClr val="3E8640"/>
              </a:solidFill>
              <a:highlight>
                <a:srgbClr val="FFFF00"/>
              </a:highlight>
            </a:endParaRPr>
          </a:p>
        </p:txBody>
      </p:sp>
      <p:sp>
        <p:nvSpPr>
          <p:cNvPr id="11" name="Titre 1">
            <a:extLst>
              <a:ext uri="{FF2B5EF4-FFF2-40B4-BE49-F238E27FC236}">
                <a16:creationId xmlns:a16="http://schemas.microsoft.com/office/drawing/2014/main" id="{56FCADE0-1E5F-4309-9F9A-17C43228CAE4}"/>
              </a:ext>
            </a:extLst>
          </p:cNvPr>
          <p:cNvSpPr>
            <a:spLocks noGrp="1"/>
          </p:cNvSpPr>
          <p:nvPr>
            <p:ph type="title"/>
          </p:nvPr>
        </p:nvSpPr>
        <p:spPr>
          <a:xfrm>
            <a:off x="810001" y="635148"/>
            <a:ext cx="10571998" cy="970450"/>
          </a:xfrm>
        </p:spPr>
        <p:txBody>
          <a:bodyPr anchor="ctr" anchorCtr="0"/>
          <a:lstStyle/>
          <a:p>
            <a:r>
              <a:rPr lang="fr-FR" sz="4400" dirty="0"/>
              <a:t>LE SERVICE PUBLIC DES PENSIONS ALIMENTAIRES</a:t>
            </a:r>
          </a:p>
        </p:txBody>
      </p:sp>
    </p:spTree>
    <p:extLst>
      <p:ext uri="{BB962C8B-B14F-4D97-AF65-F5344CB8AC3E}">
        <p14:creationId xmlns:p14="http://schemas.microsoft.com/office/powerpoint/2010/main" val="8860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12C26F-80CD-46F6-AF5F-973F8EA95E40}"/>
              </a:ext>
            </a:extLst>
          </p:cNvPr>
          <p:cNvSpPr>
            <a:spLocks noGrp="1"/>
          </p:cNvSpPr>
          <p:nvPr>
            <p:ph type="title"/>
          </p:nvPr>
        </p:nvSpPr>
        <p:spPr>
          <a:xfrm>
            <a:off x="810001" y="623718"/>
            <a:ext cx="10571998" cy="970450"/>
          </a:xfrm>
        </p:spPr>
        <p:txBody>
          <a:bodyPr anchor="ctr" anchorCtr="0"/>
          <a:lstStyle/>
          <a:p>
            <a:r>
              <a:rPr lang="fr-FR" sz="4400" dirty="0"/>
              <a:t>L’INTERMEDIATION FINANCIERE</a:t>
            </a:r>
            <a:br>
              <a:rPr lang="fr-FR" sz="4400" dirty="0"/>
            </a:br>
            <a:r>
              <a:rPr lang="fr-FR" sz="4400" dirty="0"/>
              <a:t>QU’EST-CE QUE C’EST ?</a:t>
            </a:r>
          </a:p>
        </p:txBody>
      </p:sp>
      <p:grpSp>
        <p:nvGrpSpPr>
          <p:cNvPr id="4" name="Groupe 3">
            <a:extLst>
              <a:ext uri="{FF2B5EF4-FFF2-40B4-BE49-F238E27FC236}">
                <a16:creationId xmlns:a16="http://schemas.microsoft.com/office/drawing/2014/main" id="{757EC4B3-8F9F-494B-AB90-AA72D82E6797}"/>
              </a:ext>
            </a:extLst>
          </p:cNvPr>
          <p:cNvGrpSpPr/>
          <p:nvPr/>
        </p:nvGrpSpPr>
        <p:grpSpPr>
          <a:xfrm>
            <a:off x="9629774" y="6060873"/>
            <a:ext cx="2455393" cy="665862"/>
            <a:chOff x="6946840" y="5243677"/>
            <a:chExt cx="4890678" cy="1326271"/>
          </a:xfrm>
        </p:grpSpPr>
        <p:pic>
          <p:nvPicPr>
            <p:cNvPr id="5" name="Image 4">
              <a:extLst>
                <a:ext uri="{FF2B5EF4-FFF2-40B4-BE49-F238E27FC236}">
                  <a16:creationId xmlns:a16="http://schemas.microsoft.com/office/drawing/2014/main" id="{2C1ADA24-7F99-4B59-83B1-7D88BD2A4995}"/>
                </a:ext>
              </a:extLst>
            </p:cNvPr>
            <p:cNvPicPr>
              <a:picLocks noChangeAspect="1"/>
            </p:cNvPicPr>
            <p:nvPr/>
          </p:nvPicPr>
          <p:blipFill>
            <a:blip r:embed="rId2"/>
            <a:stretch>
              <a:fillRect/>
            </a:stretch>
          </p:blipFill>
          <p:spPr>
            <a:xfrm>
              <a:off x="8435523" y="5246363"/>
              <a:ext cx="2117690" cy="1322104"/>
            </a:xfrm>
            <a:prstGeom prst="rect">
              <a:avLst/>
            </a:prstGeom>
          </p:spPr>
        </p:pic>
        <p:pic>
          <p:nvPicPr>
            <p:cNvPr id="6" name="Image 5" descr="Une image contenant dessin&#10;&#10;Description générée automatiquement">
              <a:extLst>
                <a:ext uri="{FF2B5EF4-FFF2-40B4-BE49-F238E27FC236}">
                  <a16:creationId xmlns:a16="http://schemas.microsoft.com/office/drawing/2014/main" id="{D10F70A8-F41A-4ECB-85A2-F892AEA3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DFB2CAA3-C740-42CF-96D9-F18EEB4CFE0D}"/>
                </a:ext>
              </a:extLst>
            </p:cNvPr>
            <p:cNvPicPr>
              <a:picLocks noChangeAspect="1"/>
            </p:cNvPicPr>
            <p:nvPr/>
          </p:nvPicPr>
          <p:blipFill rotWithShape="1">
            <a:blip r:embed="rId4"/>
            <a:srcRect t="4687" r="68945" b="6250"/>
            <a:stretch/>
          </p:blipFill>
          <p:spPr>
            <a:xfrm>
              <a:off x="10715625" y="5245157"/>
              <a:ext cx="1121893" cy="1323312"/>
            </a:xfrm>
            <a:prstGeom prst="rect">
              <a:avLst/>
            </a:prstGeom>
          </p:spPr>
        </p:pic>
      </p:grpSp>
      <p:sp>
        <p:nvSpPr>
          <p:cNvPr id="8" name="ZoneTexte 7">
            <a:extLst>
              <a:ext uri="{FF2B5EF4-FFF2-40B4-BE49-F238E27FC236}">
                <a16:creationId xmlns:a16="http://schemas.microsoft.com/office/drawing/2014/main" id="{9CECD4E9-B5EE-4D28-B067-78D1912331B0}"/>
              </a:ext>
            </a:extLst>
          </p:cNvPr>
          <p:cNvSpPr txBox="1"/>
          <p:nvPr/>
        </p:nvSpPr>
        <p:spPr>
          <a:xfrm>
            <a:off x="434081" y="2459504"/>
            <a:ext cx="10711913" cy="3416320"/>
          </a:xfrm>
          <a:prstGeom prst="rect">
            <a:avLst/>
          </a:prstGeom>
          <a:noFill/>
        </p:spPr>
        <p:txBody>
          <a:bodyPr wrap="square" rtlCol="0">
            <a:spAutoFit/>
          </a:bodyPr>
          <a:lstStyle/>
          <a:p>
            <a:r>
              <a:rPr lang="fr-FR" sz="2400" dirty="0"/>
              <a:t>Mis en place en plusieurs étapes depuis le 1</a:t>
            </a:r>
            <a:r>
              <a:rPr lang="fr-FR" sz="2400" baseline="30000" dirty="0"/>
              <a:t>er</a:t>
            </a:r>
            <a:r>
              <a:rPr lang="fr-FR" sz="2400" dirty="0"/>
              <a:t> octobre 2020, la Caf et la MSA (via la structure de l’Aripa) proposent ce nouveau service aux parents séparés concernés par une pension alimentaire pour leurs enfants.</a:t>
            </a:r>
          </a:p>
          <a:p>
            <a:endParaRPr lang="fr-FR" sz="2400" dirty="0"/>
          </a:p>
          <a:p>
            <a:r>
              <a:rPr lang="fr-FR" sz="2400" dirty="0"/>
              <a:t>Les deux organismes sont </a:t>
            </a:r>
            <a:r>
              <a:rPr lang="fr-FR" sz="2400" dirty="0">
                <a:solidFill>
                  <a:srgbClr val="3E8640"/>
                </a:solidFill>
              </a:rPr>
              <a:t>l’intermédiaire entre les deux parents</a:t>
            </a:r>
          </a:p>
          <a:p>
            <a:endParaRPr lang="fr-FR" sz="2400" dirty="0"/>
          </a:p>
          <a:p>
            <a:pPr marL="342900" indent="-342900">
              <a:buFont typeface="Wingdings" panose="05000000000000000000" pitchFamily="2" charset="2"/>
              <a:buChar char="è"/>
            </a:pPr>
            <a:r>
              <a:rPr lang="fr-FR" sz="2400" dirty="0"/>
              <a:t>ils collectent la pension auprès du parent qui doit la payer (le débiteur)</a:t>
            </a:r>
          </a:p>
          <a:p>
            <a:pPr marL="342900" indent="-342900">
              <a:buFont typeface="Wingdings" panose="05000000000000000000" pitchFamily="2" charset="2"/>
              <a:buChar char="è"/>
            </a:pPr>
            <a:endParaRPr lang="fr-FR" sz="2400" dirty="0"/>
          </a:p>
          <a:p>
            <a:pPr marL="342900" indent="-342900">
              <a:buFont typeface="Wingdings" panose="05000000000000000000" pitchFamily="2" charset="2"/>
              <a:buChar char="è"/>
            </a:pPr>
            <a:r>
              <a:rPr lang="fr-FR" sz="2400" dirty="0"/>
              <a:t>la versent tous les mois au parent qui doit la recevoir (le créancier)</a:t>
            </a:r>
          </a:p>
        </p:txBody>
      </p:sp>
    </p:spTree>
    <p:extLst>
      <p:ext uri="{BB962C8B-B14F-4D97-AF65-F5344CB8AC3E}">
        <p14:creationId xmlns:p14="http://schemas.microsoft.com/office/powerpoint/2010/main" val="226083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757EC4B3-8F9F-494B-AB90-AA72D82E6797}"/>
              </a:ext>
            </a:extLst>
          </p:cNvPr>
          <p:cNvGrpSpPr/>
          <p:nvPr/>
        </p:nvGrpSpPr>
        <p:grpSpPr>
          <a:xfrm>
            <a:off x="9629774" y="6060873"/>
            <a:ext cx="2455393" cy="665862"/>
            <a:chOff x="6946840" y="5243677"/>
            <a:chExt cx="4890678" cy="1326271"/>
          </a:xfrm>
        </p:grpSpPr>
        <p:pic>
          <p:nvPicPr>
            <p:cNvPr id="5" name="Image 4">
              <a:extLst>
                <a:ext uri="{FF2B5EF4-FFF2-40B4-BE49-F238E27FC236}">
                  <a16:creationId xmlns:a16="http://schemas.microsoft.com/office/drawing/2014/main" id="{2C1ADA24-7F99-4B59-83B1-7D88BD2A4995}"/>
                </a:ext>
              </a:extLst>
            </p:cNvPr>
            <p:cNvPicPr>
              <a:picLocks noChangeAspect="1"/>
            </p:cNvPicPr>
            <p:nvPr/>
          </p:nvPicPr>
          <p:blipFill>
            <a:blip r:embed="rId2"/>
            <a:stretch>
              <a:fillRect/>
            </a:stretch>
          </p:blipFill>
          <p:spPr>
            <a:xfrm>
              <a:off x="8435523" y="5246363"/>
              <a:ext cx="2117690" cy="1322104"/>
            </a:xfrm>
            <a:prstGeom prst="rect">
              <a:avLst/>
            </a:prstGeom>
          </p:spPr>
        </p:pic>
        <p:pic>
          <p:nvPicPr>
            <p:cNvPr id="6" name="Image 5" descr="Une image contenant dessin&#10;&#10;Description générée automatiquement">
              <a:extLst>
                <a:ext uri="{FF2B5EF4-FFF2-40B4-BE49-F238E27FC236}">
                  <a16:creationId xmlns:a16="http://schemas.microsoft.com/office/drawing/2014/main" id="{D10F70A8-F41A-4ECB-85A2-F892AEA3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DFB2CAA3-C740-42CF-96D9-F18EEB4CFE0D}"/>
                </a:ext>
              </a:extLst>
            </p:cNvPr>
            <p:cNvPicPr>
              <a:picLocks noChangeAspect="1"/>
            </p:cNvPicPr>
            <p:nvPr/>
          </p:nvPicPr>
          <p:blipFill rotWithShape="1">
            <a:blip r:embed="rId4"/>
            <a:srcRect t="4687" r="68945" b="6250"/>
            <a:stretch/>
          </p:blipFill>
          <p:spPr>
            <a:xfrm>
              <a:off x="10715625" y="5245157"/>
              <a:ext cx="1121893" cy="1323312"/>
            </a:xfrm>
            <a:prstGeom prst="rect">
              <a:avLst/>
            </a:prstGeom>
          </p:spPr>
        </p:pic>
      </p:grpSp>
      <p:sp>
        <p:nvSpPr>
          <p:cNvPr id="8" name="ZoneTexte 7">
            <a:extLst>
              <a:ext uri="{FF2B5EF4-FFF2-40B4-BE49-F238E27FC236}">
                <a16:creationId xmlns:a16="http://schemas.microsoft.com/office/drawing/2014/main" id="{9CECD4E9-B5EE-4D28-B067-78D1912331B0}"/>
              </a:ext>
            </a:extLst>
          </p:cNvPr>
          <p:cNvSpPr txBox="1"/>
          <p:nvPr/>
        </p:nvSpPr>
        <p:spPr>
          <a:xfrm>
            <a:off x="434081" y="2459504"/>
            <a:ext cx="10711913" cy="2554545"/>
          </a:xfrm>
          <a:prstGeom prst="rect">
            <a:avLst/>
          </a:prstGeom>
          <a:noFill/>
        </p:spPr>
        <p:txBody>
          <a:bodyPr wrap="square" rtlCol="0">
            <a:spAutoFit/>
          </a:bodyPr>
          <a:lstStyle/>
          <a:p>
            <a:pPr marL="342900" lvl="0" indent="-342900">
              <a:buFont typeface="Arial" panose="020B0604020202020204" pitchFamily="34" charset="0"/>
              <a:buChar char="•"/>
            </a:pPr>
            <a:r>
              <a:rPr lang="fr-FR" sz="2000">
                <a:solidFill>
                  <a:srgbClr val="3E8640"/>
                </a:solidFill>
              </a:rPr>
              <a:t>Soulager les familles en difficulté </a:t>
            </a:r>
            <a:r>
              <a:rPr lang="fr-FR" sz="2000">
                <a:sym typeface="Wingdings" panose="05000000000000000000" pitchFamily="2" charset="2"/>
              </a:rPr>
              <a:t></a:t>
            </a:r>
            <a:r>
              <a:rPr lang="fr-FR" sz="2000"/>
              <a:t> protéger de manière durable les personnes ayant déjà fait face à un impayé de pension alimentaire</a:t>
            </a:r>
          </a:p>
          <a:p>
            <a:pPr marL="342900" lvl="0" indent="-342900">
              <a:buFont typeface="Arial" panose="020B0604020202020204" pitchFamily="34" charset="0"/>
              <a:buChar char="•"/>
            </a:pPr>
            <a:endParaRPr lang="fr-FR" sz="2000"/>
          </a:p>
          <a:p>
            <a:pPr marL="342900" lvl="0" indent="-342900">
              <a:buFont typeface="Arial" panose="020B0604020202020204" pitchFamily="34" charset="0"/>
              <a:buChar char="•"/>
            </a:pPr>
            <a:r>
              <a:rPr lang="fr-FR" sz="2000">
                <a:solidFill>
                  <a:srgbClr val="3E8640"/>
                </a:solidFill>
              </a:rPr>
              <a:t>Apporter de la sérénité à toutes les autres </a:t>
            </a:r>
            <a:r>
              <a:rPr lang="fr-FR" sz="2000">
                <a:sym typeface="Wingdings" panose="05000000000000000000" pitchFamily="2" charset="2"/>
              </a:rPr>
              <a:t></a:t>
            </a:r>
            <a:r>
              <a:rPr lang="fr-FR" sz="2000"/>
              <a:t> permettre à tous les parents qui le souhaitent de s’affranchir du souci du paiement de la pension alimentaire</a:t>
            </a:r>
          </a:p>
          <a:p>
            <a:pPr marL="342900" lvl="0" indent="-342900">
              <a:buFont typeface="Arial" panose="020B0604020202020204" pitchFamily="34" charset="0"/>
              <a:buChar char="•"/>
            </a:pPr>
            <a:endParaRPr lang="fr-FR" sz="2000"/>
          </a:p>
          <a:p>
            <a:pPr marL="342900" lvl="0" indent="-342900">
              <a:buFont typeface="Arial" panose="020B0604020202020204" pitchFamily="34" charset="0"/>
              <a:buChar char="•"/>
            </a:pPr>
            <a:r>
              <a:rPr lang="fr-FR" sz="2000">
                <a:solidFill>
                  <a:srgbClr val="3E8640"/>
                </a:solidFill>
              </a:rPr>
              <a:t>Permettre à l’ensemble des familles de se concentrer sur l’éducation et le développement de leurs enfants</a:t>
            </a:r>
          </a:p>
        </p:txBody>
      </p:sp>
      <p:sp>
        <p:nvSpPr>
          <p:cNvPr id="10" name="Titre 1">
            <a:extLst>
              <a:ext uri="{FF2B5EF4-FFF2-40B4-BE49-F238E27FC236}">
                <a16:creationId xmlns:a16="http://schemas.microsoft.com/office/drawing/2014/main" id="{8C209D67-A3AC-4063-928C-681FFD0617AA}"/>
              </a:ext>
            </a:extLst>
          </p:cNvPr>
          <p:cNvSpPr>
            <a:spLocks noGrp="1"/>
          </p:cNvSpPr>
          <p:nvPr>
            <p:ph type="title"/>
          </p:nvPr>
        </p:nvSpPr>
        <p:spPr>
          <a:xfrm>
            <a:off x="810001" y="623718"/>
            <a:ext cx="10571998" cy="970450"/>
          </a:xfrm>
        </p:spPr>
        <p:txBody>
          <a:bodyPr anchor="ctr" anchorCtr="0"/>
          <a:lstStyle/>
          <a:p>
            <a:r>
              <a:rPr lang="fr-FR" sz="4400" dirty="0"/>
              <a:t>L’INTERMEDIATION FINANCIERE</a:t>
            </a:r>
            <a:br>
              <a:rPr lang="fr-FR" sz="4400" dirty="0"/>
            </a:br>
            <a:r>
              <a:rPr lang="fr-FR" sz="4400" dirty="0"/>
              <a:t>QUELS SONT SES OBJECTIFS ?</a:t>
            </a:r>
          </a:p>
        </p:txBody>
      </p:sp>
    </p:spTree>
    <p:extLst>
      <p:ext uri="{BB962C8B-B14F-4D97-AF65-F5344CB8AC3E}">
        <p14:creationId xmlns:p14="http://schemas.microsoft.com/office/powerpoint/2010/main" val="25219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757EC4B3-8F9F-494B-AB90-AA72D82E6797}"/>
              </a:ext>
            </a:extLst>
          </p:cNvPr>
          <p:cNvGrpSpPr/>
          <p:nvPr/>
        </p:nvGrpSpPr>
        <p:grpSpPr>
          <a:xfrm>
            <a:off x="9629774" y="6060873"/>
            <a:ext cx="2455393" cy="665862"/>
            <a:chOff x="6946840" y="5243677"/>
            <a:chExt cx="4890678" cy="1326271"/>
          </a:xfrm>
        </p:grpSpPr>
        <p:pic>
          <p:nvPicPr>
            <p:cNvPr id="5" name="Image 4">
              <a:extLst>
                <a:ext uri="{FF2B5EF4-FFF2-40B4-BE49-F238E27FC236}">
                  <a16:creationId xmlns:a16="http://schemas.microsoft.com/office/drawing/2014/main" id="{2C1ADA24-7F99-4B59-83B1-7D88BD2A4995}"/>
                </a:ext>
              </a:extLst>
            </p:cNvPr>
            <p:cNvPicPr>
              <a:picLocks noChangeAspect="1"/>
            </p:cNvPicPr>
            <p:nvPr/>
          </p:nvPicPr>
          <p:blipFill>
            <a:blip r:embed="rId2"/>
            <a:stretch>
              <a:fillRect/>
            </a:stretch>
          </p:blipFill>
          <p:spPr>
            <a:xfrm>
              <a:off x="8435523" y="5246363"/>
              <a:ext cx="2117690" cy="1322104"/>
            </a:xfrm>
            <a:prstGeom prst="rect">
              <a:avLst/>
            </a:prstGeom>
          </p:spPr>
        </p:pic>
        <p:pic>
          <p:nvPicPr>
            <p:cNvPr id="6" name="Image 5" descr="Une image contenant dessin&#10;&#10;Description générée automatiquement">
              <a:extLst>
                <a:ext uri="{FF2B5EF4-FFF2-40B4-BE49-F238E27FC236}">
                  <a16:creationId xmlns:a16="http://schemas.microsoft.com/office/drawing/2014/main" id="{D10F70A8-F41A-4ECB-85A2-F892AEA3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DFB2CAA3-C740-42CF-96D9-F18EEB4CFE0D}"/>
                </a:ext>
              </a:extLst>
            </p:cNvPr>
            <p:cNvPicPr>
              <a:picLocks noChangeAspect="1"/>
            </p:cNvPicPr>
            <p:nvPr/>
          </p:nvPicPr>
          <p:blipFill rotWithShape="1">
            <a:blip r:embed="rId4"/>
            <a:srcRect t="4687" r="68945" b="6250"/>
            <a:stretch/>
          </p:blipFill>
          <p:spPr>
            <a:xfrm>
              <a:off x="10715625" y="5245157"/>
              <a:ext cx="1121893" cy="1323312"/>
            </a:xfrm>
            <a:prstGeom prst="rect">
              <a:avLst/>
            </a:prstGeom>
          </p:spPr>
        </p:pic>
      </p:grpSp>
      <p:sp>
        <p:nvSpPr>
          <p:cNvPr id="8" name="ZoneTexte 7">
            <a:extLst>
              <a:ext uri="{FF2B5EF4-FFF2-40B4-BE49-F238E27FC236}">
                <a16:creationId xmlns:a16="http://schemas.microsoft.com/office/drawing/2014/main" id="{9CECD4E9-B5EE-4D28-B067-78D1912331B0}"/>
              </a:ext>
            </a:extLst>
          </p:cNvPr>
          <p:cNvSpPr txBox="1"/>
          <p:nvPr/>
        </p:nvSpPr>
        <p:spPr>
          <a:xfrm>
            <a:off x="106833" y="2149019"/>
            <a:ext cx="11978334" cy="4708981"/>
          </a:xfrm>
          <a:prstGeom prst="rect">
            <a:avLst/>
          </a:prstGeom>
          <a:noFill/>
        </p:spPr>
        <p:txBody>
          <a:bodyPr wrap="square" rtlCol="0">
            <a:spAutoFit/>
          </a:bodyPr>
          <a:lstStyle/>
          <a:p>
            <a:pPr fontAlgn="base"/>
            <a:r>
              <a:rPr lang="fr-FR" sz="2000" b="1">
                <a:solidFill>
                  <a:srgbClr val="3E8640"/>
                </a:solidFill>
              </a:rPr>
              <a:t>Pour tous les parents</a:t>
            </a:r>
          </a:p>
          <a:p>
            <a:pPr marL="342900" indent="-342900" fontAlgn="base">
              <a:buFont typeface="Arial" panose="020B0604020202020204" pitchFamily="34" charset="0"/>
              <a:buChar char="•"/>
            </a:pPr>
            <a:r>
              <a:rPr lang="fr-FR" sz="2000" dirty="0"/>
              <a:t>Prévient et évite des tensions ou conflits avec l’autre parent</a:t>
            </a:r>
          </a:p>
          <a:p>
            <a:pPr marL="342900" indent="-342900" fontAlgn="base">
              <a:buFont typeface="Arial" panose="020B0604020202020204" pitchFamily="34" charset="0"/>
              <a:buChar char="•"/>
            </a:pPr>
            <a:r>
              <a:rPr lang="fr-FR" sz="2000" dirty="0"/>
              <a:t>Facilite l’éducation et le développement des enfants</a:t>
            </a:r>
          </a:p>
          <a:p>
            <a:pPr fontAlgn="base"/>
            <a:endParaRPr lang="fr-FR" sz="2000" dirty="0">
              <a:solidFill>
                <a:srgbClr val="00B050"/>
              </a:solidFill>
            </a:endParaRPr>
          </a:p>
          <a:p>
            <a:pPr fontAlgn="base"/>
            <a:r>
              <a:rPr lang="fr-FR" sz="2000" b="1">
                <a:solidFill>
                  <a:srgbClr val="3E8640"/>
                </a:solidFill>
              </a:rPr>
              <a:t>Pour les parents créanciers</a:t>
            </a:r>
          </a:p>
          <a:p>
            <a:pPr marL="342900" lvl="0" indent="-342900" fontAlgn="base">
              <a:buFont typeface="Arial" panose="020B0604020202020204" pitchFamily="34" charset="0"/>
              <a:buChar char="•"/>
            </a:pPr>
            <a:r>
              <a:rPr lang="fr-FR" sz="2000" dirty="0"/>
              <a:t>Sécurise chaque mois le versement de la pension alimentaire</a:t>
            </a:r>
          </a:p>
          <a:p>
            <a:pPr marL="342900" lvl="0" indent="-342900" fontAlgn="base">
              <a:buFont typeface="Arial" panose="020B0604020202020204" pitchFamily="34" charset="0"/>
              <a:buChar char="•"/>
            </a:pPr>
            <a:r>
              <a:rPr lang="fr-FR" sz="2000" dirty="0"/>
              <a:t>Réduit le risque de pension alimentaire impayée ou partiellement payée</a:t>
            </a:r>
          </a:p>
          <a:p>
            <a:pPr fontAlgn="base"/>
            <a:r>
              <a:rPr lang="fr-FR" sz="2000"/>
              <a:t>En cas d’impayé, la Caf demande à l’autre parent de régulariser son paiement rapidement. Si ce n’est pas fait, elle engage gratuitement des procédures adaptées pour récupérer l’ensemble des sommes et les reverser au parent créancier.  Des frais de gestion s’appliquent au parent débiteur.</a:t>
            </a:r>
          </a:p>
          <a:p>
            <a:pPr fontAlgn="base"/>
            <a:r>
              <a:rPr lang="fr-FR" sz="2000" dirty="0"/>
              <a:t> </a:t>
            </a:r>
          </a:p>
          <a:p>
            <a:pPr fontAlgn="base"/>
            <a:r>
              <a:rPr lang="fr-FR" sz="2000" b="1">
                <a:solidFill>
                  <a:srgbClr val="3E8640"/>
                </a:solidFill>
              </a:rPr>
              <a:t>Pour les parents débiteurs</a:t>
            </a:r>
          </a:p>
          <a:p>
            <a:pPr marL="342900" lvl="0" indent="-342900" fontAlgn="base">
              <a:buFont typeface="Arial" panose="020B0604020202020204" pitchFamily="34" charset="0"/>
              <a:buChar char="•"/>
            </a:pPr>
            <a:r>
              <a:rPr lang="fr-FR" sz="2000" dirty="0"/>
              <a:t>Sécurise le paiement de la pension. Avec le prélèvement automatique  plus besoin </a:t>
            </a:r>
          </a:p>
          <a:p>
            <a:pPr lvl="0" fontAlgn="base"/>
            <a:r>
              <a:rPr lang="fr-FR" sz="2000" dirty="0"/>
              <a:t>d’y penser tous les mois.</a:t>
            </a:r>
          </a:p>
          <a:p>
            <a:pPr marL="342900" lvl="0" indent="-342900" fontAlgn="base">
              <a:buFont typeface="Arial" panose="020B0604020202020204" pitchFamily="34" charset="0"/>
              <a:buChar char="•"/>
            </a:pPr>
            <a:r>
              <a:rPr lang="fr-FR" sz="2000" dirty="0"/>
              <a:t>Evite de devoir rembourser une somme importante à l’autre parent</a:t>
            </a:r>
          </a:p>
        </p:txBody>
      </p:sp>
      <p:sp>
        <p:nvSpPr>
          <p:cNvPr id="10" name="Titre 1">
            <a:extLst>
              <a:ext uri="{FF2B5EF4-FFF2-40B4-BE49-F238E27FC236}">
                <a16:creationId xmlns:a16="http://schemas.microsoft.com/office/drawing/2014/main" id="{8C209D67-A3AC-4063-928C-681FFD0617AA}"/>
              </a:ext>
            </a:extLst>
          </p:cNvPr>
          <p:cNvSpPr>
            <a:spLocks noGrp="1"/>
          </p:cNvSpPr>
          <p:nvPr>
            <p:ph type="title"/>
          </p:nvPr>
        </p:nvSpPr>
        <p:spPr>
          <a:xfrm>
            <a:off x="810001" y="623718"/>
            <a:ext cx="10571998" cy="970450"/>
          </a:xfrm>
        </p:spPr>
        <p:txBody>
          <a:bodyPr anchor="ctr" anchorCtr="0"/>
          <a:lstStyle/>
          <a:p>
            <a:r>
              <a:rPr lang="fr-FR" sz="4400" dirty="0"/>
              <a:t>L’INTERMEDIATION FINANCIERE</a:t>
            </a:r>
            <a:br>
              <a:rPr lang="fr-FR" sz="4400" dirty="0"/>
            </a:br>
            <a:r>
              <a:rPr lang="fr-FR" sz="4400" dirty="0"/>
              <a:t>QUELS SONT SES OBJECTIFS ?</a:t>
            </a:r>
          </a:p>
        </p:txBody>
      </p:sp>
    </p:spTree>
    <p:extLst>
      <p:ext uri="{BB962C8B-B14F-4D97-AF65-F5344CB8AC3E}">
        <p14:creationId xmlns:p14="http://schemas.microsoft.com/office/powerpoint/2010/main" val="347482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757EC4B3-8F9F-494B-AB90-AA72D82E6797}"/>
              </a:ext>
            </a:extLst>
          </p:cNvPr>
          <p:cNvGrpSpPr/>
          <p:nvPr/>
        </p:nvGrpSpPr>
        <p:grpSpPr>
          <a:xfrm>
            <a:off x="9629774" y="6060873"/>
            <a:ext cx="2455393" cy="665862"/>
            <a:chOff x="6946840" y="5243677"/>
            <a:chExt cx="4890678" cy="1326271"/>
          </a:xfrm>
        </p:grpSpPr>
        <p:pic>
          <p:nvPicPr>
            <p:cNvPr id="5" name="Image 4">
              <a:extLst>
                <a:ext uri="{FF2B5EF4-FFF2-40B4-BE49-F238E27FC236}">
                  <a16:creationId xmlns:a16="http://schemas.microsoft.com/office/drawing/2014/main" id="{2C1ADA24-7F99-4B59-83B1-7D88BD2A4995}"/>
                </a:ext>
              </a:extLst>
            </p:cNvPr>
            <p:cNvPicPr>
              <a:picLocks noChangeAspect="1"/>
            </p:cNvPicPr>
            <p:nvPr/>
          </p:nvPicPr>
          <p:blipFill>
            <a:blip r:embed="rId2"/>
            <a:stretch>
              <a:fillRect/>
            </a:stretch>
          </p:blipFill>
          <p:spPr>
            <a:xfrm>
              <a:off x="8435523" y="5246363"/>
              <a:ext cx="2117690" cy="1322104"/>
            </a:xfrm>
            <a:prstGeom prst="rect">
              <a:avLst/>
            </a:prstGeom>
          </p:spPr>
        </p:pic>
        <p:pic>
          <p:nvPicPr>
            <p:cNvPr id="6" name="Image 5" descr="Une image contenant dessin&#10;&#10;Description générée automatiquement">
              <a:extLst>
                <a:ext uri="{FF2B5EF4-FFF2-40B4-BE49-F238E27FC236}">
                  <a16:creationId xmlns:a16="http://schemas.microsoft.com/office/drawing/2014/main" id="{D10F70A8-F41A-4ECB-85A2-F892AEA3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DFB2CAA3-C740-42CF-96D9-F18EEB4CFE0D}"/>
                </a:ext>
              </a:extLst>
            </p:cNvPr>
            <p:cNvPicPr>
              <a:picLocks noChangeAspect="1"/>
            </p:cNvPicPr>
            <p:nvPr/>
          </p:nvPicPr>
          <p:blipFill rotWithShape="1">
            <a:blip r:embed="rId4"/>
            <a:srcRect t="4687" r="68945" b="6250"/>
            <a:stretch/>
          </p:blipFill>
          <p:spPr>
            <a:xfrm>
              <a:off x="10715625" y="5245157"/>
              <a:ext cx="1121893" cy="1323312"/>
            </a:xfrm>
            <a:prstGeom prst="rect">
              <a:avLst/>
            </a:prstGeom>
          </p:spPr>
        </p:pic>
      </p:grpSp>
      <p:sp>
        <p:nvSpPr>
          <p:cNvPr id="8" name="ZoneTexte 7">
            <a:extLst>
              <a:ext uri="{FF2B5EF4-FFF2-40B4-BE49-F238E27FC236}">
                <a16:creationId xmlns:a16="http://schemas.microsoft.com/office/drawing/2014/main" id="{9CECD4E9-B5EE-4D28-B067-78D1912331B0}"/>
              </a:ext>
            </a:extLst>
          </p:cNvPr>
          <p:cNvSpPr txBox="1"/>
          <p:nvPr/>
        </p:nvSpPr>
        <p:spPr>
          <a:xfrm>
            <a:off x="434081" y="2288054"/>
            <a:ext cx="11357869" cy="4462760"/>
          </a:xfrm>
          <a:prstGeom prst="rect">
            <a:avLst/>
          </a:prstGeom>
          <a:noFill/>
        </p:spPr>
        <p:txBody>
          <a:bodyPr wrap="square" rtlCol="0">
            <a:spAutoFit/>
          </a:bodyPr>
          <a:lstStyle/>
          <a:p>
            <a:pPr fontAlgn="base"/>
            <a:r>
              <a:rPr lang="fr-FR" sz="2000" b="1" dirty="0">
                <a:solidFill>
                  <a:srgbClr val="3E8640"/>
                </a:solidFill>
              </a:rPr>
              <a:t>LES PARENTS SÉPARÉS </a:t>
            </a:r>
            <a:r>
              <a:rPr lang="fr-FR" sz="2000" b="1" u="sng" dirty="0">
                <a:solidFill>
                  <a:srgbClr val="3E8640"/>
                </a:solidFill>
                <a:effectLst/>
                <a:latin typeface="Roboto" panose="02000000000000000000" pitchFamily="2" charset="0"/>
              </a:rPr>
              <a:t>depuis le 1er janvier 2023</a:t>
            </a:r>
          </a:p>
          <a:p>
            <a:pPr fontAlgn="base"/>
            <a:endParaRPr lang="fr-FR" sz="2000" b="1" dirty="0">
              <a:solidFill>
                <a:srgbClr val="3E8640"/>
              </a:solidFill>
              <a:effectLst/>
              <a:latin typeface="Roboto" panose="02000000000000000000" pitchFamily="2" charset="0"/>
            </a:endParaRPr>
          </a:p>
          <a:p>
            <a:pPr fontAlgn="base"/>
            <a:r>
              <a:rPr lang="fr-FR" sz="2000" dirty="0"/>
              <a:t>Pour être mise en place dès la séparation, il suffit que la pension alimentaire pour les enfants soit fixée dans un titre exécutoire (jugement du tribunal judiciaire, titre exécutoire Caf ou </a:t>
            </a:r>
            <a:r>
              <a:rPr lang="fr-FR" sz="2000" dirty="0" err="1"/>
              <a:t>Msa</a:t>
            </a:r>
            <a:r>
              <a:rPr lang="fr-FR" sz="2000" dirty="0"/>
              <a:t>, convention de divorce devant avocat déposée chez le notaire) sans aucune autre condition. Le service est automatique sauf si les deux parents ou le professionnel de justice s’y </a:t>
            </a:r>
            <a:r>
              <a:rPr lang="fr-FR" sz="2000" b="0" i="0" dirty="0">
                <a:effectLst/>
              </a:rPr>
              <a:t>opposent.</a:t>
            </a:r>
          </a:p>
          <a:p>
            <a:pPr marL="285750" indent="-285750" fontAlgn="base">
              <a:buFont typeface="Arial" panose="020B0604020202020204" pitchFamily="34" charset="0"/>
              <a:buChar char="•"/>
            </a:pPr>
            <a:endParaRPr lang="fr-FR" sz="2000" b="1" dirty="0">
              <a:solidFill>
                <a:srgbClr val="3E8640"/>
              </a:solidFill>
            </a:endParaRPr>
          </a:p>
          <a:p>
            <a:pPr fontAlgn="base"/>
            <a:r>
              <a:rPr lang="fr-FR" sz="2000" b="1" dirty="0">
                <a:solidFill>
                  <a:srgbClr val="3E8640"/>
                </a:solidFill>
              </a:rPr>
              <a:t>Les professionnels de Justice </a:t>
            </a:r>
            <a:r>
              <a:rPr lang="fr-FR" sz="2000" dirty="0"/>
              <a:t>(avocats, notaires, greffes de Tribunal) transmettent à l’Aripa les informations nécessaires à l'instruction et à la mise en œuvre de l’intermédiation financière de manière dématérialisée, via le portail « Partenaires Justice » disponible</a:t>
            </a:r>
            <a:r>
              <a:rPr lang="fr-FR" sz="2000" strike="sngStrike" dirty="0"/>
              <a:t> </a:t>
            </a:r>
            <a:r>
              <a:rPr lang="fr-FR" sz="2000" dirty="0"/>
              <a:t>sur le site </a:t>
            </a:r>
            <a:r>
              <a:rPr lang="fr-FR" sz="2000" b="1">
                <a:solidFill>
                  <a:srgbClr val="3E8640"/>
                </a:solidFill>
                <a:hlinkClick r:id="rId5">
                  <a:extLst>
                    <a:ext uri="{A12FA001-AC4F-418D-AE19-62706E023703}">
                      <ahyp:hlinkClr xmlns:ahyp="http://schemas.microsoft.com/office/drawing/2018/hyperlinkcolor" val="tx"/>
                    </a:ext>
                  </a:extLst>
                </a:hlinkClick>
              </a:rPr>
              <a:t>www.pension-alimentaire.caf.fr</a:t>
            </a:r>
            <a:r>
              <a:rPr lang="fr-FR" sz="2000" b="1">
                <a:solidFill>
                  <a:srgbClr val="3E8640"/>
                </a:solidFill>
              </a:rPr>
              <a:t>.</a:t>
            </a:r>
          </a:p>
          <a:p>
            <a:pPr fontAlgn="base"/>
            <a:r>
              <a:rPr lang="fr-FR" sz="2000" dirty="0"/>
              <a:t>L’Aripa envoie un courrier à chaque parent pour récupérer RIB et modalité de paiement. </a:t>
            </a:r>
          </a:p>
          <a:p>
            <a:pPr fontAlgn="base"/>
            <a:r>
              <a:rPr lang="fr-FR" sz="2000" dirty="0"/>
              <a:t>Chaque parent peut créer son </a:t>
            </a:r>
            <a:r>
              <a:rPr lang="fr-FR" sz="2000" dirty="0">
                <a:solidFill>
                  <a:srgbClr val="3E8640"/>
                </a:solidFill>
              </a:rPr>
              <a:t>compte personnel</a:t>
            </a:r>
            <a:r>
              <a:rPr lang="fr-FR" sz="2000" dirty="0">
                <a:solidFill>
                  <a:srgbClr val="96B85A"/>
                </a:solidFill>
              </a:rPr>
              <a:t> </a:t>
            </a:r>
            <a:r>
              <a:rPr lang="fr-FR" sz="2000" dirty="0"/>
              <a:t>depuis le site </a:t>
            </a:r>
            <a:r>
              <a:rPr lang="fr-FR" sz="2000" b="1">
                <a:solidFill>
                  <a:srgbClr val="3E8640"/>
                </a:solidFill>
                <a:hlinkClick r:id="rId5">
                  <a:extLst>
                    <a:ext uri="{A12FA001-AC4F-418D-AE19-62706E023703}">
                      <ahyp:hlinkClr xmlns:ahyp="http://schemas.microsoft.com/office/drawing/2018/hyperlinkcolor" val="tx"/>
                    </a:ext>
                  </a:extLst>
                </a:hlinkClick>
              </a:rPr>
              <a:t>www.pension-alimentaire.caf.fr</a:t>
            </a:r>
            <a:r>
              <a:rPr lang="fr-FR" sz="2000" b="1">
                <a:solidFill>
                  <a:srgbClr val="3E8640"/>
                </a:solidFill>
              </a:rPr>
              <a:t> </a:t>
            </a:r>
            <a:r>
              <a:rPr lang="fr-FR" sz="2000" dirty="0"/>
              <a:t>pour</a:t>
            </a:r>
            <a:r>
              <a:rPr lang="fr-FR" sz="2000" dirty="0">
                <a:solidFill>
                  <a:schemeClr val="bg1">
                    <a:lumMod val="50000"/>
                  </a:schemeClr>
                </a:solidFill>
              </a:rPr>
              <a:t> </a:t>
            </a:r>
            <a:r>
              <a:rPr lang="fr-FR" sz="2000" dirty="0">
                <a:solidFill>
                  <a:srgbClr val="3E8640"/>
                </a:solidFill>
              </a:rPr>
              <a:t>suivre son dossier et transmettre directement </a:t>
            </a:r>
            <a:r>
              <a:rPr lang="fr-FR" sz="2000" dirty="0"/>
              <a:t>RIB et modalité de paiement.</a:t>
            </a:r>
          </a:p>
          <a:p>
            <a:pPr fontAlgn="base"/>
            <a:endParaRPr lang="fr-FR" sz="2400" b="1" dirty="0">
              <a:solidFill>
                <a:srgbClr val="3E8640"/>
              </a:solidFill>
            </a:endParaRPr>
          </a:p>
        </p:txBody>
      </p:sp>
      <p:sp>
        <p:nvSpPr>
          <p:cNvPr id="10" name="Titre 1">
            <a:extLst>
              <a:ext uri="{FF2B5EF4-FFF2-40B4-BE49-F238E27FC236}">
                <a16:creationId xmlns:a16="http://schemas.microsoft.com/office/drawing/2014/main" id="{8C209D67-A3AC-4063-928C-681FFD0617AA}"/>
              </a:ext>
            </a:extLst>
          </p:cNvPr>
          <p:cNvSpPr>
            <a:spLocks noGrp="1"/>
          </p:cNvSpPr>
          <p:nvPr>
            <p:ph type="title"/>
          </p:nvPr>
        </p:nvSpPr>
        <p:spPr>
          <a:xfrm>
            <a:off x="810001" y="623718"/>
            <a:ext cx="10571998" cy="970450"/>
          </a:xfrm>
        </p:spPr>
        <p:txBody>
          <a:bodyPr anchor="ctr" anchorCtr="0"/>
          <a:lstStyle/>
          <a:p>
            <a:r>
              <a:rPr lang="fr-FR" sz="4400" dirty="0"/>
              <a:t>L’INTERMEDIATION FINANCIERE</a:t>
            </a:r>
            <a:br>
              <a:rPr lang="fr-FR" sz="4400" dirty="0"/>
            </a:br>
            <a:r>
              <a:rPr lang="fr-FR" sz="4400" dirty="0"/>
              <a:t>COMMENT EN BENEFICIER ?</a:t>
            </a:r>
          </a:p>
        </p:txBody>
      </p:sp>
    </p:spTree>
    <p:extLst>
      <p:ext uri="{BB962C8B-B14F-4D97-AF65-F5344CB8AC3E}">
        <p14:creationId xmlns:p14="http://schemas.microsoft.com/office/powerpoint/2010/main" val="327232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757EC4B3-8F9F-494B-AB90-AA72D82E6797}"/>
              </a:ext>
            </a:extLst>
          </p:cNvPr>
          <p:cNvGrpSpPr/>
          <p:nvPr/>
        </p:nvGrpSpPr>
        <p:grpSpPr>
          <a:xfrm>
            <a:off x="9629774" y="6060873"/>
            <a:ext cx="2455393" cy="665862"/>
            <a:chOff x="6946840" y="5243677"/>
            <a:chExt cx="4890678" cy="1326271"/>
          </a:xfrm>
        </p:grpSpPr>
        <p:pic>
          <p:nvPicPr>
            <p:cNvPr id="5" name="Image 4">
              <a:extLst>
                <a:ext uri="{FF2B5EF4-FFF2-40B4-BE49-F238E27FC236}">
                  <a16:creationId xmlns:a16="http://schemas.microsoft.com/office/drawing/2014/main" id="{2C1ADA24-7F99-4B59-83B1-7D88BD2A4995}"/>
                </a:ext>
              </a:extLst>
            </p:cNvPr>
            <p:cNvPicPr>
              <a:picLocks noChangeAspect="1"/>
            </p:cNvPicPr>
            <p:nvPr/>
          </p:nvPicPr>
          <p:blipFill>
            <a:blip r:embed="rId2"/>
            <a:stretch>
              <a:fillRect/>
            </a:stretch>
          </p:blipFill>
          <p:spPr>
            <a:xfrm>
              <a:off x="8435523" y="5246363"/>
              <a:ext cx="2117690" cy="1322104"/>
            </a:xfrm>
            <a:prstGeom prst="rect">
              <a:avLst/>
            </a:prstGeom>
          </p:spPr>
        </p:pic>
        <p:pic>
          <p:nvPicPr>
            <p:cNvPr id="6" name="Image 5" descr="Une image contenant dessin&#10;&#10;Description générée automatiquement">
              <a:extLst>
                <a:ext uri="{FF2B5EF4-FFF2-40B4-BE49-F238E27FC236}">
                  <a16:creationId xmlns:a16="http://schemas.microsoft.com/office/drawing/2014/main" id="{D10F70A8-F41A-4ECB-85A2-F892AEA3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DFB2CAA3-C740-42CF-96D9-F18EEB4CFE0D}"/>
                </a:ext>
              </a:extLst>
            </p:cNvPr>
            <p:cNvPicPr>
              <a:picLocks noChangeAspect="1"/>
            </p:cNvPicPr>
            <p:nvPr/>
          </p:nvPicPr>
          <p:blipFill rotWithShape="1">
            <a:blip r:embed="rId4"/>
            <a:srcRect t="4687" r="68945" b="6250"/>
            <a:stretch/>
          </p:blipFill>
          <p:spPr>
            <a:xfrm>
              <a:off x="10715625" y="5245157"/>
              <a:ext cx="1121893" cy="1323312"/>
            </a:xfrm>
            <a:prstGeom prst="rect">
              <a:avLst/>
            </a:prstGeom>
          </p:spPr>
        </p:pic>
      </p:grpSp>
      <p:sp>
        <p:nvSpPr>
          <p:cNvPr id="8" name="ZoneTexte 7">
            <a:extLst>
              <a:ext uri="{FF2B5EF4-FFF2-40B4-BE49-F238E27FC236}">
                <a16:creationId xmlns:a16="http://schemas.microsoft.com/office/drawing/2014/main" id="{9CECD4E9-B5EE-4D28-B067-78D1912331B0}"/>
              </a:ext>
            </a:extLst>
          </p:cNvPr>
          <p:cNvSpPr txBox="1"/>
          <p:nvPr/>
        </p:nvSpPr>
        <p:spPr>
          <a:xfrm>
            <a:off x="434081" y="2288054"/>
            <a:ext cx="11357869" cy="3539430"/>
          </a:xfrm>
          <a:prstGeom prst="rect">
            <a:avLst/>
          </a:prstGeom>
          <a:noFill/>
        </p:spPr>
        <p:txBody>
          <a:bodyPr wrap="square" rtlCol="0">
            <a:spAutoFit/>
          </a:bodyPr>
          <a:lstStyle/>
          <a:p>
            <a:pPr fontAlgn="base"/>
            <a:endParaRPr lang="fr-FR" sz="2400" b="1" dirty="0">
              <a:solidFill>
                <a:srgbClr val="3E8640"/>
              </a:solidFill>
            </a:endParaRPr>
          </a:p>
          <a:p>
            <a:pPr fontAlgn="base"/>
            <a:r>
              <a:rPr lang="fr-FR" sz="2000" b="1">
                <a:solidFill>
                  <a:srgbClr val="3E8640"/>
                </a:solidFill>
              </a:rPr>
              <a:t>LES PARENTS SÉPARÉS </a:t>
            </a:r>
            <a:r>
              <a:rPr lang="fr-FR" sz="2000" b="1" u="sng">
                <a:solidFill>
                  <a:srgbClr val="3E8640"/>
                </a:solidFill>
                <a:effectLst/>
                <a:latin typeface="Roboto" panose="02000000000000000000" pitchFamily="2" charset="0"/>
              </a:rPr>
              <a:t>avant le 1er janvier 2023</a:t>
            </a:r>
            <a:endParaRPr lang="fr-FR" sz="2000" b="1" u="sng">
              <a:solidFill>
                <a:srgbClr val="3E8640"/>
              </a:solidFill>
            </a:endParaRPr>
          </a:p>
          <a:p>
            <a:pPr fontAlgn="base"/>
            <a:endParaRPr lang="fr-FR" sz="2000" b="1">
              <a:solidFill>
                <a:srgbClr val="3E8640"/>
              </a:solidFill>
            </a:endParaRPr>
          </a:p>
          <a:p>
            <a:pPr fontAlgn="base"/>
            <a:r>
              <a:rPr lang="fr-FR" sz="2000" b="1">
                <a:solidFill>
                  <a:srgbClr val="3E8640"/>
                </a:solidFill>
              </a:rPr>
              <a:t>Pour les parents qui ont un dossier de recouvrement des pensions alimentaires en cours</a:t>
            </a:r>
          </a:p>
          <a:p>
            <a:pPr fontAlgn="base"/>
            <a:r>
              <a:rPr lang="fr-FR" sz="2000"/>
              <a:t>La Caf/MSA les contactera une fois que l’ensemble des pensions auront été récupérées pour leur proposer de continuer à être leur intermédiaire dans la gestion de la pension alimentaire. </a:t>
            </a:r>
          </a:p>
          <a:p>
            <a:pPr fontAlgn="base"/>
            <a:endParaRPr lang="fr-FR" sz="2000"/>
          </a:p>
          <a:p>
            <a:pPr fontAlgn="base"/>
            <a:r>
              <a:rPr lang="fr-FR" sz="2000" b="1">
                <a:solidFill>
                  <a:srgbClr val="3E8640"/>
                </a:solidFill>
              </a:rPr>
              <a:t>Pour les parents qui n’ont pas demandé d’aide au recouvrement des pensions alimentaires</a:t>
            </a:r>
          </a:p>
          <a:p>
            <a:pPr fontAlgn="base"/>
            <a:endParaRPr lang="fr-FR" sz="2000"/>
          </a:p>
          <a:p>
            <a:pPr fontAlgn="base"/>
            <a:r>
              <a:rPr lang="fr-FR" sz="2000"/>
              <a:t>Tous les parents séparés peuvent se rendre sur le site </a:t>
            </a:r>
            <a:r>
              <a:rPr lang="fr-FR" sz="2000" b="1">
                <a:solidFill>
                  <a:srgbClr val="3E8640"/>
                </a:solidFill>
                <a:hlinkClick r:id="rId5">
                  <a:extLst>
                    <a:ext uri="{A12FA001-AC4F-418D-AE19-62706E023703}">
                      <ahyp:hlinkClr xmlns:ahyp="http://schemas.microsoft.com/office/drawing/2018/hyperlinkcolor" val="tx"/>
                    </a:ext>
                  </a:extLst>
                </a:hlinkClick>
              </a:rPr>
              <a:t>www.pension-alimentaire.caf.fr</a:t>
            </a:r>
            <a:r>
              <a:rPr lang="fr-FR" sz="2000" b="1">
                <a:solidFill>
                  <a:srgbClr val="3E8640"/>
                </a:solidFill>
              </a:rPr>
              <a:t> </a:t>
            </a:r>
            <a:r>
              <a:rPr lang="fr-FR" sz="2000"/>
              <a:t>pour faire accéder au service, sur demande, depuis la page d’accueil.</a:t>
            </a:r>
          </a:p>
        </p:txBody>
      </p:sp>
      <p:sp>
        <p:nvSpPr>
          <p:cNvPr id="10" name="Titre 1">
            <a:extLst>
              <a:ext uri="{FF2B5EF4-FFF2-40B4-BE49-F238E27FC236}">
                <a16:creationId xmlns:a16="http://schemas.microsoft.com/office/drawing/2014/main" id="{8C209D67-A3AC-4063-928C-681FFD0617AA}"/>
              </a:ext>
            </a:extLst>
          </p:cNvPr>
          <p:cNvSpPr>
            <a:spLocks noGrp="1"/>
          </p:cNvSpPr>
          <p:nvPr>
            <p:ph type="title"/>
          </p:nvPr>
        </p:nvSpPr>
        <p:spPr>
          <a:xfrm>
            <a:off x="810001" y="623718"/>
            <a:ext cx="10571998" cy="970450"/>
          </a:xfrm>
        </p:spPr>
        <p:txBody>
          <a:bodyPr anchor="ctr" anchorCtr="0"/>
          <a:lstStyle/>
          <a:p>
            <a:r>
              <a:rPr lang="fr-FR" sz="4400" dirty="0"/>
              <a:t>L’INTERMEDIATION FINANCIERE</a:t>
            </a:r>
            <a:br>
              <a:rPr lang="fr-FR" sz="4400" dirty="0"/>
            </a:br>
            <a:r>
              <a:rPr lang="fr-FR" sz="4400" dirty="0"/>
              <a:t>COMMENT EN BENEFICIER ?</a:t>
            </a:r>
          </a:p>
        </p:txBody>
      </p:sp>
    </p:spTree>
    <p:extLst>
      <p:ext uri="{BB962C8B-B14F-4D97-AF65-F5344CB8AC3E}">
        <p14:creationId xmlns:p14="http://schemas.microsoft.com/office/powerpoint/2010/main" val="17698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8C209D67-A3AC-4063-928C-681FFD0617AA}"/>
              </a:ext>
            </a:extLst>
          </p:cNvPr>
          <p:cNvSpPr>
            <a:spLocks noGrp="1"/>
          </p:cNvSpPr>
          <p:nvPr>
            <p:ph type="title"/>
          </p:nvPr>
        </p:nvSpPr>
        <p:spPr>
          <a:xfrm>
            <a:off x="1" y="447188"/>
            <a:ext cx="12007120" cy="970450"/>
          </a:xfrm>
        </p:spPr>
        <p:txBody>
          <a:bodyPr anchor="ctr" anchorCtr="0">
            <a:noAutofit/>
          </a:bodyPr>
          <a:lstStyle/>
          <a:p>
            <a:r>
              <a:rPr lang="fr-FR" sz="4400"/>
              <a:t>L’INTERMEDIATION FINANCIERE</a:t>
            </a:r>
            <a:br>
              <a:rPr lang="fr-FR" sz="4400"/>
            </a:br>
            <a:r>
              <a:rPr lang="fr-FR" sz="4400"/>
              <a:t>COMMENT EN BENEFICIER ?</a:t>
            </a:r>
            <a:endParaRPr lang="fr-FR" sz="4400">
              <a:ea typeface="Roboto Medium"/>
            </a:endParaRPr>
          </a:p>
        </p:txBody>
      </p:sp>
      <p:sp>
        <p:nvSpPr>
          <p:cNvPr id="4" name="Espace réservé du numéro de diapositive 3">
            <a:extLst>
              <a:ext uri="{FF2B5EF4-FFF2-40B4-BE49-F238E27FC236}">
                <a16:creationId xmlns:a16="http://schemas.microsoft.com/office/drawing/2014/main" id="{9D6B2BFC-89AA-4D25-8BE7-65922233A482}"/>
              </a:ext>
            </a:extLst>
          </p:cNvPr>
          <p:cNvSpPr>
            <a:spLocks noGrp="1"/>
          </p:cNvSpPr>
          <p:nvPr>
            <p:ph type="sldNum" sz="quarter" idx="12"/>
          </p:nvPr>
        </p:nvSpPr>
        <p:spPr/>
        <p:txBody>
          <a:bodyPr/>
          <a:lstStyle/>
          <a:p>
            <a:pPr>
              <a:defRPr/>
            </a:pPr>
            <a:fld id="{EAD319B1-DBA9-4635-B8AF-85620E201AD5}" type="slidenum">
              <a:rPr lang="fr-FR" altLang="fr-FR" smtClean="0"/>
              <a:pPr>
                <a:defRPr/>
              </a:pPr>
              <a:t>9</a:t>
            </a:fld>
            <a:endParaRPr lang="fr-FR" altLang="fr-FR"/>
          </a:p>
        </p:txBody>
      </p:sp>
      <p:pic>
        <p:nvPicPr>
          <p:cNvPr id="6" name="Image 5">
            <a:extLst>
              <a:ext uri="{FF2B5EF4-FFF2-40B4-BE49-F238E27FC236}">
                <a16:creationId xmlns:a16="http://schemas.microsoft.com/office/drawing/2014/main" id="{2A25A5EB-D3A5-4D67-89BC-9369857BFE95}"/>
              </a:ext>
            </a:extLst>
          </p:cNvPr>
          <p:cNvPicPr>
            <a:picLocks noChangeAspect="1"/>
          </p:cNvPicPr>
          <p:nvPr/>
        </p:nvPicPr>
        <p:blipFill>
          <a:blip r:embed="rId3"/>
          <a:stretch>
            <a:fillRect/>
          </a:stretch>
        </p:blipFill>
        <p:spPr>
          <a:xfrm>
            <a:off x="1623269" y="2116696"/>
            <a:ext cx="7505741" cy="4652188"/>
          </a:xfrm>
          <a:prstGeom prst="rect">
            <a:avLst/>
          </a:prstGeom>
        </p:spPr>
      </p:pic>
      <p:grpSp>
        <p:nvGrpSpPr>
          <p:cNvPr id="5" name="Groupe 4">
            <a:extLst>
              <a:ext uri="{FF2B5EF4-FFF2-40B4-BE49-F238E27FC236}">
                <a16:creationId xmlns:a16="http://schemas.microsoft.com/office/drawing/2014/main" id="{64AA8D76-854C-FEFD-2C79-F49B27249955}"/>
              </a:ext>
            </a:extLst>
          </p:cNvPr>
          <p:cNvGrpSpPr/>
          <p:nvPr/>
        </p:nvGrpSpPr>
        <p:grpSpPr>
          <a:xfrm>
            <a:off x="9629774" y="6060873"/>
            <a:ext cx="2455393" cy="665862"/>
            <a:chOff x="6946840" y="5243677"/>
            <a:chExt cx="4890678" cy="1326271"/>
          </a:xfrm>
        </p:grpSpPr>
        <p:pic>
          <p:nvPicPr>
            <p:cNvPr id="7" name="Image 6">
              <a:extLst>
                <a:ext uri="{FF2B5EF4-FFF2-40B4-BE49-F238E27FC236}">
                  <a16:creationId xmlns:a16="http://schemas.microsoft.com/office/drawing/2014/main" id="{4616015B-5F35-4F89-3211-242DB8498C04}"/>
                </a:ext>
              </a:extLst>
            </p:cNvPr>
            <p:cNvPicPr>
              <a:picLocks noChangeAspect="1"/>
            </p:cNvPicPr>
            <p:nvPr/>
          </p:nvPicPr>
          <p:blipFill>
            <a:blip r:embed="rId4"/>
            <a:stretch>
              <a:fillRect/>
            </a:stretch>
          </p:blipFill>
          <p:spPr>
            <a:xfrm>
              <a:off x="8435523" y="5246363"/>
              <a:ext cx="2117690" cy="1322104"/>
            </a:xfrm>
            <a:prstGeom prst="rect">
              <a:avLst/>
            </a:prstGeom>
          </p:spPr>
        </p:pic>
        <p:pic>
          <p:nvPicPr>
            <p:cNvPr id="8" name="Image 7" descr="Une image contenant dessin&#10;&#10;Description générée automatiquement">
              <a:extLst>
                <a:ext uri="{FF2B5EF4-FFF2-40B4-BE49-F238E27FC236}">
                  <a16:creationId xmlns:a16="http://schemas.microsoft.com/office/drawing/2014/main" id="{643FEAB9-9172-257E-E572-CAD8C49091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2D6B4457-1C0D-1703-7F60-F7CE9E035121}"/>
                </a:ext>
              </a:extLst>
            </p:cNvPr>
            <p:cNvPicPr>
              <a:picLocks noChangeAspect="1"/>
            </p:cNvPicPr>
            <p:nvPr/>
          </p:nvPicPr>
          <p:blipFill rotWithShape="1">
            <a:blip r:embed="rId6"/>
            <a:srcRect t="4687" r="68945" b="6250"/>
            <a:stretch/>
          </p:blipFill>
          <p:spPr>
            <a:xfrm>
              <a:off x="10715625" y="5245157"/>
              <a:ext cx="1121893" cy="1323312"/>
            </a:xfrm>
            <a:prstGeom prst="rect">
              <a:avLst/>
            </a:prstGeom>
          </p:spPr>
        </p:pic>
      </p:grpSp>
    </p:spTree>
    <p:extLst>
      <p:ext uri="{BB962C8B-B14F-4D97-AF65-F5344CB8AC3E}">
        <p14:creationId xmlns:p14="http://schemas.microsoft.com/office/powerpoint/2010/main" val="1891276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is">
  <a:themeElements>
    <a:clrScheme name="Concis">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Concis">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55A2390A71B340B3CF717C40A0320A" ma:contentTypeVersion="12" ma:contentTypeDescription="Crée un document." ma:contentTypeScope="" ma:versionID="66d5806645bd9a9b9c4089856ae6554b">
  <xsd:schema xmlns:xsd="http://www.w3.org/2001/XMLSchema" xmlns:xs="http://www.w3.org/2001/XMLSchema" xmlns:p="http://schemas.microsoft.com/office/2006/metadata/properties" xmlns:ns3="971c79c8-6718-4ffa-9642-f792ba169f0f" xmlns:ns4="fefe5262-b61f-4547-8e16-be294fcff9aa" targetNamespace="http://schemas.microsoft.com/office/2006/metadata/properties" ma:root="true" ma:fieldsID="f443df53ea11ef5df76ef1e73c18321f" ns3:_="" ns4:_="">
    <xsd:import namespace="971c79c8-6718-4ffa-9642-f792ba169f0f"/>
    <xsd:import namespace="fefe5262-b61f-4547-8e16-be294fcff9a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c79c8-6718-4ffa-9642-f792ba169f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fe5262-b61f-4547-8e16-be294fcff9aa"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SharingHintHash" ma:index="17"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2EBF5E-1C39-4B7C-AC4C-DE6AA47FB10E}">
  <ds:schemaRefs>
    <ds:schemaRef ds:uri="http://schemas.microsoft.com/sharepoint/v3/contenttype/forms"/>
  </ds:schemaRefs>
</ds:datastoreItem>
</file>

<file path=customXml/itemProps2.xml><?xml version="1.0" encoding="utf-8"?>
<ds:datastoreItem xmlns:ds="http://schemas.openxmlformats.org/officeDocument/2006/customXml" ds:itemID="{846DDC7E-2733-41CB-AD7A-26D0942F6B70}">
  <ds:schemaRefs>
    <ds:schemaRef ds:uri="971c79c8-6718-4ffa-9642-f792ba169f0f"/>
    <ds:schemaRef ds:uri="fefe5262-b61f-4547-8e16-be294fcff9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941E337-F6FB-4674-9315-669967273DCC}">
  <ds:schemaRefs>
    <ds:schemaRef ds:uri="971c79c8-6718-4ffa-9642-f792ba169f0f"/>
    <ds:schemaRef ds:uri="fefe5262-b61f-4547-8e16-be294fcff9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TM03457503[[fn=Concis]]</Template>
  <TotalTime>678</TotalTime>
  <Words>1726</Words>
  <Application>Microsoft Office PowerPoint</Application>
  <PresentationFormat>Grand écran</PresentationFormat>
  <Paragraphs>140</Paragraphs>
  <Slides>18</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Arial</vt:lpstr>
      <vt:lpstr>Calibri</vt:lpstr>
      <vt:lpstr>Calibri Light</vt:lpstr>
      <vt:lpstr>Roboto</vt:lpstr>
      <vt:lpstr>Roboto Medium</vt:lpstr>
      <vt:lpstr>Wingdings</vt:lpstr>
      <vt:lpstr>Wingdings 2</vt:lpstr>
      <vt:lpstr>Concis</vt:lpstr>
      <vt:lpstr>SERVICE PUBLIC DES PENSIONS ALIMENTAIRES  INTERMEDIATION FINANCIERE : UN SERVICE DE LA CAF ET DE LA MSA</vt:lpstr>
      <vt:lpstr>QUELQUES CHIFFRES</vt:lpstr>
      <vt:lpstr>LE SERVICE PUBLIC DES PENSIONS ALIMENTAIRES</vt:lpstr>
      <vt:lpstr>L’INTERMEDIATION FINANCIERE QU’EST-CE QUE C’EST ?</vt:lpstr>
      <vt:lpstr>L’INTERMEDIATION FINANCIERE QUELS SONT SES OBJECTIFS ?</vt:lpstr>
      <vt:lpstr>L’INTERMEDIATION FINANCIERE QUELS SONT SES OBJECTIFS ?</vt:lpstr>
      <vt:lpstr>L’INTERMEDIATION FINANCIERE COMMENT EN BENEFICIER ?</vt:lpstr>
      <vt:lpstr>L’INTERMEDIATION FINANCIERE COMMENT EN BENEFICIER ?</vt:lpstr>
      <vt:lpstr>L’INTERMEDIATION FINANCIERE COMMENT EN BENEFICIER ?</vt:lpstr>
      <vt:lpstr>L’INTERMEDIATION FINANCIERE : LES DEROGATIONS</vt:lpstr>
      <vt:lpstr> L’INTERMEDIATION FINANCIERE :  GESTION DES REFUS INITAUX</vt:lpstr>
      <vt:lpstr>L’INTERMEDIATION FINANCIERE EN CAS DE VIOLENCES</vt:lpstr>
      <vt:lpstr>L’INTERMEDIATION FINANCIERE : QUAND LE SERVICE PREND T-IL FIN ? </vt:lpstr>
      <vt:lpstr>L’INTERMEDIATION FINANCIERE : LE PROCESS DE TRAITEMENT </vt:lpstr>
      <vt:lpstr>Focus sur la communication</vt:lpstr>
      <vt:lpstr>FOCUS SUR LES OUTILS DE COMMUNICATION</vt:lpstr>
      <vt:lpstr>QUELQUES RESULTATS</vt:lpstr>
      <vt:lpstr>AU-DELÀ  DES PENSIONS ALIMENTAIRES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Laetitia LORIDAN 755</dc:creator>
  <cp:lastModifiedBy>Audrey LARRAGA 921</cp:lastModifiedBy>
  <cp:revision>17</cp:revision>
  <dcterms:created xsi:type="dcterms:W3CDTF">2020-09-21T12:26:34Z</dcterms:created>
  <dcterms:modified xsi:type="dcterms:W3CDTF">2023-02-17T12:20:49Z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0x0101002E55A2390A71B340B3CF717C40A0320A</vt:lpwstr>
  </property>
</Properties>
</file>