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2" r:id="rId6"/>
    <p:sldId id="265" r:id="rId7"/>
    <p:sldId id="266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66AC"/>
    <a:srgbClr val="0000FF"/>
    <a:srgbClr val="F825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32" y="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9A45D7-362F-7DFC-0EB0-D11F838913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B6FCDDF-D27A-1C2E-9756-6D0342A7EB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ACCAEEE-2EF1-6147-C3A8-3CFEA79EE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A1C33-A9EF-4296-9690-2BEDC0B221BC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1D86A57-CADD-5365-32B1-FC9FF08AD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4BD9C27-3E38-C14D-0CC2-3099912FE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79E35-2648-470B-9C1C-1409EA1E39D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2519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F1C325-8649-53FD-66EA-1AE0F7173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CB05239-3D11-BB05-9BCF-215D281177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D00AED0-B879-19D4-068D-6B8B7E370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A1C33-A9EF-4296-9690-2BEDC0B221BC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2B48F31-F07E-4D48-DDAA-475E0BD16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AD509D3-E8DB-E2C3-A357-F314347FE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79E35-2648-470B-9C1C-1409EA1E39D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902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3CBD2EE-9C25-1323-A4B9-CD1B3F74C9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997E6AD-5EB0-43F3-299A-AA32504EE3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4C9AF0-14A9-783D-EE62-BD2C5BC12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A1C33-A9EF-4296-9690-2BEDC0B221BC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7EB585C-2226-7FA6-855E-D9ED5A009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358F490-DBD0-4991-DC43-C0A27F055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79E35-2648-470B-9C1C-1409EA1E39D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1688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39EEA6-A6DA-7D26-E6D9-3A19B8BD8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D004CB6-D5E0-4E57-DC99-701644FF49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2F4EAB8-AD10-D22A-EA0B-030BDEDC7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A1C33-A9EF-4296-9690-2BEDC0B221BC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8B929CC-E7CB-154A-B9F0-B5C579888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056CA0-994B-4FCC-EC44-3215D2228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79E35-2648-470B-9C1C-1409EA1E39D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2917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2D0D4E-E064-E1B9-3EB2-8E0807A75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409E16F-1252-8D7B-6F03-1B42300087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A5A70A4-9831-E409-B8F3-4E2FBD458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A1C33-A9EF-4296-9690-2BEDC0B221BC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97842BF-4478-59D2-F912-93FF82B1F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3B0A3B4-E049-1689-BDD7-550227E7D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79E35-2648-470B-9C1C-1409EA1E39D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1578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7C8F83-694A-8C23-7597-D97D6FCB7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C5FA53-E03A-C3DC-C0F9-7C6049AE54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113412B-E879-2C24-6F95-68AD267465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7241F94-BE8A-A024-C3FE-89AEC3124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A1C33-A9EF-4296-9690-2BEDC0B221BC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B3330B5-C182-E9A3-30A8-39884AF6E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1CD365A-9CEB-3A8D-761F-AA3059B0F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79E35-2648-470B-9C1C-1409EA1E39D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015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611A42-5FED-08A8-03D6-487CB6042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B99178E-40C6-CEE0-4F7B-968BA17C9D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95A5AED-7C28-2F04-4F46-2C9115B7F9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C7E7284-C927-F93F-0855-8C015F1B8B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A6B714D-41A9-9DE6-6194-E7F65F9EB2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6C1A5AE-2C1B-5AD8-14EF-4674B0B7E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A1C33-A9EF-4296-9690-2BEDC0B221BC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0DEE4DB-38A4-9186-6FF6-CB94DFC5B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8B0C9EA-570E-460F-A67F-A51D29356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79E35-2648-470B-9C1C-1409EA1E39D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012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27F4D2-6284-563B-441D-7908158F1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F33EAA2-FEEC-3642-0BB3-46E879FBF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A1C33-A9EF-4296-9690-2BEDC0B221BC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306087D-C90A-0FF6-DDB5-C0112A2C4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F2669C8-005E-B0BA-E71B-69EC065EB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79E35-2648-470B-9C1C-1409EA1E39D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9139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CF66BE3-3D71-AF60-3E48-F51BDC514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A1C33-A9EF-4296-9690-2BEDC0B221BC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3BA5656-77E6-986E-8A01-3712E26A3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10F5801-4EF8-270F-0D89-84D943BD1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79E35-2648-470B-9C1C-1409EA1E39D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5542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A22F44-0E38-E742-69D8-43E182D41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C2B34ED-833B-439C-463E-F04462E405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8F52668-096D-5001-6619-2B374FD38E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FD830C3-2658-5AB4-5522-A92DCA52F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A1C33-A9EF-4296-9690-2BEDC0B221BC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95A24E1-2F53-8876-6CCF-5DD4A2F51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990FC14-6808-30DB-B4F4-6265823FB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79E35-2648-470B-9C1C-1409EA1E39D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5989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69DF15-9742-D662-2886-DAEA6F80B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A09AED0-9BCC-8DBB-9CB2-F748093DA4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F4B8D2D-D42A-DCA9-A559-7A71810EFC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39A9668-2727-D657-8A85-1EAF93025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A1C33-A9EF-4296-9690-2BEDC0B221BC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C74E6E4-B8DC-22A8-A47C-9718D8F02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447CE87-ACA4-3E33-6590-4297C1662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79E35-2648-470B-9C1C-1409EA1E39D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9758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8000">
              <a:srgbClr val="4A66AC"/>
            </a:gs>
            <a:gs pos="92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A0198A9-03CB-B044-2C93-80A18AF01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6F73493-52ED-E4F0-F8C0-167F9C89FB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FB501FB-122C-C1E4-DEA3-85C795C9F3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A1C33-A9EF-4296-9690-2BEDC0B221BC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5A5A575-164C-F953-5D67-91D6A3A2E9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6EA52EA-D942-EB30-72C7-5696C00B85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379E35-2648-470B-9C1C-1409EA1E39D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3303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3.png"/><Relationship Id="rId2" Type="http://schemas.openxmlformats.org/officeDocument/2006/relationships/hyperlink" Target="https://www.caf.fr/professionnels/offres-et-services/services-en-ligne/mon-compte-partenair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af.fr/professionnels/offres-et-services/caf-du-val-de-marne/partenaires-locaux/comment-transmettre-un-document-la-caf" TargetMode="External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38">
            <a:extLst>
              <a:ext uri="{FF2B5EF4-FFF2-40B4-BE49-F238E27FC236}">
                <a16:creationId xmlns:a16="http://schemas.microsoft.com/office/drawing/2014/main" id="{5A59F003-E00A-43F9-91DC-CC54E3B874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Image 6" descr="Une image contenant Graphique, conception, illustration&#10;&#10;Description générée automatiquement">
            <a:extLst>
              <a:ext uri="{FF2B5EF4-FFF2-40B4-BE49-F238E27FC236}">
                <a16:creationId xmlns:a16="http://schemas.microsoft.com/office/drawing/2014/main" id="{733D6FC7-E146-81B1-D052-3FA4E52D6DB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67"/>
          <a:stretch/>
        </p:blipFill>
        <p:spPr>
          <a:xfrm>
            <a:off x="20" y="10"/>
            <a:ext cx="12191981" cy="6857990"/>
          </a:xfrm>
          <a:prstGeom prst="rect">
            <a:avLst/>
          </a:prstGeom>
        </p:spPr>
      </p:pic>
      <p:sp>
        <p:nvSpPr>
          <p:cNvPr id="50" name="Rectangle 40">
            <a:extLst>
              <a:ext uri="{FF2B5EF4-FFF2-40B4-BE49-F238E27FC236}">
                <a16:creationId xmlns:a16="http://schemas.microsoft.com/office/drawing/2014/main" id="{D74A4382-E3AD-430A-9A1F-DFA3E0E77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799865" y="-1524511"/>
            <a:ext cx="4592270" cy="12192001"/>
          </a:xfrm>
          <a:prstGeom prst="rect">
            <a:avLst/>
          </a:prstGeom>
          <a:gradFill>
            <a:gsLst>
              <a:gs pos="35000">
                <a:schemeClr val="tx1">
                  <a:alpha val="46000"/>
                </a:schemeClr>
              </a:gs>
              <a:gs pos="21000">
                <a:schemeClr val="tx1">
                  <a:alpha val="30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>
                  <a:alpha val="90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C9F59F6-4194-2613-7B6F-436A48A3EE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4553" y="3091928"/>
            <a:ext cx="9078562" cy="2387600"/>
          </a:xfrm>
        </p:spPr>
        <p:txBody>
          <a:bodyPr>
            <a:normAutofit fontScale="90000"/>
          </a:bodyPr>
          <a:lstStyle/>
          <a:p>
            <a:pPr algn="l"/>
            <a:r>
              <a:rPr lang="fr-FR" sz="6100" b="1" dirty="0">
                <a:solidFill>
                  <a:schemeClr val="bg1"/>
                </a:solidFill>
                <a:latin typeface="Century Gothic" panose="020B0502020202020204" pitchFamily="34" charset="0"/>
              </a:rPr>
              <a:t>Canaux de communications de la Caf avec les bailleurs</a:t>
            </a:r>
          </a:p>
        </p:txBody>
      </p:sp>
      <p:sp>
        <p:nvSpPr>
          <p:cNvPr id="51" name="Rectangle: Rounded Corners 42">
            <a:extLst>
              <a:ext uri="{FF2B5EF4-FFF2-40B4-BE49-F238E27FC236}">
                <a16:creationId xmlns:a16="http://schemas.microsoft.com/office/drawing/2014/main" id="{79F40191-0F44-4FD1-82CC-ACB507C14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575039"/>
            <a:ext cx="9785897" cy="685800"/>
          </a:xfrm>
          <a:prstGeom prst="roundRect">
            <a:avLst>
              <a:gd name="adj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BC48806-E132-F06C-90CA-C6F992A2EF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4553" y="5624945"/>
            <a:ext cx="9078562" cy="592975"/>
          </a:xfrm>
        </p:spPr>
        <p:txBody>
          <a:bodyPr anchor="ctr">
            <a:normAutofit/>
          </a:bodyPr>
          <a:lstStyle/>
          <a:p>
            <a:pPr algn="l"/>
            <a:r>
              <a:rPr lang="fr-FR" b="1" dirty="0">
                <a:solidFill>
                  <a:schemeClr val="bg1"/>
                </a:solidFill>
                <a:latin typeface="Century Gothic" panose="020B0502020202020204" pitchFamily="34" charset="0"/>
              </a:rPr>
              <a:t>PARCOURS LOGEMENT </a:t>
            </a:r>
          </a:p>
        </p:txBody>
      </p:sp>
    </p:spTree>
    <p:extLst>
      <p:ext uri="{BB962C8B-B14F-4D97-AF65-F5344CB8AC3E}">
        <p14:creationId xmlns:p14="http://schemas.microsoft.com/office/powerpoint/2010/main" val="2318533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708D6A3F-5AD2-C71C-5B28-71061AE0EC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7328593"/>
              </p:ext>
            </p:extLst>
          </p:nvPr>
        </p:nvGraphicFramePr>
        <p:xfrm>
          <a:off x="377744" y="1225916"/>
          <a:ext cx="11436512" cy="53996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6302">
                  <a:extLst>
                    <a:ext uri="{9D8B030D-6E8A-4147-A177-3AD203B41FA5}">
                      <a16:colId xmlns:a16="http://schemas.microsoft.com/office/drawing/2014/main" val="1340269189"/>
                    </a:ext>
                  </a:extLst>
                </a:gridCol>
                <a:gridCol w="3054273">
                  <a:extLst>
                    <a:ext uri="{9D8B030D-6E8A-4147-A177-3AD203B41FA5}">
                      <a16:colId xmlns:a16="http://schemas.microsoft.com/office/drawing/2014/main" val="756575190"/>
                    </a:ext>
                  </a:extLst>
                </a:gridCol>
                <a:gridCol w="3018963">
                  <a:extLst>
                    <a:ext uri="{9D8B030D-6E8A-4147-A177-3AD203B41FA5}">
                      <a16:colId xmlns:a16="http://schemas.microsoft.com/office/drawing/2014/main" val="2033037842"/>
                    </a:ext>
                  </a:extLst>
                </a:gridCol>
                <a:gridCol w="2506974">
                  <a:extLst>
                    <a:ext uri="{9D8B030D-6E8A-4147-A177-3AD203B41FA5}">
                      <a16:colId xmlns:a16="http://schemas.microsoft.com/office/drawing/2014/main" val="3728771624"/>
                    </a:ext>
                  </a:extLst>
                </a:gridCol>
              </a:tblGrid>
              <a:tr h="82708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pattFill prst="divot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pattFill prst="divot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pattFill prst="divot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pattFill prst="divot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4289866544"/>
                  </a:ext>
                </a:extLst>
              </a:tr>
              <a:tr h="54507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F82508"/>
                          </a:solidFill>
                          <a:latin typeface="Century Gothic" panose="020B0502020202020204" pitchFamily="34" charset="0"/>
                        </a:rPr>
                        <a:t>ideal@caf94.caf.fr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espacepartenaires@caf94.caf.fr</a:t>
                      </a:r>
                      <a:endParaRPr lang="fr-FR" sz="14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FFC000"/>
                          </a:solidFill>
                          <a:latin typeface="Century Gothic" panose="020B0502020202020204" pitchFamily="34" charset="0"/>
                        </a:rPr>
                        <a:t>bailleurs@caf94.caf.fr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i="0" kern="1200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gestion-tiers@caf94.caf.fr</a:t>
                      </a:r>
                      <a:endParaRPr lang="fr-FR" sz="1400" dirty="0">
                        <a:solidFill>
                          <a:srgbClr val="0070C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9782863"/>
                  </a:ext>
                </a:extLst>
              </a:tr>
              <a:tr h="288579">
                <a:tc>
                  <a:txBody>
                    <a:bodyPr/>
                    <a:lstStyle/>
                    <a:p>
                      <a:r>
                        <a:rPr lang="fr-FR" sz="1400" b="1" dirty="0">
                          <a:solidFill>
                            <a:srgbClr val="0000FF"/>
                          </a:solidFill>
                          <a:latin typeface="Century Gothic" panose="020B0502020202020204" pitchFamily="34" charset="0"/>
                        </a:rPr>
                        <a:t>Pour</a:t>
                      </a:r>
                      <a:r>
                        <a:rPr lang="fr-FR" sz="1400" dirty="0">
                          <a:latin typeface="Century Gothic" panose="020B0502020202020204" pitchFamily="34" charset="0"/>
                        </a:rPr>
                        <a:t> 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>
                          <a:solidFill>
                            <a:srgbClr val="0000FF"/>
                          </a:solidFill>
                          <a:latin typeface="Century Gothic" panose="020B0502020202020204" pitchFamily="34" charset="0"/>
                        </a:rPr>
                        <a:t>Pour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>
                          <a:solidFill>
                            <a:srgbClr val="0000FF"/>
                          </a:solidFill>
                          <a:latin typeface="Century Gothic" panose="020B0502020202020204" pitchFamily="34" charset="0"/>
                        </a:rPr>
                        <a:t>Pour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>
                          <a:solidFill>
                            <a:srgbClr val="0000FF"/>
                          </a:solidFill>
                          <a:latin typeface="Century Gothic" panose="020B0502020202020204" pitchFamily="34" charset="0"/>
                        </a:rPr>
                        <a:t>pour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2297964"/>
                  </a:ext>
                </a:extLst>
              </a:tr>
              <a:tr h="3722664">
                <a:tc>
                  <a:txBody>
                    <a:bodyPr/>
                    <a:lstStyle/>
                    <a:p>
                      <a:pPr marL="285750" lvl="0" indent="-285750">
                        <a:lnSpc>
                          <a:spcPct val="100000"/>
                        </a:lnSpc>
                        <a:buFont typeface="Arial" pitchFamily="34" charset="0"/>
                        <a:buChar char="•"/>
                      </a:pPr>
                      <a:r>
                        <a:rPr lang="fr-FR" sz="1400" dirty="0">
                          <a:latin typeface="Century Gothic" panose="020B0502020202020204" pitchFamily="34" charset="0"/>
                        </a:rPr>
                        <a:t>Les demandes et le suivi des conventionnements à l’applicatif </a:t>
                      </a: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Ideal</a:t>
                      </a:r>
                      <a:r>
                        <a:rPr lang="fr-FR" sz="14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(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à l’adresse des </a:t>
                      </a:r>
                      <a:r>
                        <a:rPr lang="fr-FR" altLang="fr-FR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Calibri" pitchFamily="34" charset="0"/>
                        </a:rPr>
                        <a:t>bailleurs sociaux en tiers payant </a:t>
                      </a:r>
                      <a:r>
                        <a:rPr lang="fr-FR" altLang="fr-FR" sz="14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Calibri" pitchFamily="34" charset="0"/>
                        </a:rPr>
                        <a:t>)</a:t>
                      </a:r>
                      <a:endParaRPr lang="fr-FR" sz="14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285750" lvl="0" indent="-285750">
                        <a:lnSpc>
                          <a:spcPct val="100000"/>
                        </a:lnSpc>
                        <a:buFont typeface="Arial" pitchFamily="34" charset="0"/>
                        <a:buChar char="•"/>
                      </a:pPr>
                      <a:r>
                        <a:rPr lang="fr-FR" sz="1400" dirty="0">
                          <a:latin typeface="Century Gothic" panose="020B0502020202020204" pitchFamily="34" charset="0"/>
                        </a:rPr>
                        <a:t>L’envoi des 5 dossiers en phase de tests à l’ouverture des flux Ideal.</a:t>
                      </a:r>
                    </a:p>
                    <a:p>
                      <a:pPr marL="285750" lvl="0" indent="-285750">
                        <a:lnSpc>
                          <a:spcPct val="100000"/>
                        </a:lnSpc>
                        <a:buFont typeface="Arial" pitchFamily="34" charset="0"/>
                        <a:buChar char="•"/>
                      </a:pPr>
                      <a:r>
                        <a:rPr lang="fr-FR" sz="1400" dirty="0">
                          <a:latin typeface="Century Gothic" panose="020B0502020202020204" pitchFamily="34" charset="0"/>
                        </a:rPr>
                        <a:t>Le signalement d’éventuelles anomalies (envoi d’attestations de loyer à tort, DAL Idéal non visible dans </a:t>
                      </a:r>
                      <a:r>
                        <a:rPr lang="fr-FR" sz="1400" dirty="0" err="1">
                          <a:latin typeface="Century Gothic" panose="020B0502020202020204" pitchFamily="34" charset="0"/>
                        </a:rPr>
                        <a:t>Cdap</a:t>
                      </a:r>
                      <a:r>
                        <a:rPr lang="fr-FR" sz="1400" dirty="0">
                          <a:latin typeface="Century Gothic" panose="020B0502020202020204" pitchFamily="34" charset="0"/>
                        </a:rPr>
                        <a:t>..)</a:t>
                      </a:r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fr-FR" sz="1400" dirty="0">
                          <a:latin typeface="Century Gothic" panose="020B0502020202020204" pitchFamily="34" charset="0"/>
                        </a:rPr>
                        <a:t>Des demandes de soutien technique ou de formation pour l’utilisation de l’applicatif.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 algn="l" defTabSz="66675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FR" sz="1400" kern="1200" dirty="0">
                          <a:latin typeface="Century Gothic" panose="020B0502020202020204" pitchFamily="34" charset="0"/>
                        </a:rPr>
                        <a:t>Les demandes et le suivi des conventionnements à l’applicatif « mon compte partenaire – offre bailleur ».</a:t>
                      </a:r>
                    </a:p>
                    <a:p>
                      <a:pPr marL="285750" lvl="0" indent="-285750" algn="l" defTabSz="66675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FR" sz="1400" kern="1200" dirty="0">
                          <a:latin typeface="Century Gothic" panose="020B0502020202020204" pitchFamily="34" charset="0"/>
                        </a:rPr>
                        <a:t>Les signalements structurels au sein des organismes (fusion, changement de </a:t>
                      </a:r>
                      <a:r>
                        <a:rPr lang="fr-FR" sz="1400" kern="1200" dirty="0" err="1">
                          <a:latin typeface="Century Gothic" panose="020B0502020202020204" pitchFamily="34" charset="0"/>
                        </a:rPr>
                        <a:t>Siren</a:t>
                      </a:r>
                      <a:r>
                        <a:rPr lang="fr-FR" sz="1400" kern="1200" dirty="0">
                          <a:latin typeface="Century Gothic" panose="020B0502020202020204" pitchFamily="34" charset="0"/>
                        </a:rPr>
                        <a:t>..</a:t>
                      </a:r>
                      <a:endParaRPr lang="fr-FR" sz="1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fr-FR" sz="1400" dirty="0">
                          <a:latin typeface="Century Gothic" panose="020B0502020202020204" pitchFamily="34" charset="0"/>
                        </a:rPr>
                        <a:t>Les échanges avec les </a:t>
                      </a:r>
                      <a:r>
                        <a:rPr lang="fr-FR" sz="1400" b="0" dirty="0">
                          <a:latin typeface="Century Gothic" panose="020B0502020202020204" pitchFamily="34" charset="0"/>
                        </a:rPr>
                        <a:t>bailleurs physiques ou moraux </a:t>
                      </a:r>
                      <a:r>
                        <a:rPr lang="fr-FR" sz="1400" dirty="0">
                          <a:latin typeface="Century Gothic" panose="020B0502020202020204" pitchFamily="34" charset="0"/>
                        </a:rPr>
                        <a:t>sur les thématiques suivantes: </a:t>
                      </a:r>
                    </a:p>
                    <a:p>
                      <a:pPr marL="809625" lvl="0" indent="-273050">
                        <a:lnSpc>
                          <a:spcPct val="10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fr-FR" sz="1400" dirty="0">
                          <a:latin typeface="Century Gothic" panose="020B0502020202020204" pitchFamily="34" charset="0"/>
                        </a:rPr>
                        <a:t>demandes de bordereaux de paiement AL/ APL,</a:t>
                      </a:r>
                    </a:p>
                    <a:p>
                      <a:pPr marL="809625" lvl="0" indent="-273050">
                        <a:lnSpc>
                          <a:spcPct val="10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fr-FR" sz="1400" dirty="0">
                          <a:latin typeface="Century Gothic" panose="020B0502020202020204" pitchFamily="34" charset="0"/>
                        </a:rPr>
                        <a:t>demandes d'identifiants à l’espace bailleur, </a:t>
                      </a:r>
                    </a:p>
                    <a:p>
                      <a:pPr marL="809625" lvl="0" indent="-273050">
                        <a:lnSpc>
                          <a:spcPct val="10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fr-FR" sz="1400" dirty="0">
                          <a:latin typeface="Century Gothic" panose="020B0502020202020204" pitchFamily="34" charset="0"/>
                        </a:rPr>
                        <a:t>anomalies sur la RLS, </a:t>
                      </a:r>
                    </a:p>
                    <a:p>
                      <a:pPr marL="809625" lvl="0" indent="-273050">
                        <a:lnSpc>
                          <a:spcPct val="10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fr-FR" sz="1400" dirty="0">
                          <a:latin typeface="Century Gothic" panose="020B0502020202020204" pitchFamily="34" charset="0"/>
                        </a:rPr>
                        <a:t>flux réseaux,   </a:t>
                      </a:r>
                    </a:p>
                    <a:p>
                      <a:pPr marL="809625" lvl="0" indent="-273050">
                        <a:lnSpc>
                          <a:spcPct val="10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fr-FR" sz="1400" dirty="0">
                          <a:latin typeface="Century Gothic" panose="020B0502020202020204" pitchFamily="34" charset="0"/>
                        </a:rPr>
                        <a:t>campagne loyer, </a:t>
                      </a:r>
                    </a:p>
                    <a:p>
                      <a:endParaRPr lang="fr-FR" sz="1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fontAlgn="base">
                        <a:buFont typeface="Arial" panose="020B0604020202020204" pitchFamily="34" charset="0"/>
                        <a:buChar char="•"/>
                      </a:pPr>
                      <a:r>
                        <a:rPr lang="fr-FR" sz="1400" b="0" i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Signaler la vente d’un logement</a:t>
                      </a:r>
                    </a:p>
                    <a:p>
                      <a:pPr marL="285750" indent="-285750" fontAlgn="base">
                        <a:buFont typeface="Arial" panose="020B0604020202020204" pitchFamily="34" charset="0"/>
                        <a:buChar char="•"/>
                      </a:pPr>
                      <a:r>
                        <a:rPr lang="fr-FR" sz="1400" b="0" i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Signaler le rachat de patrimoine</a:t>
                      </a:r>
                    </a:p>
                    <a:p>
                      <a:pPr marL="285750" indent="-285750" fontAlgn="base">
                        <a:buFont typeface="Arial" panose="020B0604020202020204" pitchFamily="34" charset="0"/>
                        <a:buChar char="•"/>
                      </a:pPr>
                      <a:r>
                        <a:rPr lang="fr-FR" sz="1400" b="0" i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Signaler le changement de gestionnaire d'un parc locatif</a:t>
                      </a:r>
                    </a:p>
                    <a:p>
                      <a:endParaRPr lang="fr-FR" sz="1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3783573"/>
                  </a:ext>
                </a:extLst>
              </a:tr>
            </a:tbl>
          </a:graphicData>
        </a:graphic>
      </p:graphicFrame>
      <p:sp>
        <p:nvSpPr>
          <p:cNvPr id="8" name="Rectangle 7" descr="Document">
            <a:extLst>
              <a:ext uri="{FF2B5EF4-FFF2-40B4-BE49-F238E27FC236}">
                <a16:creationId xmlns:a16="http://schemas.microsoft.com/office/drawing/2014/main" id="{702F4157-9DF7-0816-7639-BDA911E69843}"/>
              </a:ext>
            </a:extLst>
          </p:cNvPr>
          <p:cNvSpPr/>
          <p:nvPr/>
        </p:nvSpPr>
        <p:spPr>
          <a:xfrm>
            <a:off x="1443120" y="1249843"/>
            <a:ext cx="1079109" cy="955914"/>
          </a:xfrm>
          <a:prstGeom prst="rect">
            <a:avLst/>
          </a:prstGeom>
          <a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fr-FR" dirty="0"/>
          </a:p>
        </p:txBody>
      </p:sp>
      <p:sp>
        <p:nvSpPr>
          <p:cNvPr id="5" name="Rectangle 4" descr="Adresse de courrier"/>
          <p:cNvSpPr/>
          <p:nvPr/>
        </p:nvSpPr>
        <p:spPr>
          <a:xfrm>
            <a:off x="4282038" y="1131553"/>
            <a:ext cx="1000867" cy="955914"/>
          </a:xfrm>
          <a:prstGeom prst="rect">
            <a:avLst/>
          </a:prstGeom>
          <a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fr-FR" dirty="0"/>
          </a:p>
        </p:txBody>
      </p:sp>
      <p:sp>
        <p:nvSpPr>
          <p:cNvPr id="6" name="Rectangle 5" descr="Open Folder"/>
          <p:cNvSpPr/>
          <p:nvPr/>
        </p:nvSpPr>
        <p:spPr>
          <a:xfrm>
            <a:off x="7262347" y="1131553"/>
            <a:ext cx="1150594" cy="1150594"/>
          </a:xfrm>
          <a:prstGeom prst="rect">
            <a:avLst/>
          </a:prstGeom>
          <a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fr-FR" dirty="0"/>
          </a:p>
        </p:txBody>
      </p:sp>
      <p:sp>
        <p:nvSpPr>
          <p:cNvPr id="3" name="Rectangle 2" descr="Adresse de courrier">
            <a:extLst>
              <a:ext uri="{FF2B5EF4-FFF2-40B4-BE49-F238E27FC236}">
                <a16:creationId xmlns:a16="http://schemas.microsoft.com/office/drawing/2014/main" id="{B7B78BCE-BA50-0277-94A6-5CCF0D5473DA}"/>
              </a:ext>
            </a:extLst>
          </p:cNvPr>
          <p:cNvSpPr/>
          <p:nvPr/>
        </p:nvSpPr>
        <p:spPr>
          <a:xfrm>
            <a:off x="9892390" y="1088113"/>
            <a:ext cx="1150594" cy="1006496"/>
          </a:xfrm>
          <a:prstGeom prst="rect">
            <a:avLst/>
          </a:prstGeom>
          <a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fr-FR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30321E5-93D0-C9F1-5381-8C05B310DD41}"/>
              </a:ext>
            </a:extLst>
          </p:cNvPr>
          <p:cNvSpPr txBox="1">
            <a:spLocks/>
          </p:cNvSpPr>
          <p:nvPr/>
        </p:nvSpPr>
        <p:spPr>
          <a:xfrm>
            <a:off x="335894" y="228278"/>
            <a:ext cx="11436512" cy="859835"/>
          </a:xfrm>
          <a:prstGeom prst="rect">
            <a:avLst/>
          </a:prstGeom>
          <a:solidFill>
            <a:schemeClr val="tx2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6100" b="1" dirty="0">
                <a:solidFill>
                  <a:schemeClr val="bg1"/>
                </a:solidFill>
                <a:latin typeface="Century Gothic" panose="020B0502020202020204" pitchFamily="34" charset="0"/>
              </a:rPr>
              <a:t>Nos principales boites à lettres fonctionnelles (BALF)</a:t>
            </a:r>
          </a:p>
        </p:txBody>
      </p:sp>
    </p:spTree>
    <p:extLst>
      <p:ext uri="{BB962C8B-B14F-4D97-AF65-F5344CB8AC3E}">
        <p14:creationId xmlns:p14="http://schemas.microsoft.com/office/powerpoint/2010/main" val="988446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1FC0EE-06BE-437D-F62B-AAAC0634482E}"/>
              </a:ext>
            </a:extLst>
          </p:cNvPr>
          <p:cNvSpPr/>
          <p:nvPr/>
        </p:nvSpPr>
        <p:spPr>
          <a:xfrm>
            <a:off x="268941" y="376823"/>
            <a:ext cx="7424793" cy="8513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latin typeface="Century Gothic" panose="020B0502020202020204" pitchFamily="34" charset="0"/>
              </a:rPr>
              <a:t>Pour des demandes concernant des dossiers allocataires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301F023-9343-EDAF-8DD6-0983CDB5C359}"/>
              </a:ext>
            </a:extLst>
          </p:cNvPr>
          <p:cNvSpPr/>
          <p:nvPr/>
        </p:nvSpPr>
        <p:spPr>
          <a:xfrm>
            <a:off x="8115296" y="379569"/>
            <a:ext cx="4038916" cy="8580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latin typeface="Century Gothic" panose="020B0502020202020204" pitchFamily="34" charset="0"/>
              </a:rPr>
              <a:t>Pour des envois de documents relatifs aux dossiers allocataires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0DBA3A9-58BF-F0DC-0411-364585E0E3C9}"/>
              </a:ext>
            </a:extLst>
          </p:cNvPr>
          <p:cNvSpPr/>
          <p:nvPr/>
        </p:nvSpPr>
        <p:spPr>
          <a:xfrm>
            <a:off x="1030939" y="1967564"/>
            <a:ext cx="6404029" cy="74494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  <a:latin typeface="Century Gothic" panose="020B0502020202020204" pitchFamily="34" charset="0"/>
              </a:rPr>
              <a:t>Consulter le dossier allocataire</a:t>
            </a:r>
          </a:p>
          <a:p>
            <a:pPr algn="ctr"/>
            <a:r>
              <a:rPr lang="fr-FR" dirty="0">
                <a:solidFill>
                  <a:schemeClr val="tx1"/>
                </a:solidFill>
                <a:latin typeface="Century Gothic" panose="020B0502020202020204" pitchFamily="34" charset="0"/>
              </a:rPr>
              <a:t> via « mon compte partenaire »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9AE975A-73B4-424E-4FA9-00AD60D4F6BE}"/>
              </a:ext>
            </a:extLst>
          </p:cNvPr>
          <p:cNvSpPr/>
          <p:nvPr/>
        </p:nvSpPr>
        <p:spPr>
          <a:xfrm>
            <a:off x="1118795" y="3607838"/>
            <a:ext cx="6316173" cy="74494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  <a:latin typeface="Century Gothic" panose="020B0502020202020204" pitchFamily="34" charset="0"/>
              </a:rPr>
              <a:t>Cliquer sur l’enveloppe pour accéder à </a:t>
            </a:r>
          </a:p>
          <a:p>
            <a:pPr algn="ctr"/>
            <a:r>
              <a:rPr lang="fr-FR" dirty="0">
                <a:solidFill>
                  <a:schemeClr val="tx1"/>
                </a:solidFill>
                <a:latin typeface="Century Gothic" panose="020B0502020202020204" pitchFamily="34" charset="0"/>
              </a:rPr>
              <a:t>« contacter ma caf »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18330C9E-06EA-D160-E49C-51C8DD5DC235}"/>
              </a:ext>
            </a:extLst>
          </p:cNvPr>
          <p:cNvSpPr txBox="1"/>
          <p:nvPr/>
        </p:nvSpPr>
        <p:spPr>
          <a:xfrm>
            <a:off x="1667254" y="2970690"/>
            <a:ext cx="51313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dirty="0">
                <a:solidFill>
                  <a:srgbClr val="0000FF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CAF - Mon compte partenaire</a:t>
            </a:r>
            <a:endParaRPr lang="fr-FR" dirty="0">
              <a:solidFill>
                <a:srgbClr val="0000FF"/>
              </a:solidFill>
            </a:endParaRPr>
          </a:p>
        </p:txBody>
      </p:sp>
      <p:pic>
        <p:nvPicPr>
          <p:cNvPr id="36" name="Graphique 35" descr="Lien avec un remplissage uni">
            <a:extLst>
              <a:ext uri="{FF2B5EF4-FFF2-40B4-BE49-F238E27FC236}">
                <a16:creationId xmlns:a16="http://schemas.microsoft.com/office/drawing/2014/main" id="{628407B3-2960-3DD8-0A11-BE704361EB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142564" y="2785809"/>
            <a:ext cx="654424" cy="654424"/>
          </a:xfrm>
          <a:prstGeom prst="rect">
            <a:avLst/>
          </a:prstGeom>
        </p:spPr>
      </p:pic>
      <p:pic>
        <p:nvPicPr>
          <p:cNvPr id="39" name="Image 38">
            <a:extLst>
              <a:ext uri="{FF2B5EF4-FFF2-40B4-BE49-F238E27FC236}">
                <a16:creationId xmlns:a16="http://schemas.microsoft.com/office/drawing/2014/main" id="{2E6CCB7C-17F2-949E-63AD-F5DC89DAAAC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46033" y="4826317"/>
            <a:ext cx="5903294" cy="1200747"/>
          </a:xfrm>
          <a:prstGeom prst="rect">
            <a:avLst/>
          </a:prstGeom>
        </p:spPr>
      </p:pic>
      <p:sp>
        <p:nvSpPr>
          <p:cNvPr id="40" name="Rectangle 39">
            <a:extLst>
              <a:ext uri="{FF2B5EF4-FFF2-40B4-BE49-F238E27FC236}">
                <a16:creationId xmlns:a16="http://schemas.microsoft.com/office/drawing/2014/main" id="{231042EE-8913-93B8-0A70-DF955EAB9AAE}"/>
              </a:ext>
            </a:extLst>
          </p:cNvPr>
          <p:cNvSpPr/>
          <p:nvPr/>
        </p:nvSpPr>
        <p:spPr>
          <a:xfrm>
            <a:off x="8358016" y="1943346"/>
            <a:ext cx="3591261" cy="74336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  <a:latin typeface="Century Gothic" panose="020B0502020202020204" pitchFamily="34" charset="0"/>
              </a:rPr>
              <a:t>Transmettre un document</a:t>
            </a:r>
          </a:p>
          <a:p>
            <a:pPr algn="ctr"/>
            <a:r>
              <a:rPr lang="fr-FR" dirty="0">
                <a:solidFill>
                  <a:schemeClr val="tx1"/>
                </a:solidFill>
                <a:latin typeface="Century Gothic" panose="020B0502020202020204" pitchFamily="34" charset="0"/>
              </a:rPr>
              <a:t> via le caf.fr</a:t>
            </a:r>
          </a:p>
        </p:txBody>
      </p:sp>
      <p:pic>
        <p:nvPicPr>
          <p:cNvPr id="41" name="Graphique 40" descr="Lien avec un remplissage uni">
            <a:extLst>
              <a:ext uri="{FF2B5EF4-FFF2-40B4-BE49-F238E27FC236}">
                <a16:creationId xmlns:a16="http://schemas.microsoft.com/office/drawing/2014/main" id="{75A91619-EB72-3F26-296E-E6CDA50DA6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030804" y="2905782"/>
            <a:ext cx="654424" cy="654424"/>
          </a:xfrm>
          <a:prstGeom prst="rect">
            <a:avLst/>
          </a:prstGeom>
        </p:spPr>
      </p:pic>
      <p:sp>
        <p:nvSpPr>
          <p:cNvPr id="43" name="ZoneTexte 42">
            <a:extLst>
              <a:ext uri="{FF2B5EF4-FFF2-40B4-BE49-F238E27FC236}">
                <a16:creationId xmlns:a16="http://schemas.microsoft.com/office/drawing/2014/main" id="{E61CD651-81B7-7ADB-52DF-C206803D2373}"/>
              </a:ext>
            </a:extLst>
          </p:cNvPr>
          <p:cNvSpPr txBox="1"/>
          <p:nvPr/>
        </p:nvSpPr>
        <p:spPr>
          <a:xfrm>
            <a:off x="8358017" y="2912296"/>
            <a:ext cx="359126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dirty="0">
                <a:solidFill>
                  <a:srgbClr val="0000FF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CAF - Comment transmettre un</a:t>
            </a:r>
          </a:p>
          <a:p>
            <a:pPr algn="ctr"/>
            <a:r>
              <a:rPr lang="fr-FR" dirty="0">
                <a:solidFill>
                  <a:srgbClr val="0000FF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document à la caf ?</a:t>
            </a:r>
            <a:endParaRPr lang="fr-FR" dirty="0">
              <a:solidFill>
                <a:srgbClr val="0000FF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CC502A32-0C93-72C2-6326-73D72741C7DE}"/>
              </a:ext>
            </a:extLst>
          </p:cNvPr>
          <p:cNvSpPr/>
          <p:nvPr/>
        </p:nvSpPr>
        <p:spPr>
          <a:xfrm>
            <a:off x="8358016" y="4656178"/>
            <a:ext cx="3674064" cy="137088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Pour éviter tout dysfonctionnement lors de vos envois, merci de vérifier que votre signature ne comporte pas d’image</a:t>
            </a:r>
          </a:p>
        </p:txBody>
      </p:sp>
      <p:pic>
        <p:nvPicPr>
          <p:cNvPr id="47" name="Image 46">
            <a:extLst>
              <a:ext uri="{FF2B5EF4-FFF2-40B4-BE49-F238E27FC236}">
                <a16:creationId xmlns:a16="http://schemas.microsoft.com/office/drawing/2014/main" id="{EB14ECF7-1767-32EA-04DC-63C6576B111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845523" y="4146181"/>
            <a:ext cx="616246" cy="509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8568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38">
            <a:extLst>
              <a:ext uri="{FF2B5EF4-FFF2-40B4-BE49-F238E27FC236}">
                <a16:creationId xmlns:a16="http://schemas.microsoft.com/office/drawing/2014/main" id="{5A59F003-E00A-43F9-91DC-CC54E3B874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0">
            <a:extLst>
              <a:ext uri="{FF2B5EF4-FFF2-40B4-BE49-F238E27FC236}">
                <a16:creationId xmlns:a16="http://schemas.microsoft.com/office/drawing/2014/main" id="{D74A4382-E3AD-430A-9A1F-DFA3E0E77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799865" y="-1524511"/>
            <a:ext cx="4592270" cy="12192001"/>
          </a:xfrm>
          <a:prstGeom prst="rect">
            <a:avLst/>
          </a:prstGeom>
          <a:gradFill>
            <a:gsLst>
              <a:gs pos="35000">
                <a:schemeClr val="tx1">
                  <a:alpha val="46000"/>
                </a:schemeClr>
              </a:gs>
              <a:gs pos="21000">
                <a:schemeClr val="tx1">
                  <a:alpha val="30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>
                  <a:alpha val="90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C9F59F6-4194-2613-7B6F-436A48A3EE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9248" y="332043"/>
            <a:ext cx="11127645" cy="1328681"/>
          </a:xfrm>
        </p:spPr>
        <p:txBody>
          <a:bodyPr>
            <a:normAutofit/>
          </a:bodyPr>
          <a:lstStyle/>
          <a:p>
            <a:pPr algn="l"/>
            <a:r>
              <a:rPr lang="fr-FR" sz="4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Canaux de communications de la Caf avec les bailleurs</a:t>
            </a:r>
          </a:p>
        </p:txBody>
      </p:sp>
      <p:sp>
        <p:nvSpPr>
          <p:cNvPr id="51" name="Rectangle: Rounded Corners 42">
            <a:extLst>
              <a:ext uri="{FF2B5EF4-FFF2-40B4-BE49-F238E27FC236}">
                <a16:creationId xmlns:a16="http://schemas.microsoft.com/office/drawing/2014/main" id="{79F40191-0F44-4FD1-82CC-ACB507C14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575039"/>
            <a:ext cx="9785897" cy="685800"/>
          </a:xfrm>
          <a:prstGeom prst="roundRect">
            <a:avLst>
              <a:gd name="adj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BC48806-E132-F06C-90CA-C6F992A2EF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0413" y="2917912"/>
            <a:ext cx="5999241" cy="1118456"/>
          </a:xfrm>
        </p:spPr>
        <p:txBody>
          <a:bodyPr anchor="ctr">
            <a:normAutofit/>
          </a:bodyPr>
          <a:lstStyle/>
          <a:p>
            <a:pPr algn="l"/>
            <a:r>
              <a:rPr lang="fr-FR" b="1" dirty="0">
                <a:solidFill>
                  <a:schemeClr val="bg1"/>
                </a:solidFill>
                <a:latin typeface="Century Gothic" panose="020B0502020202020204" pitchFamily="34" charset="0"/>
              </a:rPr>
              <a:t>Le respect de ces orientations permettra à  nos équipes de vous répondre dans les meilleurs délais</a:t>
            </a:r>
          </a:p>
        </p:txBody>
      </p:sp>
      <p:pic>
        <p:nvPicPr>
          <p:cNvPr id="4" name="Image 3" descr="Une image contenant Graphique, conception, illustration&#10;&#10;Description générée automatiquement">
            <a:extLst>
              <a:ext uri="{FF2B5EF4-FFF2-40B4-BE49-F238E27FC236}">
                <a16:creationId xmlns:a16="http://schemas.microsoft.com/office/drawing/2014/main" id="{78469D9C-5F99-D73A-4B32-A8705D6490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67"/>
          <a:stretch/>
        </p:blipFill>
        <p:spPr>
          <a:xfrm>
            <a:off x="6600495" y="1817289"/>
            <a:ext cx="4914152" cy="2764211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0A254BBA-2933-EEB9-EE61-7FA93256119E}"/>
              </a:ext>
            </a:extLst>
          </p:cNvPr>
          <p:cNvSpPr txBox="1"/>
          <p:nvPr/>
        </p:nvSpPr>
        <p:spPr>
          <a:xfrm>
            <a:off x="420413" y="5687106"/>
            <a:ext cx="609420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2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PARCOURS LOGEMENT </a:t>
            </a:r>
          </a:p>
        </p:txBody>
      </p:sp>
    </p:spTree>
    <p:extLst>
      <p:ext uri="{BB962C8B-B14F-4D97-AF65-F5344CB8AC3E}">
        <p14:creationId xmlns:p14="http://schemas.microsoft.com/office/powerpoint/2010/main" val="2741467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Thème Office">
  <a:themeElements>
    <a:clrScheme name="Élémentair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7740880F9369498D5FAC64C743FEB3" ma:contentTypeVersion="28" ma:contentTypeDescription="Crée un document." ma:contentTypeScope="" ma:versionID="3537a816c986c73aae8d538666e92bfc">
  <xsd:schema xmlns:xsd="http://www.w3.org/2001/XMLSchema" xmlns:xs="http://www.w3.org/2001/XMLSchema" xmlns:p="http://schemas.microsoft.com/office/2006/metadata/properties" xmlns:ns2="367f128d-08e3-4d07-ba63-148ff380941e" xmlns:ns3="6225c4be-0994-4fe6-a632-2b8883432968" targetNamespace="http://schemas.microsoft.com/office/2006/metadata/properties" ma:root="true" ma:fieldsID="9a16b6c08e802e242533344e510e7363" ns2:_="" ns3:_="">
    <xsd:import namespace="367f128d-08e3-4d07-ba63-148ff380941e"/>
    <xsd:import namespace="6225c4be-0994-4fe6-a632-2b8883432968"/>
    <xsd:element name="properties">
      <xsd:complexType>
        <xsd:sequence>
          <xsd:element name="documentManagement">
            <xsd:complexType>
              <xsd:all>
                <xsd:element ref="ns2:Domaine" minOccurs="0"/>
                <xsd:element ref="ns2:Sous_x0020_domaine" minOccurs="0"/>
                <xsd:element ref="ns2:Theme" minOccurs="0"/>
                <xsd:element ref="ns2:Audiences_x0020_cibl_x00e9_es" minOccurs="0"/>
                <xsd:element ref="ns2:_ModernAudienceTargetUserField" minOccurs="0"/>
                <xsd:element ref="ns2:test" minOccurs="0"/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_ModernAudienceAadObjectIds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7f128d-08e3-4d07-ba63-148ff380941e" elementFormDefault="qualified">
    <xsd:import namespace="http://schemas.microsoft.com/office/2006/documentManagement/types"/>
    <xsd:import namespace="http://schemas.microsoft.com/office/infopath/2007/PartnerControls"/>
    <xsd:element name="Domaine" ma:index="2" nillable="true" ma:displayName="Domaine" ma:format="Dropdown" ma:internalName="Domain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01 - Cgod"/>
                    <xsd:enumeration value="02 - Paje"/>
                    <xsd:enumeration value="03 - Rsa-Ppa"/>
                    <xsd:enumeration value="04 - Logement"/>
                    <xsd:enumeration value="05 - Ressources"/>
                    <xsd:enumeration value="06 -  Handicap"/>
                    <xsd:enumeration value="07 - Asf"/>
                    <xsd:enumeration value="08 - Indus"/>
                    <xsd:enumeration value="09 - Af-Cf-Ars-Ade"/>
                    <xsd:enumeration value="10 - Recouvrement"/>
                    <xsd:enumeration value="11 - Bonnes pratiques"/>
                    <xsd:enumeration value="12 - Résidence alternée"/>
                    <xsd:enumeration value="13 - Outils"/>
                    <xsd:enumeration value="14 - Reglements communautaires"/>
                    <xsd:enumeration value="15 - Action Sociale"/>
                    <xsd:enumeration value="16 - AVVC"/>
                    <xsd:enumeration value="SIT - CALP"/>
                    <xsd:enumeration value="SIT - TI-TNS"/>
                    <xsd:enumeration value="SIT - Séparation"/>
                    <xsd:enumeration value="SIT - Ukraine"/>
                  </xsd:restriction>
                </xsd:simpleType>
              </xsd:element>
            </xsd:sequence>
          </xsd:extension>
        </xsd:complexContent>
      </xsd:complexType>
    </xsd:element>
    <xsd:element name="Sous_x0020_domaine" ma:index="3" nillable="true" ma:displayName="Sous domaine" ma:format="Dropdown" ma:internalName="Sous_x0020_domain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02 - AB"/>
                    <xsd:enumeration value="02 - CMG"/>
                    <xsd:enumeration value="02 - PN"/>
                    <xsd:enumeration value="02 - PREPARE"/>
                    <xsd:enumeration value="03 - RSA"/>
                    <xsd:enumeration value="03 - PPA"/>
                    <xsd:enumeration value="05 - Contrôles sur pièces"/>
                    <xsd:enumeration value="06 - AAH"/>
                    <xsd:enumeration value="06 - AAH Déconj."/>
                    <xsd:enumeration value="06 - AEEH"/>
                    <xsd:enumeration value="06 - AJPA"/>
                    <xsd:enumeration value="06 - AJPP"/>
                    <xsd:enumeration value="09 - ADE"/>
                    <xsd:enumeration value="09 - AF"/>
                    <xsd:enumeration value="09 - ARS"/>
                    <xsd:enumeration value="09 - CF"/>
                    <xsd:enumeration value="11 - Copro"/>
                    <xsd:enumeration value="13- Osvc"/>
                    <xsd:enumeration value="08 - Fraude"/>
                    <xsd:enumeration value="13 - Automate"/>
                    <xsd:enumeration value="06 - AAH retraite"/>
                    <xsd:enumeration value="03 - RSA retraite"/>
                    <xsd:enumeration value="Retraite"/>
                  </xsd:restriction>
                </xsd:simpleType>
              </xsd:element>
            </xsd:sequence>
          </xsd:extension>
        </xsd:complexContent>
      </xsd:complexType>
    </xsd:element>
    <xsd:element name="Theme" ma:index="4" nillable="true" ma:displayName="Theme" ma:format="Dropdown" ma:internalName="Them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Retraite"/>
                    <xsd:enumeration value="Mutation"/>
                    <xsd:enumeration value="Réfugiés"/>
                    <xsd:enumeration value="Cgod"/>
                    <xsd:enumeration value="Pratiques"/>
                    <xsd:enumeration value="Ti-Tns"/>
                    <xsd:enumeration value="Rsa"/>
                    <xsd:enumeration value="Ppa"/>
                  </xsd:restriction>
                </xsd:simpleType>
              </xsd:element>
            </xsd:sequence>
          </xsd:extension>
        </xsd:complexContent>
      </xsd:complexType>
    </xsd:element>
    <xsd:element name="Audiences_x0020_cibl_x00e9_es" ma:index="6" nillable="true" ma:displayName="Audiences ciblées" ma:internalName="Audiences_x0020_cibl_x00e9_es">
      <xsd:simpleType>
        <xsd:restriction base="dms:Unknown"/>
      </xsd:simpleType>
    </xsd:element>
    <xsd:element name="_ModernAudienceTargetUserField" ma:index="7" nillable="true" ma:displayName="Audience" ma:list="UserInfo" ma:SharePointGroup="0" ma:internalName="_ModernAudienceTargetUserField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test" ma:index="8" nillable="true" ma:displayName="test" ma:format="DateOnly" ma:internalName="test">
      <xsd:simpleType>
        <xsd:restriction base="dms:DateTime"/>
      </xsd:simple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6d3a89c3-dfa8-4892-b639-3079eaac7cb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ModernAudienceAadObjectIds" ma:index="20" nillable="true" ma:displayName="AudienceIds" ma:list="{1b2895e9-e5fb-4c70-9a3e-79e58da90384}" ma:internalName="_ModernAudienceAadObjectIds" ma:readOnly="true" ma:showField="_AadObjectIdForUser" ma:web="6225c4be-0994-4fe6-a632-2b888343296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25c4be-0994-4fe6-a632-2b8883432968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4eac021-80b4-4901-a688-7ef20f71940b}" ma:internalName="TaxCatchAll" ma:showField="CatchAllData" ma:web="6225c4be-0994-4fe6-a632-2b888343296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6" ma:displayName="Type de contenu"/>
        <xsd:element ref="dc:title" minOccurs="0" maxOccurs="1" ma:index="1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ous_x0020_domaine xmlns="367f128d-08e3-4d07-ba63-148ff380941e" xsi:nil="true"/>
    <TaxCatchAll xmlns="6225c4be-0994-4fe6-a632-2b8883432968" xsi:nil="true"/>
    <lcf76f155ced4ddcb4097134ff3c332f xmlns="367f128d-08e3-4d07-ba63-148ff380941e">
      <Terms xmlns="http://schemas.microsoft.com/office/infopath/2007/PartnerControls"/>
    </lcf76f155ced4ddcb4097134ff3c332f>
    <Theme xmlns="367f128d-08e3-4d07-ba63-148ff380941e" xsi:nil="true"/>
    <_ModernAudienceTargetUserField xmlns="367f128d-08e3-4d07-ba63-148ff380941e">
      <UserInfo>
        <DisplayName/>
        <AccountId xsi:nil="true"/>
        <AccountType/>
      </UserInfo>
    </_ModernAudienceTargetUserField>
    <Domaine xmlns="367f128d-08e3-4d07-ba63-148ff380941e" xsi:nil="true"/>
    <Audiences_x0020_cibl_x00e9_es xmlns="367f128d-08e3-4d07-ba63-148ff380941e" xsi:nil="true"/>
    <test xmlns="367f128d-08e3-4d07-ba63-148ff380941e" xsi:nil="true"/>
  </documentManagement>
</p:properties>
</file>

<file path=customXml/itemProps1.xml><?xml version="1.0" encoding="utf-8"?>
<ds:datastoreItem xmlns:ds="http://schemas.openxmlformats.org/officeDocument/2006/customXml" ds:itemID="{6247AB7C-366F-41E0-873E-FC9B9D3ABF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67f128d-08e3-4d07-ba63-148ff380941e"/>
    <ds:schemaRef ds:uri="6225c4be-0994-4fe6-a632-2b888343296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DBDFB9C-4FF1-48F5-ADD5-6ED998037BD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6AE3B03-570E-4CBB-87E3-A5E5BC0A5D39}">
  <ds:schemaRefs>
    <ds:schemaRef ds:uri="http://schemas.microsoft.com/office/2006/metadata/properties"/>
    <ds:schemaRef ds:uri="http://schemas.microsoft.com/office/infopath/2007/PartnerControls"/>
    <ds:schemaRef ds:uri="367f128d-08e3-4d07-ba63-148ff380941e"/>
    <ds:schemaRef ds:uri="6225c4be-0994-4fe6-a632-2b888343296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601</TotalTime>
  <Words>315</Words>
  <Application>Microsoft Office PowerPoint</Application>
  <PresentationFormat>Widescreen</PresentationFormat>
  <Paragraphs>41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Thème Office</vt:lpstr>
      <vt:lpstr>Canaux de communications de la Caf avec les bailleurs</vt:lpstr>
      <vt:lpstr>PowerPoint Presentation</vt:lpstr>
      <vt:lpstr>PowerPoint Presentation</vt:lpstr>
      <vt:lpstr>Canaux de communications de la Caf avec les bailleurs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ADRESSES MAILS CAF</dc:title>
  <dc:creator>Pascale TARTERAT 941</dc:creator>
  <cp:lastModifiedBy>Pascale TARTERAT 941</cp:lastModifiedBy>
  <cp:revision>18</cp:revision>
  <dcterms:created xsi:type="dcterms:W3CDTF">2024-02-07T06:04:27Z</dcterms:created>
  <dcterms:modified xsi:type="dcterms:W3CDTF">2026-01-23T09:37:03Z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0x010100417740880F9369498D5FAC64C743FEB3</vt:lpwstr>
  </property>
</Properties>
</file>