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70" r:id="rId7"/>
    <p:sldId id="271" r:id="rId8"/>
    <p:sldId id="269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65" r:id="rId19"/>
    <p:sldId id="266" r:id="rId20"/>
  </p:sldIdLst>
  <p:sldSz cx="18288000" cy="10287000"/>
  <p:notesSz cx="6858000" cy="9144000"/>
  <p:embeddedFontLst>
    <p:embeddedFont>
      <p:font typeface="Fira Sans" panose="020B0503050000020004" pitchFamily="34" charset="0"/>
      <p:regular r:id="rId22"/>
      <p:bold r:id="rId23"/>
      <p:italic r:id="rId24"/>
      <p:boldItalic r:id="rId25"/>
    </p:embeddedFont>
    <p:embeddedFont>
      <p:font typeface="Fira Sans Medium" panose="020B0603050000020004" pitchFamily="34" charset="0"/>
      <p:regular r:id="rId26"/>
      <p:italic r:id="rId27"/>
    </p:embeddedFont>
    <p:embeddedFont>
      <p:font typeface="Gagalin" panose="020B0604020202020204" charset="0"/>
      <p:regular r:id="rId28"/>
    </p:embeddedFont>
    <p:embeddedFont>
      <p:font typeface="League Spartan" panose="020B0604020202020204" charset="0"/>
      <p:regular r:id="rId29"/>
    </p:embeddedFont>
    <p:embeddedFont>
      <p:font typeface="Roboto Light" panose="02000000000000000000" pitchFamily="2" charset="0"/>
      <p:regular r:id="rId30"/>
      <p:italic r:id="rId31"/>
    </p:embeddedFont>
    <p:embeddedFont>
      <p:font typeface="Segoe UI Light" panose="020B0502040204020203" pitchFamily="3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B8436-1BC5-4CE3-9D8A-E2932FA1038E}" v="5" dt="2025-07-04T09:30:04.929"/>
    <p1510:client id="{F270624E-BEDD-E4CE-C881-0B3D894920B1}" v="26" dt="2025-07-04T11:46:26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128D1-0627-40B9-A90D-5739638D9C88}" type="datetimeFigureOut">
              <a:rPr lang="fr-FR" smtClean="0"/>
              <a:t>08/08/2025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E744B-8378-4213-B2D2-3EF99E64B60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76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57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5683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025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413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58EC616-C518-4358-9496-6C33B2F5FA5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43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F3258A-166E-58BB-6B3A-77CBE3BB9660}"/>
              </a:ext>
            </a:extLst>
          </p:cNvPr>
          <p:cNvSpPr/>
          <p:nvPr userDrawn="1"/>
        </p:nvSpPr>
        <p:spPr>
          <a:xfrm>
            <a:off x="1257300" y="547688"/>
            <a:ext cx="15773400" cy="8717757"/>
          </a:xfrm>
          <a:prstGeom prst="rect">
            <a:avLst/>
          </a:prstGeom>
          <a:solidFill>
            <a:schemeClr val="bg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  <p:pic>
        <p:nvPicPr>
          <p:cNvPr id="11" name="Image 10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DF0E9E54-ADC4-834F-06D1-1E8B74353C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769922"/>
            <a:ext cx="881453" cy="1642286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2368F4-72CC-FD6A-C896-4D9351627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4502" y="2521745"/>
            <a:ext cx="7281861" cy="1235868"/>
          </a:xfrm>
        </p:spPr>
        <p:txBody>
          <a:bodyPr anchor="b">
            <a:normAutofit/>
          </a:bodyPr>
          <a:lstStyle>
            <a:lvl1pPr marL="0" indent="0">
              <a:buNone/>
              <a:defRPr sz="2700" b="0" cap="all" spc="300" baseline="0">
                <a:solidFill>
                  <a:schemeClr val="tx2"/>
                </a:solidFill>
                <a:latin typeface="Glegoo" pitchFamily="2" charset="0"/>
                <a:cs typeface="Glegoo" pitchFamily="2" charset="0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6CCD850F-CBAD-E3A8-0D14-1F2D08C26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legoo" pitchFamily="2" charset="0"/>
                <a:cs typeface="Glegoo" pitchFamily="2" charset="0"/>
              </a:defRPr>
            </a:lvl1pPr>
          </a:lstStyle>
          <a:p>
            <a:fld id="{B4E94D6A-D019-448C-AB06-95ACC848851F}" type="datetime1">
              <a:rPr lang="fr-FR" smtClean="0"/>
              <a:t>08/08/2025</a:t>
            </a:fld>
            <a:endParaRPr lang="fr-FR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FE728C8A-3418-CC79-E373-F4C900670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legoo" pitchFamily="2" charset="0"/>
                <a:cs typeface="Glegoo" pitchFamily="2" charset="0"/>
              </a:defRPr>
            </a:lvl1pPr>
          </a:lstStyle>
          <a:p>
            <a:r>
              <a:rPr lang="fr-FR"/>
              <a:t>Présentation - VACAF 2024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DE480815-072A-8A10-37FE-5CE63866C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legoo" pitchFamily="2" charset="0"/>
                <a:cs typeface="Glegoo" pitchFamily="2" charset="0"/>
              </a:defRPr>
            </a:lvl1pPr>
          </a:lstStyle>
          <a:p>
            <a:fld id="{5A17A113-B64B-46CF-9C84-51A8FA8BA87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B268240-B85F-DC9F-EC11-CC1F9817A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522" y="769922"/>
            <a:ext cx="12827978" cy="1642286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Galada" panose="02000506000000020003" pitchFamily="2" charset="0"/>
                <a:cs typeface="Galada" panose="02000506000000020003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0ED722A9-ACF2-FB51-17CC-E07983B81E6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14502" y="4007643"/>
            <a:ext cx="7281861" cy="4822032"/>
          </a:xfrm>
          <a:solidFill>
            <a:schemeClr val="bg2"/>
          </a:solidFill>
        </p:spPr>
        <p:txBody>
          <a:bodyPr/>
          <a:lstStyle>
            <a:lvl1pPr>
              <a:defRPr sz="4800">
                <a:solidFill>
                  <a:schemeClr val="accent2"/>
                </a:solidFill>
                <a:latin typeface="Galada" panose="02000506000000020003" pitchFamily="2" charset="0"/>
                <a:cs typeface="Galada" panose="02000506000000020003" pitchFamily="2" charset="0"/>
              </a:defRPr>
            </a:lvl1pPr>
            <a:lvl2pPr>
              <a:defRPr sz="2700" cap="all" spc="300" baseline="0">
                <a:solidFill>
                  <a:schemeClr val="tx2"/>
                </a:solidFill>
                <a:latin typeface="Glegoo" pitchFamily="2" charset="0"/>
                <a:cs typeface="Glegoo" pitchFamily="2" charset="0"/>
              </a:defRPr>
            </a:lvl2pPr>
            <a:lvl3pPr>
              <a:defRPr>
                <a:solidFill>
                  <a:schemeClr val="tx1"/>
                </a:solidFill>
                <a:latin typeface="Miso" pitchFamily="50" charset="0"/>
              </a:defRPr>
            </a:lvl3pPr>
            <a:lvl4pPr>
              <a:defRPr>
                <a:solidFill>
                  <a:schemeClr val="tx2"/>
                </a:solidFill>
                <a:latin typeface="Miso" pitchFamily="50" charset="0"/>
              </a:defRPr>
            </a:lvl4pPr>
            <a:lvl5pPr>
              <a:defRPr sz="2400" i="1">
                <a:solidFill>
                  <a:schemeClr val="accent1"/>
                </a:solidFill>
                <a:latin typeface="Miso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721F6111-C076-320D-10FD-6959B4412FC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291638" y="2521745"/>
            <a:ext cx="7281861" cy="1235868"/>
          </a:xfrm>
        </p:spPr>
        <p:txBody>
          <a:bodyPr anchor="b">
            <a:normAutofit/>
          </a:bodyPr>
          <a:lstStyle>
            <a:lvl1pPr marL="0" indent="0">
              <a:buNone/>
              <a:defRPr sz="2700" b="0" cap="all" spc="300" baseline="0">
                <a:solidFill>
                  <a:schemeClr val="tx2"/>
                </a:solidFill>
                <a:latin typeface="Glegoo" pitchFamily="2" charset="0"/>
                <a:cs typeface="Glegoo" pitchFamily="2" charset="0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8A3B720B-BFED-5D16-AA88-EFA7409FF98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91638" y="4007643"/>
            <a:ext cx="7281861" cy="4822032"/>
          </a:xfrm>
          <a:solidFill>
            <a:schemeClr val="bg2"/>
          </a:solidFill>
        </p:spPr>
        <p:txBody>
          <a:bodyPr/>
          <a:lstStyle>
            <a:lvl1pPr>
              <a:defRPr sz="4800">
                <a:solidFill>
                  <a:schemeClr val="accent2"/>
                </a:solidFill>
                <a:latin typeface="Galada" panose="02000506000000020003" pitchFamily="2" charset="0"/>
                <a:cs typeface="Galada" panose="02000506000000020003" pitchFamily="2" charset="0"/>
              </a:defRPr>
            </a:lvl1pPr>
            <a:lvl2pPr>
              <a:defRPr sz="2700" cap="all" spc="300" baseline="0">
                <a:solidFill>
                  <a:schemeClr val="tx2"/>
                </a:solidFill>
                <a:latin typeface="Glegoo" pitchFamily="2" charset="0"/>
                <a:cs typeface="Glegoo" pitchFamily="2" charset="0"/>
              </a:defRPr>
            </a:lvl2pPr>
            <a:lvl3pPr>
              <a:defRPr>
                <a:solidFill>
                  <a:schemeClr val="tx1"/>
                </a:solidFill>
                <a:latin typeface="Miso" pitchFamily="50" charset="0"/>
              </a:defRPr>
            </a:lvl3pPr>
            <a:lvl4pPr>
              <a:defRPr>
                <a:solidFill>
                  <a:schemeClr val="tx2"/>
                </a:solidFill>
                <a:latin typeface="Miso" pitchFamily="50" charset="0"/>
              </a:defRPr>
            </a:lvl4pPr>
            <a:lvl5pPr>
              <a:defRPr sz="2400" i="1">
                <a:solidFill>
                  <a:schemeClr val="accent1"/>
                </a:solidFill>
                <a:latin typeface="Miso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7937ECC6-82C4-ACEF-CC61-B3A498E640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5381561" y="5797657"/>
            <a:ext cx="7575513" cy="307808"/>
          </a:xfrm>
          <a:prstGeom prst="rect">
            <a:avLst/>
          </a:prstGeom>
        </p:spPr>
      </p:pic>
      <p:pic>
        <p:nvPicPr>
          <p:cNvPr id="2" name="Image 1" descr="Une image contenant texte, capture d’écran, Police, Graphique&#10;&#10;Description générée automatiquement">
            <a:extLst>
              <a:ext uri="{FF2B5EF4-FFF2-40B4-BE49-F238E27FC236}">
                <a16:creationId xmlns:a16="http://schemas.microsoft.com/office/drawing/2014/main" id="{98B3028C-9546-2743-D89A-8F5010CB990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02" y="765168"/>
            <a:ext cx="850499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4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nne 2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648F598-64F2-429E-B3E0-FC31DC90A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974935"/>
            <a:ext cx="15773400" cy="1089206"/>
          </a:xfrm>
          <a:prstGeom prst="rect">
            <a:avLst/>
          </a:prstGeom>
        </p:spPr>
        <p:txBody>
          <a:bodyPr rtlCol="0" anchor="ctr"/>
          <a:lstStyle>
            <a:lvl1pPr algn="r">
              <a:defRPr lang="fr-FR" sz="4800" cap="all" spc="3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9DAAC-E781-43E6-913C-893B8D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795361"/>
            <a:ext cx="18288002" cy="1334054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 sz="2700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6639" y="3095758"/>
            <a:ext cx="6940146" cy="63354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lang="fr-FR" sz="3000" b="0" i="0" spc="300" baseline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/>
              <a:t>Cliquez pour ajouter un sous-titre </a:t>
            </a:r>
          </a:p>
        </p:txBody>
      </p:sp>
      <p:sp>
        <p:nvSpPr>
          <p:cNvPr id="11" name="Espace réservé du texte 17">
            <a:extLst>
              <a:ext uri="{FF2B5EF4-FFF2-40B4-BE49-F238E27FC236}">
                <a16:creationId xmlns:a16="http://schemas.microsoft.com/office/drawing/2014/main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6327" y="3729305"/>
            <a:ext cx="6939440" cy="4988585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Segoe UI Light" panose="020B0502040204020203" pitchFamily="34" charset="0"/>
              <a:buNone/>
              <a:defRPr lang="fr-FR" sz="2100" spc="75" baseline="0"/>
            </a:lvl1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27563" y="3095756"/>
            <a:ext cx="6940145" cy="63354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lang="fr-FR" sz="3000" b="0" i="0" spc="300" baseline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/>
              <a:t>Cliquez pour ajouter un sous-titre </a:t>
            </a:r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8283" y="3729304"/>
            <a:ext cx="6939440" cy="4988585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Segoe UI Light" panose="020B0502040204020203" pitchFamily="34" charset="0"/>
              <a:buNone/>
              <a:defRPr lang="fr-FR" sz="2100" spc="75" baseline="0"/>
            </a:lvl1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4E3392-5868-4F6C-BFCC-ECCB66A3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D975EE-261C-47D3-A9E5-7401C706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27BB3A-38A2-4A8E-88C2-55FAE758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33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rssaf.fr/accueil/outils-documentation/simulateurs/estimer-complement-transitoire.html" TargetMode="External"/><Relationship Id="rId2" Type="http://schemas.openxmlformats.org/officeDocument/2006/relationships/hyperlink" Target="https://www.urssaf.fr/accueil/outils-documentation/simulateurs/calculer-reste-a-charge-cmg-pe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esdroitssociaux.gouv.fr/votre-simulateur/complement-mode-de-gard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svg"/><Relationship Id="rId7" Type="http://schemas.openxmlformats.org/officeDocument/2006/relationships/image" Target="../media/image30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7.jpeg"/><Relationship Id="rId9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8896" y="2900613"/>
            <a:ext cx="10202605" cy="6057012"/>
            <a:chOff x="0" y="736798"/>
            <a:chExt cx="13603473" cy="8076015"/>
          </a:xfrm>
        </p:grpSpPr>
        <p:sp>
          <p:nvSpPr>
            <p:cNvPr id="3" name="TextBox 3"/>
            <p:cNvSpPr txBox="1"/>
            <p:nvPr/>
          </p:nvSpPr>
          <p:spPr>
            <a:xfrm>
              <a:off x="0" y="736798"/>
              <a:ext cx="13603473" cy="624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360"/>
                </a:lnSpc>
              </a:pPr>
              <a:r>
                <a:rPr lang="en-US" sz="10300">
                  <a:solidFill>
                    <a:srgbClr val="0F4283"/>
                  </a:solidFill>
                  <a:latin typeface="Gagalin"/>
                  <a:ea typeface="Gagalin"/>
                  <a:cs typeface="Gagalin"/>
                  <a:sym typeface="Gagalin"/>
                </a:rPr>
                <a:t>Visio mensuelle des partenaires d’accueil Caf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051578"/>
              <a:ext cx="13603473" cy="761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39"/>
                </a:lnSpc>
              </a:pPr>
              <a:r>
                <a:rPr lang="en-US" sz="3599">
                  <a:solidFill>
                    <a:srgbClr val="0A8B7F"/>
                  </a:solidFill>
                  <a:latin typeface="Gagalin"/>
                  <a:ea typeface="Gagalin"/>
                  <a:cs typeface="Gagalin"/>
                  <a:sym typeface="Gagalin"/>
                </a:rPr>
                <a:t>4 Juillet 2025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122944" y="7035126"/>
            <a:ext cx="4970154" cy="4304177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122944" y="4543388"/>
            <a:ext cx="3340183" cy="2892614"/>
            <a:chOff x="0" y="0"/>
            <a:chExt cx="3619627" cy="31346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F4283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88381" y="3986682"/>
            <a:ext cx="3799619" cy="3290488"/>
            <a:chOff x="0" y="0"/>
            <a:chExt cx="3619627" cy="31346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33086" y="469125"/>
            <a:ext cx="678758" cy="586200"/>
          </a:xfrm>
          <a:custGeom>
            <a:avLst/>
            <a:gdLst/>
            <a:ahLst/>
            <a:cxnLst/>
            <a:rect l="l" t="t" r="r" b="b"/>
            <a:pathLst>
              <a:path w="678758" h="586200">
                <a:moveTo>
                  <a:pt x="0" y="0"/>
                </a:moveTo>
                <a:lnTo>
                  <a:pt x="678758" y="0"/>
                </a:lnTo>
                <a:lnTo>
                  <a:pt x="678758" y="586200"/>
                </a:lnTo>
                <a:lnTo>
                  <a:pt x="0" y="586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Freeform 14"/>
          <p:cNvSpPr/>
          <p:nvPr/>
        </p:nvSpPr>
        <p:spPr>
          <a:xfrm>
            <a:off x="180406" y="0"/>
            <a:ext cx="1696588" cy="2476770"/>
          </a:xfrm>
          <a:custGeom>
            <a:avLst/>
            <a:gdLst/>
            <a:ahLst/>
            <a:cxnLst/>
            <a:rect l="l" t="t" r="r" b="b"/>
            <a:pathLst>
              <a:path w="1696588" h="2476770">
                <a:moveTo>
                  <a:pt x="0" y="0"/>
                </a:moveTo>
                <a:lnTo>
                  <a:pt x="1696588" y="0"/>
                </a:lnTo>
                <a:lnTo>
                  <a:pt x="1696588" y="2476770"/>
                </a:lnTo>
                <a:lnTo>
                  <a:pt x="0" y="24767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5" name="Freeform 15"/>
          <p:cNvSpPr/>
          <p:nvPr/>
        </p:nvSpPr>
        <p:spPr>
          <a:xfrm>
            <a:off x="15463127" y="4488064"/>
            <a:ext cx="2082118" cy="2045681"/>
          </a:xfrm>
          <a:custGeom>
            <a:avLst/>
            <a:gdLst/>
            <a:ahLst/>
            <a:cxnLst/>
            <a:rect l="l" t="t" r="r" b="b"/>
            <a:pathLst>
              <a:path w="2082118" h="2045681">
                <a:moveTo>
                  <a:pt x="0" y="0"/>
                </a:moveTo>
                <a:lnTo>
                  <a:pt x="2082118" y="0"/>
                </a:lnTo>
                <a:lnTo>
                  <a:pt x="2082118" y="2045681"/>
                </a:lnTo>
                <a:lnTo>
                  <a:pt x="0" y="20456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16"/>
          <p:cNvSpPr/>
          <p:nvPr/>
        </p:nvSpPr>
        <p:spPr>
          <a:xfrm>
            <a:off x="13319061" y="8220074"/>
            <a:ext cx="2938575" cy="1526804"/>
          </a:xfrm>
          <a:custGeom>
            <a:avLst/>
            <a:gdLst/>
            <a:ahLst/>
            <a:cxnLst/>
            <a:rect l="l" t="t" r="r" b="b"/>
            <a:pathLst>
              <a:path w="2938575" h="1526804">
                <a:moveTo>
                  <a:pt x="0" y="0"/>
                </a:moveTo>
                <a:lnTo>
                  <a:pt x="2938575" y="0"/>
                </a:lnTo>
                <a:lnTo>
                  <a:pt x="2938575" y="1526804"/>
                </a:lnTo>
                <a:lnTo>
                  <a:pt x="0" y="15268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17"/>
          <p:cNvSpPr/>
          <p:nvPr/>
        </p:nvSpPr>
        <p:spPr>
          <a:xfrm>
            <a:off x="12917089" y="5066136"/>
            <a:ext cx="1751894" cy="1751894"/>
          </a:xfrm>
          <a:custGeom>
            <a:avLst/>
            <a:gdLst/>
            <a:ahLst/>
            <a:cxnLst/>
            <a:rect l="l" t="t" r="r" b="b"/>
            <a:pathLst>
              <a:path w="1751894" h="1751894">
                <a:moveTo>
                  <a:pt x="0" y="0"/>
                </a:moveTo>
                <a:lnTo>
                  <a:pt x="1751894" y="0"/>
                </a:lnTo>
                <a:lnTo>
                  <a:pt x="1751894" y="1751894"/>
                </a:lnTo>
                <a:lnTo>
                  <a:pt x="0" y="17518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0">
            <a:extLst>
              <a:ext uri="{FF2B5EF4-FFF2-40B4-BE49-F238E27FC236}">
                <a16:creationId xmlns:a16="http://schemas.microsoft.com/office/drawing/2014/main" id="{639EC186-C312-CE5F-7457-1DDDD267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762" y="950506"/>
            <a:ext cx="15773400" cy="108920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b="1">
                <a:solidFill>
                  <a:srgbClr val="7030A0"/>
                </a:solidFill>
              </a:rPr>
              <a:t>3. </a:t>
            </a:r>
            <a:r>
              <a:rPr lang="fr-FR"/>
              <a:t>Les acteurs :</a:t>
            </a:r>
            <a:endParaRPr lang="fr-FR" sz="42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0D9AA18-DB97-4989-DB26-53B916C27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31" y="2251889"/>
            <a:ext cx="16782690" cy="39772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D4F6AE5-7A0F-0B74-D93D-E3203AFE4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31" y="6116881"/>
            <a:ext cx="16135709" cy="383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9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0">
            <a:extLst>
              <a:ext uri="{FF2B5EF4-FFF2-40B4-BE49-F238E27FC236}">
                <a16:creationId xmlns:a16="http://schemas.microsoft.com/office/drawing/2014/main" id="{639EC186-C312-CE5F-7457-1DDDD267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762" y="950506"/>
            <a:ext cx="15773400" cy="108920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b="1">
                <a:solidFill>
                  <a:srgbClr val="C86D08"/>
                </a:solidFill>
              </a:rPr>
              <a:t>4.</a:t>
            </a:r>
            <a:r>
              <a:rPr lang="fr-FR" b="1">
                <a:solidFill>
                  <a:srgbClr val="7030A0"/>
                </a:solidFill>
              </a:rPr>
              <a:t> </a:t>
            </a:r>
            <a:r>
              <a:rPr lang="fr-FR"/>
              <a:t>Les démarches allocataire:</a:t>
            </a:r>
            <a:endParaRPr lang="fr-FR" sz="420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4FDE063-E7E1-7AD2-518C-D9AB9A67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73" y="2298841"/>
            <a:ext cx="16353545" cy="65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8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0">
            <a:extLst>
              <a:ext uri="{FF2B5EF4-FFF2-40B4-BE49-F238E27FC236}">
                <a16:creationId xmlns:a16="http://schemas.microsoft.com/office/drawing/2014/main" id="{639EC186-C312-CE5F-7457-1DDDD267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762" y="950506"/>
            <a:ext cx="15773400" cy="108920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b="1">
                <a:solidFill>
                  <a:srgbClr val="C86D08"/>
                </a:solidFill>
              </a:rPr>
              <a:t>4.</a:t>
            </a:r>
            <a:r>
              <a:rPr lang="fr-FR" b="1">
                <a:solidFill>
                  <a:srgbClr val="7030A0"/>
                </a:solidFill>
              </a:rPr>
              <a:t> </a:t>
            </a:r>
            <a:r>
              <a:rPr lang="fr-FR"/>
              <a:t>Les démarches allocataire:</a:t>
            </a:r>
            <a:endParaRPr lang="fr-FR" sz="420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3BE4DF-59AE-E9C3-F4A5-9D1897542CE5}"/>
              </a:ext>
            </a:extLst>
          </p:cNvPr>
          <p:cNvSpPr txBox="1"/>
          <p:nvPr/>
        </p:nvSpPr>
        <p:spPr>
          <a:xfrm>
            <a:off x="998738" y="2470178"/>
            <a:ext cx="1450293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50" b="1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16 juin 2025 </a:t>
            </a:r>
            <a:r>
              <a:rPr lang="fr-FR" sz="255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 mise en place de </a:t>
            </a:r>
            <a:r>
              <a:rPr lang="fr-FR" sz="2550" b="1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différents simulateurs </a:t>
            </a:r>
            <a:r>
              <a:rPr lang="fr-FR" sz="255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 </a:t>
            </a:r>
          </a:p>
          <a:p>
            <a:endParaRPr lang="fr-FR" sz="2700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428625" indent="-428625" algn="just">
              <a:buFontTx/>
              <a:buChar char="-"/>
            </a:pPr>
            <a:r>
              <a:rPr lang="fr-FR" sz="225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 simulateur du </a:t>
            </a:r>
            <a:r>
              <a:rPr lang="fr-FR" sz="2250" b="1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reste à charge </a:t>
            </a:r>
            <a:r>
              <a:rPr lang="fr-FR" sz="225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(montant des dépenses mensuelles) disponible sur le site de l’Urssaf service Pajemploi : l’usager est invité à renseigner de multiples informations relatives à son mode de garde afin de connaître, en fin de simulation, le montant qui lui restera à payer en fin de mois (avant déduction des impôts) </a:t>
            </a:r>
          </a:p>
          <a:p>
            <a:pPr algn="just"/>
            <a:r>
              <a:rPr lang="fr-FR" i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2"/>
              </a:rPr>
              <a:t>Évaluer votre reste à charge et votre complément de libre choix du mode de garde (CMG) - Urssaf.fr</a:t>
            </a:r>
            <a:endParaRPr lang="fr-FR" sz="2250" i="1">
              <a:solidFill>
                <a:srgbClr val="00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D348FCC-872C-B31D-9236-C6B57505D9EF}"/>
              </a:ext>
            </a:extLst>
          </p:cNvPr>
          <p:cNvSpPr txBox="1"/>
          <p:nvPr/>
        </p:nvSpPr>
        <p:spPr>
          <a:xfrm>
            <a:off x="998738" y="5088175"/>
            <a:ext cx="15547481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428625">
              <a:buFontTx/>
              <a:buChar char="-"/>
            </a:pPr>
            <a:r>
              <a:rPr lang="fr-FR" sz="225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Un simulateur sur le Complément Transitoire (site de l’Urssaf également)</a:t>
            </a:r>
          </a:p>
          <a:p>
            <a:r>
              <a:rPr lang="fr-FR" i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3"/>
              </a:rPr>
              <a:t>Évaluer votre droit au complément transitoire CMG - Urssaf.fr</a:t>
            </a:r>
            <a:endParaRPr lang="fr-FR" i="1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21041B-883E-1567-4772-6CC97662BCB4}"/>
              </a:ext>
            </a:extLst>
          </p:cNvPr>
          <p:cNvSpPr txBox="1"/>
          <p:nvPr/>
        </p:nvSpPr>
        <p:spPr>
          <a:xfrm>
            <a:off x="998738" y="6205760"/>
            <a:ext cx="13438656" cy="761747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marL="428625" indent="-428625">
              <a:buFontTx/>
              <a:buChar char="-"/>
            </a:pPr>
            <a:r>
              <a:rPr lang="fr-FR" sz="225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Un simulateur de droit </a:t>
            </a:r>
            <a:r>
              <a:rPr lang="fr-FR" sz="2250" b="1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CMG structure </a:t>
            </a:r>
            <a:r>
              <a:rPr lang="fr-FR" sz="2250">
                <a:solidFill>
                  <a:srgbClr val="000000"/>
                </a:solidFill>
                <a:latin typeface="Roboto Light"/>
                <a:ea typeface="Roboto Light"/>
                <a:cs typeface="Roboto Light"/>
              </a:rPr>
              <a:t>disponible sur le site de mesdroitssociaux.gouv.fr</a:t>
            </a:r>
          </a:p>
          <a:p>
            <a:r>
              <a:rPr lang="fr-FR" i="1">
                <a:latin typeface="Roboto Light"/>
                <a:ea typeface="Roboto Light"/>
                <a:cs typeface="Roboto Light"/>
                <a:hlinkClick r:id="rId4"/>
              </a:rPr>
              <a:t>Simulateur du complément de mode de garde : Qu'est-ce-que c'est ?</a:t>
            </a:r>
            <a:endParaRPr lang="fr-FR" i="1">
              <a:latin typeface="Roboto Light"/>
              <a:ea typeface="Roboto Light"/>
              <a:cs typeface="Roboto Ligh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7374366-5609-9C93-AE98-4ED68A1E6F48}"/>
              </a:ext>
            </a:extLst>
          </p:cNvPr>
          <p:cNvSpPr txBox="1"/>
          <p:nvPr/>
        </p:nvSpPr>
        <p:spPr>
          <a:xfrm>
            <a:off x="998737" y="8898384"/>
            <a:ext cx="15547481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50" b="1">
                <a:solidFill>
                  <a:srgbClr val="000000"/>
                </a:solidFill>
              </a:rPr>
              <a:t>Les liens vers les simulateurs seront diffusés sur les pages caf.fr, monenfant.fr, msa.fr </a:t>
            </a:r>
            <a:endParaRPr lang="fr-FR" sz="2250" b="1"/>
          </a:p>
        </p:txBody>
      </p:sp>
    </p:spTree>
    <p:extLst>
      <p:ext uri="{BB962C8B-B14F-4D97-AF65-F5344CB8AC3E}">
        <p14:creationId xmlns:p14="http://schemas.microsoft.com/office/powerpoint/2010/main" val="3302036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8FE5E-8C62-6133-2FFA-DC98496D8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20">
            <a:extLst>
              <a:ext uri="{FF2B5EF4-FFF2-40B4-BE49-F238E27FC236}">
                <a16:creationId xmlns:a16="http://schemas.microsoft.com/office/drawing/2014/main" id="{8017A03A-F733-24FB-EEBF-E1A3CF801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762" y="950506"/>
            <a:ext cx="15773400" cy="1089206"/>
          </a:xfrm>
        </p:spPr>
        <p:txBody>
          <a:bodyPr vert="horz" lIns="137160" tIns="68580" rIns="137160" bIns="68580" rtlCol="0" anchor="ctr">
            <a:normAutofit/>
          </a:bodyPr>
          <a:lstStyle>
            <a:defPPr>
              <a:defRPr lang="fr-FR"/>
            </a:defPPr>
          </a:lstStyle>
          <a:p>
            <a:r>
              <a:rPr lang="fr-FR"/>
              <a:t>Information </a:t>
            </a:r>
            <a:r>
              <a:rPr lang="fr-FR" err="1"/>
              <a:t>vacaf</a:t>
            </a:r>
            <a:r>
              <a:rPr lang="fr-FR"/>
              <a:t> caf86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56FD30-625D-A020-EE37-1EBF3B1F1A22}"/>
              </a:ext>
            </a:extLst>
          </p:cNvPr>
          <p:cNvSpPr txBox="1"/>
          <p:nvPr/>
        </p:nvSpPr>
        <p:spPr>
          <a:xfrm>
            <a:off x="378122" y="3817127"/>
            <a:ext cx="15007725" cy="26314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700" b="1">
                <a:solidFill>
                  <a:srgbClr val="002060"/>
                </a:solidFill>
                <a:ea typeface="+mn-lt"/>
                <a:cs typeface="+mn-lt"/>
              </a:rPr>
              <a:t>Aide aux Vacances Enfants (AVE)</a:t>
            </a:r>
          </a:p>
          <a:p>
            <a:endParaRPr lang="en-US" sz="2700" b="1">
              <a:solidFill>
                <a:srgbClr val="002060"/>
              </a:solidFill>
              <a:ea typeface="+mn-lt"/>
              <a:cs typeface="+mn-lt"/>
            </a:endParaRPr>
          </a:p>
          <a:p>
            <a:r>
              <a:rPr lang="en-US" sz="2700">
                <a:ea typeface="+mn-lt"/>
                <a:cs typeface="+mn-lt"/>
              </a:rPr>
              <a:t>À </a:t>
            </a:r>
            <a:r>
              <a:rPr lang="en-US" sz="2700" err="1">
                <a:ea typeface="+mn-lt"/>
                <a:cs typeface="+mn-lt"/>
              </a:rPr>
              <a:t>ce</a:t>
            </a:r>
            <a:r>
              <a:rPr lang="en-US" sz="2700">
                <a:ea typeface="+mn-lt"/>
                <a:cs typeface="+mn-lt"/>
              </a:rPr>
              <a:t> jour, le budget alloué </a:t>
            </a:r>
            <a:r>
              <a:rPr lang="en-US" sz="2700" err="1">
                <a:ea typeface="+mn-lt"/>
                <a:cs typeface="+mn-lt"/>
              </a:rPr>
              <a:t>l'</a:t>
            </a:r>
            <a:r>
              <a:rPr lang="en-US" sz="2700" b="1" err="1">
                <a:ea typeface="+mn-lt"/>
                <a:cs typeface="+mn-lt"/>
              </a:rPr>
              <a:t>AVE</a:t>
            </a:r>
            <a:r>
              <a:rPr lang="en-US" sz="2700">
                <a:ea typeface="+mn-lt"/>
                <a:cs typeface="+mn-lt"/>
              </a:rPr>
              <a:t> </a:t>
            </a:r>
            <a:r>
              <a:rPr lang="en-US" sz="2700" err="1">
                <a:ea typeface="+mn-lt"/>
                <a:cs typeface="+mn-lt"/>
              </a:rPr>
              <a:t>est</a:t>
            </a:r>
            <a:r>
              <a:rPr lang="en-US" sz="2700">
                <a:ea typeface="+mn-lt"/>
                <a:cs typeface="+mn-lt"/>
              </a:rPr>
              <a:t> </a:t>
            </a:r>
            <a:r>
              <a:rPr lang="en-US" sz="2700" err="1">
                <a:ea typeface="+mn-lt"/>
                <a:cs typeface="+mn-lt"/>
              </a:rPr>
              <a:t>entièrement</a:t>
            </a:r>
            <a:r>
              <a:rPr lang="en-US" sz="2700">
                <a:ea typeface="+mn-lt"/>
                <a:cs typeface="+mn-lt"/>
              </a:rPr>
              <a:t> </a:t>
            </a:r>
            <a:r>
              <a:rPr lang="en-US" sz="2700" b="1" err="1">
                <a:ea typeface="+mn-lt"/>
                <a:cs typeface="+mn-lt"/>
              </a:rPr>
              <a:t>épuisé</a:t>
            </a:r>
            <a:r>
              <a:rPr lang="en-US" sz="2700">
                <a:ea typeface="+mn-lt"/>
                <a:cs typeface="+mn-lt"/>
              </a:rPr>
              <a:t>.</a:t>
            </a:r>
            <a:endParaRPr lang="en-US" sz="2700">
              <a:cs typeface="Segoe UI Light"/>
            </a:endParaRPr>
          </a:p>
          <a:p>
            <a:endParaRPr lang="en-US" sz="2700">
              <a:ea typeface="+mn-lt"/>
              <a:cs typeface="+mn-lt"/>
            </a:endParaRPr>
          </a:p>
          <a:p>
            <a:r>
              <a:rPr lang="en-US" sz="2700">
                <a:ea typeface="+mn-lt"/>
                <a:cs typeface="+mn-lt"/>
              </a:rPr>
              <a:t>Au total, 118 </a:t>
            </a:r>
            <a:r>
              <a:rPr lang="en-US" sz="2700" err="1">
                <a:ea typeface="+mn-lt"/>
                <a:cs typeface="+mn-lt"/>
              </a:rPr>
              <a:t>séjours</a:t>
            </a:r>
            <a:r>
              <a:rPr lang="en-US" sz="2700">
                <a:ea typeface="+mn-lt"/>
                <a:cs typeface="+mn-lt"/>
              </a:rPr>
              <a:t> </a:t>
            </a:r>
            <a:r>
              <a:rPr lang="en-US" sz="2700" err="1">
                <a:ea typeface="+mn-lt"/>
                <a:cs typeface="+mn-lt"/>
              </a:rPr>
              <a:t>ont</a:t>
            </a:r>
            <a:r>
              <a:rPr lang="en-US" sz="2700">
                <a:ea typeface="+mn-lt"/>
                <a:cs typeface="+mn-lt"/>
              </a:rPr>
              <a:t> </a:t>
            </a:r>
            <a:r>
              <a:rPr lang="en-US" sz="2700" err="1">
                <a:ea typeface="+mn-lt"/>
                <a:cs typeface="+mn-lt"/>
              </a:rPr>
              <a:t>été</a:t>
            </a:r>
            <a:r>
              <a:rPr lang="en-US" sz="2700">
                <a:ea typeface="+mn-lt"/>
                <a:cs typeface="+mn-lt"/>
              </a:rPr>
              <a:t> </a:t>
            </a:r>
            <a:r>
              <a:rPr lang="en-US" sz="2700" err="1">
                <a:ea typeface="+mn-lt"/>
                <a:cs typeface="+mn-lt"/>
              </a:rPr>
              <a:t>réservés</a:t>
            </a:r>
            <a:r>
              <a:rPr lang="en-US" sz="2700">
                <a:ea typeface="+mn-lt"/>
                <a:cs typeface="+mn-lt"/>
              </a:rPr>
              <a:t>, </a:t>
            </a:r>
            <a:r>
              <a:rPr lang="en-US" sz="2700" err="1">
                <a:ea typeface="+mn-lt"/>
                <a:cs typeface="+mn-lt"/>
              </a:rPr>
              <a:t>permettant</a:t>
            </a:r>
            <a:r>
              <a:rPr lang="en-US" sz="2700">
                <a:ea typeface="+mn-lt"/>
                <a:cs typeface="+mn-lt"/>
              </a:rPr>
              <a:t> à </a:t>
            </a:r>
            <a:r>
              <a:rPr lang="en-US" sz="2700" b="1">
                <a:ea typeface="+mn-lt"/>
                <a:cs typeface="+mn-lt"/>
              </a:rPr>
              <a:t>170 enfants</a:t>
            </a:r>
            <a:r>
              <a:rPr lang="en-US" sz="2700">
                <a:ea typeface="+mn-lt"/>
                <a:cs typeface="+mn-lt"/>
              </a:rPr>
              <a:t> de la Vienne de </a:t>
            </a:r>
            <a:r>
              <a:rPr lang="en-US" sz="2700" err="1">
                <a:ea typeface="+mn-lt"/>
                <a:cs typeface="+mn-lt"/>
              </a:rPr>
              <a:t>partir</a:t>
            </a:r>
            <a:r>
              <a:rPr lang="en-US" sz="2700">
                <a:ea typeface="+mn-lt"/>
                <a:cs typeface="+mn-lt"/>
              </a:rPr>
              <a:t> </a:t>
            </a:r>
            <a:r>
              <a:rPr lang="en-US" sz="2700" err="1">
                <a:ea typeface="+mn-lt"/>
                <a:cs typeface="+mn-lt"/>
              </a:rPr>
              <a:t>en</a:t>
            </a:r>
            <a:r>
              <a:rPr lang="en-US" sz="2700">
                <a:ea typeface="+mn-lt"/>
                <a:cs typeface="+mn-lt"/>
              </a:rPr>
              <a:t> vacances.</a:t>
            </a:r>
            <a:endParaRPr lang="en-US" sz="2700">
              <a:cs typeface="Segoe UI Light"/>
            </a:endParaRPr>
          </a:p>
          <a:p>
            <a:endParaRPr lang="en-US" sz="2700">
              <a:cs typeface="Segoe U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47BBBB-4E42-4094-C7EA-C0FBFA5C0E7B}"/>
              </a:ext>
            </a:extLst>
          </p:cNvPr>
          <p:cNvSpPr txBox="1"/>
          <p:nvPr/>
        </p:nvSpPr>
        <p:spPr>
          <a:xfrm>
            <a:off x="5185718" y="7347959"/>
            <a:ext cx="12038748" cy="18004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700" b="1">
                <a:solidFill>
                  <a:srgbClr val="002060"/>
                </a:solidFill>
                <a:cs typeface="Segoe UI Light"/>
              </a:rPr>
              <a:t>Aide aux vacances </a:t>
            </a:r>
            <a:r>
              <a:rPr lang="en-US" sz="2700" b="1" err="1">
                <a:solidFill>
                  <a:srgbClr val="002060"/>
                </a:solidFill>
                <a:cs typeface="Segoe UI Light"/>
              </a:rPr>
              <a:t>Familles</a:t>
            </a:r>
            <a:r>
              <a:rPr lang="en-US" sz="2700" b="1">
                <a:solidFill>
                  <a:srgbClr val="002060"/>
                </a:solidFill>
                <a:cs typeface="Segoe UI Light"/>
              </a:rPr>
              <a:t> (AVF) </a:t>
            </a:r>
          </a:p>
          <a:p>
            <a:endParaRPr lang="en-US" sz="2700" b="1">
              <a:solidFill>
                <a:srgbClr val="002060"/>
              </a:solidFill>
              <a:cs typeface="Segoe UI Light"/>
            </a:endParaRPr>
          </a:p>
          <a:p>
            <a:r>
              <a:rPr lang="en-US" sz="2700">
                <a:ea typeface="+mn-lt"/>
                <a:cs typeface="+mn-lt"/>
              </a:rPr>
              <a:t>Le budget a </a:t>
            </a:r>
            <a:r>
              <a:rPr lang="en-US" sz="2700" err="1">
                <a:ea typeface="+mn-lt"/>
                <a:cs typeface="+mn-lt"/>
              </a:rPr>
              <a:t>été</a:t>
            </a:r>
            <a:r>
              <a:rPr lang="en-US" sz="2700">
                <a:ea typeface="+mn-lt"/>
                <a:cs typeface="+mn-lt"/>
              </a:rPr>
              <a:t> </a:t>
            </a:r>
            <a:r>
              <a:rPr lang="en-US" sz="2700" err="1">
                <a:ea typeface="+mn-lt"/>
                <a:cs typeface="+mn-lt"/>
              </a:rPr>
              <a:t>utilisé</a:t>
            </a:r>
            <a:r>
              <a:rPr lang="en-US" sz="2700">
                <a:ea typeface="+mn-lt"/>
                <a:cs typeface="+mn-lt"/>
              </a:rPr>
              <a:t> à hauteur de 93 %, avec 945 </a:t>
            </a:r>
            <a:r>
              <a:rPr lang="en-US" sz="2700" err="1">
                <a:ea typeface="+mn-lt"/>
                <a:cs typeface="+mn-lt"/>
              </a:rPr>
              <a:t>séjours</a:t>
            </a:r>
            <a:r>
              <a:rPr lang="en-US" sz="2700">
                <a:ea typeface="+mn-lt"/>
                <a:cs typeface="+mn-lt"/>
              </a:rPr>
              <a:t> </a:t>
            </a:r>
            <a:r>
              <a:rPr lang="en-US" sz="2700" err="1">
                <a:ea typeface="+mn-lt"/>
                <a:cs typeface="+mn-lt"/>
              </a:rPr>
              <a:t>réservés</a:t>
            </a:r>
            <a:r>
              <a:rPr lang="en-US" sz="2700">
                <a:ea typeface="+mn-lt"/>
                <a:cs typeface="+mn-lt"/>
              </a:rPr>
              <a:t> au total.</a:t>
            </a:r>
            <a:endParaRPr lang="en-US" sz="2700"/>
          </a:p>
          <a:p>
            <a:endParaRPr lang="en-US" sz="2700">
              <a:cs typeface="Segoe U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598E7-401B-6630-A7C5-4BCD9EDF5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48" y="6856107"/>
            <a:ext cx="4413632" cy="2771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0D948E-ADE2-451F-3E8D-E6AA64BF1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184438" y="2425949"/>
            <a:ext cx="4409502" cy="277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3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D2A23-1B93-097A-454A-81EC02DDB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0">
            <a:extLst>
              <a:ext uri="{FF2B5EF4-FFF2-40B4-BE49-F238E27FC236}">
                <a16:creationId xmlns:a16="http://schemas.microsoft.com/office/drawing/2014/main" id="{704A266D-82DB-C37E-4F65-6369F26EC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72" y="950506"/>
            <a:ext cx="17205765" cy="1089206"/>
          </a:xfrm>
        </p:spPr>
        <p:txBody>
          <a:bodyPr vert="horz" lIns="137160" tIns="68580" rIns="137160" bIns="68580" rtlCol="0" anchor="ctr">
            <a:normAutofit/>
          </a:bodyPr>
          <a:lstStyle>
            <a:defPPr>
              <a:defRPr lang="fr-FR"/>
            </a:defPPr>
          </a:lstStyle>
          <a:p>
            <a:r>
              <a:rPr lang="fr-FR">
                <a:solidFill>
                  <a:schemeClr val="accent6">
                    <a:lumMod val="49000"/>
                  </a:schemeClr>
                </a:solidFill>
              </a:rPr>
              <a:t>EVOLUTIONS CAF.FR </a:t>
            </a:r>
            <a:endParaRPr lang="fr-FR">
              <a:solidFill>
                <a:schemeClr val="accent6">
                  <a:lumMod val="49000"/>
                </a:schemeClr>
              </a:solidFill>
              <a:cs typeface="Segoe U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792F1-6174-AE85-C177-A03A0F6268F4}"/>
              </a:ext>
            </a:extLst>
          </p:cNvPr>
          <p:cNvSpPr txBox="1"/>
          <p:nvPr/>
        </p:nvSpPr>
        <p:spPr>
          <a:xfrm>
            <a:off x="463205" y="2889725"/>
            <a:ext cx="17498024" cy="62786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28625" indent="-428625">
              <a:buFont typeface="Wingdings,Sans-Serif"/>
              <a:buChar char="q"/>
            </a:pPr>
            <a:r>
              <a:rPr lang="fr-FR" sz="2250">
                <a:latin typeface="Segoe UI Light"/>
                <a:cs typeface="Segoe UI Light"/>
              </a:rPr>
              <a:t>Délais de traitement &gt; page dédiée en fonction des demandes les plus fréquentes :</a:t>
            </a:r>
            <a:endParaRPr lang="en-US" sz="2250">
              <a:latin typeface="Segoe UI Light"/>
              <a:cs typeface="Segoe UI Light"/>
            </a:endParaRPr>
          </a:p>
          <a:p>
            <a:r>
              <a:rPr lang="fr-FR" sz="2250">
                <a:latin typeface="Segoe UI Light"/>
                <a:cs typeface="Segoe UI Light"/>
              </a:rPr>
              <a:t>DAL / DRSA / DPPA / DAJPP / DAAH / DTRSA / DTPPA / Coordonnées bancaires / </a:t>
            </a:r>
            <a:r>
              <a:rPr lang="fr-FR" sz="2250" err="1">
                <a:latin typeface="Segoe UI Light"/>
                <a:cs typeface="Segoe UI Light"/>
              </a:rPr>
              <a:t>sitfam</a:t>
            </a:r>
            <a:r>
              <a:rPr lang="fr-FR" sz="2250">
                <a:latin typeface="Segoe UI Light"/>
                <a:cs typeface="Segoe UI Light"/>
              </a:rPr>
              <a:t> / mails</a:t>
            </a:r>
          </a:p>
          <a:p>
            <a:endParaRPr lang="fr-FR" sz="2250">
              <a:latin typeface="Segoe UI Light"/>
              <a:cs typeface="Segoe UI Light"/>
            </a:endParaRPr>
          </a:p>
          <a:p>
            <a:endParaRPr lang="fr-FR" sz="2250">
              <a:latin typeface="Segoe UI Light"/>
              <a:cs typeface="Segoe UI Light"/>
            </a:endParaRPr>
          </a:p>
          <a:p>
            <a:endParaRPr lang="fr-FR" sz="2250">
              <a:latin typeface="Segoe UI Light"/>
              <a:cs typeface="Segoe UI Light"/>
            </a:endParaRPr>
          </a:p>
          <a:p>
            <a:pPr marL="428625" indent="-428625">
              <a:buFont typeface="Wingdings,Sans-Serif"/>
              <a:buChar char="q"/>
            </a:pPr>
            <a:r>
              <a:rPr lang="fr-FR" sz="2250">
                <a:latin typeface="Segoe UI Light"/>
                <a:cs typeface="Segoe UI Light"/>
              </a:rPr>
              <a:t>SVI VISUEL :</a:t>
            </a:r>
            <a:endParaRPr lang="en-US" sz="2250">
              <a:latin typeface="Segoe UI Light"/>
              <a:cs typeface="Segoe UI Light"/>
            </a:endParaRPr>
          </a:p>
          <a:p>
            <a:r>
              <a:rPr lang="fr-FR" sz="2250">
                <a:latin typeface="Segoe UI Light"/>
                <a:cs typeface="Segoe UI Light"/>
              </a:rPr>
              <a:t>Mise en place de motifs d’appels en passant par le SVI Visuel &gt; permet de rediriger l'allocataire si ça demande le nécessite.</a:t>
            </a:r>
          </a:p>
          <a:p>
            <a:r>
              <a:rPr lang="fr-FR" sz="2250">
                <a:latin typeface="Segoe UI Light"/>
                <a:cs typeface="Segoe UI Light"/>
              </a:rPr>
              <a:t>Selon le motif choisi, et que la demande nécessite d'entre mis en relation avec un conseiller, l'allocataire pourra visualiser le temps d'attente.</a:t>
            </a:r>
          </a:p>
          <a:p>
            <a:endParaRPr lang="fr-FR" sz="2250">
              <a:latin typeface="Segoe UI Light"/>
              <a:cs typeface="Segoe UI Light"/>
            </a:endParaRPr>
          </a:p>
          <a:p>
            <a:endParaRPr lang="fr-FR" sz="2250">
              <a:latin typeface="Segoe UI Light"/>
              <a:cs typeface="Segoe UI Light"/>
            </a:endParaRPr>
          </a:p>
          <a:p>
            <a:endParaRPr lang="fr-FR" sz="2250">
              <a:latin typeface="Segoe UI Light"/>
              <a:cs typeface="Segoe UI Light"/>
            </a:endParaRPr>
          </a:p>
          <a:p>
            <a:pPr marL="428625" indent="-428625">
              <a:buFont typeface="Wingdings,Sans-Serif"/>
              <a:buChar char="q"/>
            </a:pPr>
            <a:r>
              <a:rPr lang="fr-FR" sz="2250">
                <a:latin typeface="Segoe UI Light"/>
                <a:cs typeface="Segoe UI Light"/>
              </a:rPr>
              <a:t>Téléprocédure demande de CMG structure</a:t>
            </a:r>
            <a:endParaRPr lang="en-US" sz="2250">
              <a:latin typeface="Segoe UI Light"/>
              <a:cs typeface="Segoe UI Light"/>
            </a:endParaRPr>
          </a:p>
          <a:p>
            <a:r>
              <a:rPr lang="fr-FR" sz="2250">
                <a:latin typeface="Segoe UI Light"/>
                <a:cs typeface="Segoe UI Light"/>
              </a:rPr>
              <a:t>L’allocataire pourra communiquer le n° SIRET de la structure lors de la saisie de sa demande. (Gain de temps pour liquidation automatique)</a:t>
            </a:r>
            <a:endParaRPr lang="en-US" sz="2250">
              <a:latin typeface="Segoe UI Light"/>
              <a:cs typeface="Segoe UI Light"/>
            </a:endParaRPr>
          </a:p>
          <a:p>
            <a:r>
              <a:rPr lang="fr-FR" sz="2250">
                <a:latin typeface="Segoe UI Light"/>
                <a:cs typeface="Segoe UI Light"/>
              </a:rPr>
              <a:t>Faire sa demande sans, reste possible, il pourra toujours indiquer les coordonnées de la structure manuellement.</a:t>
            </a:r>
          </a:p>
          <a:p>
            <a:endParaRPr lang="fr-FR" sz="2100">
              <a:latin typeface="Segoe UI Light"/>
              <a:cs typeface="Segoe UI Light"/>
            </a:endParaRPr>
          </a:p>
          <a:p>
            <a:endParaRPr lang="fr-FR" sz="2100">
              <a:latin typeface="Segoe UI Light"/>
              <a:cs typeface="Segoe UI Light"/>
            </a:endParaRPr>
          </a:p>
          <a:p>
            <a:endParaRPr lang="fr-FR" sz="2100">
              <a:latin typeface="Aptos"/>
              <a:cs typeface="Segoe UI Light"/>
            </a:endParaRPr>
          </a:p>
          <a:p>
            <a:endParaRPr lang="fr-FR" sz="2100">
              <a:latin typeface="Aptos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89779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3728" y="4794771"/>
            <a:ext cx="4744362" cy="5178021"/>
          </a:xfrm>
          <a:custGeom>
            <a:avLst/>
            <a:gdLst/>
            <a:ahLst/>
            <a:cxnLst/>
            <a:rect l="l" t="t" r="r" b="b"/>
            <a:pathLst>
              <a:path w="4744362" h="5178021">
                <a:moveTo>
                  <a:pt x="0" y="0"/>
                </a:moveTo>
                <a:lnTo>
                  <a:pt x="4744361" y="0"/>
                </a:lnTo>
                <a:lnTo>
                  <a:pt x="4744361" y="5178021"/>
                </a:lnTo>
                <a:lnTo>
                  <a:pt x="0" y="51780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6161286" y="7496022"/>
            <a:ext cx="1696588" cy="2476770"/>
          </a:xfrm>
          <a:custGeom>
            <a:avLst/>
            <a:gdLst/>
            <a:ahLst/>
            <a:cxnLst/>
            <a:rect l="l" t="t" r="r" b="b"/>
            <a:pathLst>
              <a:path w="1696588" h="2476770">
                <a:moveTo>
                  <a:pt x="0" y="0"/>
                </a:moveTo>
                <a:lnTo>
                  <a:pt x="1696588" y="0"/>
                </a:lnTo>
                <a:lnTo>
                  <a:pt x="1696588" y="2476770"/>
                </a:lnTo>
                <a:lnTo>
                  <a:pt x="0" y="24767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12774401" y="527301"/>
            <a:ext cx="4942199" cy="4225580"/>
          </a:xfrm>
          <a:custGeom>
            <a:avLst/>
            <a:gdLst/>
            <a:ahLst/>
            <a:cxnLst/>
            <a:rect l="l" t="t" r="r" b="b"/>
            <a:pathLst>
              <a:path w="4942199" h="4225580">
                <a:moveTo>
                  <a:pt x="0" y="0"/>
                </a:moveTo>
                <a:lnTo>
                  <a:pt x="4942199" y="0"/>
                </a:lnTo>
                <a:lnTo>
                  <a:pt x="4942199" y="4225581"/>
                </a:lnTo>
                <a:lnTo>
                  <a:pt x="0" y="422558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11465089" y="585799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2415088" y="0"/>
            <a:ext cx="1601031" cy="4114800"/>
          </a:xfrm>
          <a:custGeom>
            <a:avLst/>
            <a:gdLst/>
            <a:ahLst/>
            <a:cxnLst/>
            <a:rect l="l" t="t" r="r" b="b"/>
            <a:pathLst>
              <a:path w="1601031" h="4114800">
                <a:moveTo>
                  <a:pt x="0" y="0"/>
                </a:moveTo>
                <a:lnTo>
                  <a:pt x="1601032" y="0"/>
                </a:lnTo>
                <a:lnTo>
                  <a:pt x="16010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5308089" y="3565371"/>
            <a:ext cx="7968727" cy="794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90"/>
              </a:lnSpc>
              <a:spcBef>
                <a:spcPct val="0"/>
              </a:spcBef>
            </a:pPr>
            <a:r>
              <a:rPr lang="en-US" sz="4707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Vos questions ?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68572" y="8362981"/>
            <a:ext cx="17019428" cy="0"/>
          </a:xfrm>
          <a:prstGeom prst="line">
            <a:avLst/>
          </a:prstGeom>
          <a:ln w="19050" cap="rnd">
            <a:solidFill>
              <a:srgbClr val="00465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5317258" y="8198352"/>
            <a:ext cx="380203" cy="329258"/>
            <a:chOff x="0" y="0"/>
            <a:chExt cx="3619627" cy="3134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605817" y="8217402"/>
            <a:ext cx="380203" cy="329258"/>
            <a:chOff x="0" y="0"/>
            <a:chExt cx="3619627" cy="31346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894375" y="8198352"/>
            <a:ext cx="380203" cy="329258"/>
            <a:chOff x="0" y="0"/>
            <a:chExt cx="3619627" cy="31346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799111" y="2687862"/>
            <a:ext cx="2977778" cy="2578770"/>
            <a:chOff x="0" y="0"/>
            <a:chExt cx="3619627" cy="31346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660090" y="-135282"/>
            <a:ext cx="4201515" cy="3638531"/>
            <a:chOff x="0" y="0"/>
            <a:chExt cx="3619627" cy="31346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243939" y="-956153"/>
            <a:ext cx="2481390" cy="2148895"/>
            <a:chOff x="0" y="0"/>
            <a:chExt cx="3619627" cy="313461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F4283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68572" y="8198352"/>
            <a:ext cx="380203" cy="329258"/>
            <a:chOff x="0" y="0"/>
            <a:chExt cx="3619627" cy="313461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" name="AutoShape 17"/>
          <p:cNvSpPr/>
          <p:nvPr/>
        </p:nvSpPr>
        <p:spPr>
          <a:xfrm>
            <a:off x="5897880" y="5143500"/>
            <a:ext cx="6492240" cy="0"/>
          </a:xfrm>
          <a:prstGeom prst="line">
            <a:avLst/>
          </a:prstGeom>
          <a:ln w="38100" cap="flat">
            <a:solidFill>
              <a:srgbClr val="00465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8" name="TextBox 18"/>
          <p:cNvSpPr txBox="1"/>
          <p:nvPr/>
        </p:nvSpPr>
        <p:spPr>
          <a:xfrm>
            <a:off x="1028700" y="6785043"/>
            <a:ext cx="3364925" cy="27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5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028700" y="1185863"/>
            <a:ext cx="5699080" cy="354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60"/>
              </a:lnSpc>
              <a:spcBef>
                <a:spcPct val="0"/>
              </a:spcBef>
            </a:pPr>
            <a:r>
              <a:rPr lang="en-US" sz="7800" u="none" strike="noStrike" spc="-78">
                <a:solidFill>
                  <a:srgbClr val="0F4283"/>
                </a:solidFill>
                <a:latin typeface="Gagalin"/>
                <a:ea typeface="Gagalin"/>
                <a:cs typeface="Gagalin"/>
                <a:sym typeface="Gagalin"/>
              </a:rPr>
              <a:t>Les prochaines réunions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93625" y="6829084"/>
            <a:ext cx="3364925" cy="27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5"/>
              </a:lnSpc>
              <a:spcBef>
                <a:spcPct val="0"/>
              </a:spcBef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1268572" y="6829084"/>
            <a:ext cx="3364925" cy="27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5"/>
              </a:lnSpc>
              <a:spcBef>
                <a:spcPct val="0"/>
              </a:spcBef>
            </a:pPr>
            <a:endParaRPr/>
          </a:p>
        </p:txBody>
      </p:sp>
      <p:sp>
        <p:nvSpPr>
          <p:cNvPr id="22" name="TextBox 22"/>
          <p:cNvSpPr txBox="1"/>
          <p:nvPr/>
        </p:nvSpPr>
        <p:spPr>
          <a:xfrm>
            <a:off x="1458673" y="7015648"/>
            <a:ext cx="3364925" cy="27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5"/>
              </a:lnSpc>
              <a:spcBef>
                <a:spcPct val="0"/>
              </a:spcBef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1268572" y="7055302"/>
            <a:ext cx="3364925" cy="27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75"/>
              </a:lnSpc>
              <a:spcBef>
                <a:spcPct val="0"/>
              </a:spcBef>
            </a:pPr>
            <a:endParaRPr/>
          </a:p>
        </p:txBody>
      </p:sp>
      <p:grpSp>
        <p:nvGrpSpPr>
          <p:cNvPr id="33" name="Group 33"/>
          <p:cNvGrpSpPr/>
          <p:nvPr/>
        </p:nvGrpSpPr>
        <p:grpSpPr>
          <a:xfrm>
            <a:off x="4736125" y="6178130"/>
            <a:ext cx="3844670" cy="1122133"/>
            <a:chOff x="-16286984" y="2451"/>
            <a:chExt cx="5126226" cy="1496178"/>
          </a:xfrm>
        </p:grpSpPr>
        <p:sp>
          <p:nvSpPr>
            <p:cNvPr id="34" name="TextBox 34"/>
            <p:cNvSpPr txBox="1"/>
            <p:nvPr/>
          </p:nvSpPr>
          <p:spPr>
            <a:xfrm>
              <a:off x="-16286984" y="2451"/>
              <a:ext cx="4486566" cy="733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320"/>
                </a:lnSpc>
                <a:spcBef>
                  <a:spcPct val="0"/>
                </a:spcBef>
              </a:pPr>
              <a:r>
                <a:rPr lang="en-US" sz="3600" b="1">
                  <a:solidFill>
                    <a:srgbClr val="00A18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 </a:t>
              </a:r>
              <a:r>
                <a:rPr lang="en-US" sz="3600" b="1" err="1">
                  <a:solidFill>
                    <a:srgbClr val="00A181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octobre</a:t>
              </a:r>
              <a:endParaRPr lang="en-US" sz="3600" b="1">
                <a:solidFill>
                  <a:srgbClr val="00A181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-15647324" y="1144086"/>
              <a:ext cx="4486566" cy="3545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7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" name="TextBox 34">
            <a:extLst>
              <a:ext uri="{FF2B5EF4-FFF2-40B4-BE49-F238E27FC236}">
                <a16:creationId xmlns:a16="http://schemas.microsoft.com/office/drawing/2014/main" id="{984C2409-38B7-9C5E-F667-FAD5767946E1}"/>
              </a:ext>
            </a:extLst>
          </p:cNvPr>
          <p:cNvSpPr txBox="1"/>
          <p:nvPr/>
        </p:nvSpPr>
        <p:spPr>
          <a:xfrm>
            <a:off x="1181099" y="6205839"/>
            <a:ext cx="3364925" cy="550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b="1">
                <a:solidFill>
                  <a:srgbClr val="00A18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5 septembre</a:t>
            </a:r>
          </a:p>
        </p:txBody>
      </p:sp>
      <p:sp>
        <p:nvSpPr>
          <p:cNvPr id="37" name="TextBox 34">
            <a:extLst>
              <a:ext uri="{FF2B5EF4-FFF2-40B4-BE49-F238E27FC236}">
                <a16:creationId xmlns:a16="http://schemas.microsoft.com/office/drawing/2014/main" id="{0EFF0128-963A-6462-4B3E-6AADD5D38FE2}"/>
              </a:ext>
            </a:extLst>
          </p:cNvPr>
          <p:cNvSpPr txBox="1"/>
          <p:nvPr/>
        </p:nvSpPr>
        <p:spPr>
          <a:xfrm>
            <a:off x="12847139" y="6313578"/>
            <a:ext cx="3364925" cy="550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b="1">
                <a:solidFill>
                  <a:srgbClr val="00A18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5 </a:t>
            </a:r>
            <a:r>
              <a:rPr lang="en-US" sz="3600" b="1" err="1">
                <a:solidFill>
                  <a:srgbClr val="00A18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décembre</a:t>
            </a:r>
            <a:endParaRPr lang="en-US" sz="3600" b="1">
              <a:solidFill>
                <a:srgbClr val="00A18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8" name="TextBox 34">
            <a:extLst>
              <a:ext uri="{FF2B5EF4-FFF2-40B4-BE49-F238E27FC236}">
                <a16:creationId xmlns:a16="http://schemas.microsoft.com/office/drawing/2014/main" id="{5F48469F-9885-AECF-0E6E-D8C6C65754C0}"/>
              </a:ext>
            </a:extLst>
          </p:cNvPr>
          <p:cNvSpPr txBox="1"/>
          <p:nvPr/>
        </p:nvSpPr>
        <p:spPr>
          <a:xfrm>
            <a:off x="9067800" y="6355571"/>
            <a:ext cx="3364925" cy="550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20"/>
              </a:lnSpc>
              <a:spcBef>
                <a:spcPct val="0"/>
              </a:spcBef>
            </a:pPr>
            <a:r>
              <a:rPr lang="en-US" sz="3600" b="1">
                <a:solidFill>
                  <a:srgbClr val="00A18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7 </a:t>
            </a:r>
            <a:r>
              <a:rPr lang="en-US" sz="3600" b="1" err="1">
                <a:solidFill>
                  <a:srgbClr val="00A18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novembre</a:t>
            </a:r>
            <a:endParaRPr lang="en-US" sz="3600" b="1">
              <a:solidFill>
                <a:srgbClr val="00A18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27743" y="-89986"/>
            <a:ext cx="10138115" cy="8779655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03873" y="5895472"/>
            <a:ext cx="5966980" cy="5167433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249E7D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469171" y="6945779"/>
            <a:ext cx="3036385" cy="2352540"/>
            <a:chOff x="0" y="0"/>
            <a:chExt cx="2290692" cy="17747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90693" cy="1774790"/>
            </a:xfrm>
            <a:custGeom>
              <a:avLst/>
              <a:gdLst/>
              <a:ahLst/>
              <a:cxnLst/>
              <a:rect l="l" t="t" r="r" b="b"/>
              <a:pathLst>
                <a:path w="2290693" h="1774790">
                  <a:moveTo>
                    <a:pt x="76491" y="0"/>
                  </a:moveTo>
                  <a:lnTo>
                    <a:pt x="2214201" y="0"/>
                  </a:lnTo>
                  <a:cubicBezTo>
                    <a:pt x="2234488" y="0"/>
                    <a:pt x="2253944" y="8059"/>
                    <a:pt x="2268289" y="22404"/>
                  </a:cubicBezTo>
                  <a:cubicBezTo>
                    <a:pt x="2282634" y="36749"/>
                    <a:pt x="2290693" y="56205"/>
                    <a:pt x="2290693" y="76491"/>
                  </a:cubicBezTo>
                  <a:lnTo>
                    <a:pt x="2290693" y="1698299"/>
                  </a:lnTo>
                  <a:cubicBezTo>
                    <a:pt x="2290693" y="1718585"/>
                    <a:pt x="2282634" y="1738041"/>
                    <a:pt x="2268289" y="1752386"/>
                  </a:cubicBezTo>
                  <a:cubicBezTo>
                    <a:pt x="2253944" y="1766731"/>
                    <a:pt x="2234488" y="1774790"/>
                    <a:pt x="2214201" y="1774790"/>
                  </a:cubicBezTo>
                  <a:lnTo>
                    <a:pt x="76491" y="1774790"/>
                  </a:lnTo>
                  <a:cubicBezTo>
                    <a:pt x="56205" y="1774790"/>
                    <a:pt x="36749" y="1766731"/>
                    <a:pt x="22404" y="1752386"/>
                  </a:cubicBezTo>
                  <a:cubicBezTo>
                    <a:pt x="8059" y="1738041"/>
                    <a:pt x="0" y="1718585"/>
                    <a:pt x="0" y="1698299"/>
                  </a:cubicBezTo>
                  <a:lnTo>
                    <a:pt x="0" y="76491"/>
                  </a:lnTo>
                  <a:cubicBezTo>
                    <a:pt x="0" y="56205"/>
                    <a:pt x="8059" y="36749"/>
                    <a:pt x="22404" y="22404"/>
                  </a:cubicBezTo>
                  <a:cubicBezTo>
                    <a:pt x="36749" y="8059"/>
                    <a:pt x="56205" y="0"/>
                    <a:pt x="76491" y="0"/>
                  </a:cubicBezTo>
                  <a:close/>
                </a:path>
              </a:pathLst>
            </a:custGeom>
            <a:solidFill>
              <a:srgbClr val="F4F4F4"/>
            </a:soli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290692" cy="185099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E459B"/>
                  </a:solidFill>
                  <a:latin typeface="Gagalin"/>
                  <a:ea typeface="Gagalin"/>
                  <a:cs typeface="Gagalin"/>
                  <a:sym typeface="Gagalin"/>
                </a:rPr>
                <a:t>4 Juillet 2025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502026" y="382922"/>
            <a:ext cx="1696588" cy="2476770"/>
          </a:xfrm>
          <a:custGeom>
            <a:avLst/>
            <a:gdLst/>
            <a:ahLst/>
            <a:cxnLst/>
            <a:rect l="l" t="t" r="r" b="b"/>
            <a:pathLst>
              <a:path w="1696588" h="2476770">
                <a:moveTo>
                  <a:pt x="0" y="0"/>
                </a:moveTo>
                <a:lnTo>
                  <a:pt x="1696588" y="0"/>
                </a:lnTo>
                <a:lnTo>
                  <a:pt x="1696588" y="2476770"/>
                </a:lnTo>
                <a:lnTo>
                  <a:pt x="0" y="24767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1028700" y="3857625"/>
            <a:ext cx="5721626" cy="257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F4F4F4"/>
                </a:solidFill>
                <a:latin typeface="Gagalin"/>
                <a:ea typeface="Gagalin"/>
                <a:cs typeface="Gagalin"/>
                <a:sym typeface="Gagalin"/>
              </a:rPr>
              <a:t>Ordre du jour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843573" y="3168015"/>
            <a:ext cx="9525" cy="1269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4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9719310" y="3152775"/>
            <a:ext cx="7165180" cy="221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7525" lvl="1" indent="-258445" algn="l">
              <a:lnSpc>
                <a:spcPts val="2879"/>
              </a:lnSpc>
              <a:buFont typeface="Arial"/>
              <a:buChar char="•"/>
            </a:pPr>
            <a:r>
              <a:rPr lang="fr-FR" sz="2350" spc="-23">
                <a:solidFill>
                  <a:schemeClr val="tx2"/>
                </a:solidFill>
                <a:latin typeface="Fira Sans"/>
                <a:ea typeface="Fira Sans"/>
                <a:cs typeface="Fira Sans"/>
                <a:sym typeface="Fira Sans"/>
              </a:rPr>
              <a:t>Réforme du complément mode de garde</a:t>
            </a:r>
          </a:p>
          <a:p>
            <a:pPr marL="517525" lvl="1" indent="-258445" algn="l">
              <a:lnSpc>
                <a:spcPts val="2879"/>
              </a:lnSpc>
              <a:buFont typeface="Arial"/>
              <a:buChar char="•"/>
            </a:pPr>
            <a:r>
              <a:rPr lang="fr-FR" sz="2350" spc="-23">
                <a:solidFill>
                  <a:schemeClr val="tx2"/>
                </a:solidFill>
                <a:latin typeface="Fira Sans"/>
                <a:ea typeface="Fira Sans"/>
                <a:cs typeface="Fira Sans"/>
                <a:sym typeface="Fira Sans"/>
              </a:rPr>
              <a:t>Point VACAF</a:t>
            </a:r>
          </a:p>
          <a:p>
            <a:pPr marL="517525" lvl="1" indent="-258445" algn="l">
              <a:lnSpc>
                <a:spcPts val="2879"/>
              </a:lnSpc>
              <a:buFont typeface="Arial"/>
              <a:buChar char="•"/>
            </a:pPr>
            <a:r>
              <a:rPr lang="fr-FR" sz="2350" spc="-23">
                <a:solidFill>
                  <a:schemeClr val="tx2"/>
                </a:solidFill>
                <a:latin typeface="Fira Sans"/>
                <a:ea typeface="Fira Sans"/>
                <a:cs typeface="Fira Sans"/>
                <a:sym typeface="Fira Sans"/>
              </a:rPr>
              <a:t>Evolutions Caf.fr</a:t>
            </a:r>
            <a:endParaRPr lang="fr-FR" sz="2350" spc="-23">
              <a:solidFill>
                <a:schemeClr val="tx2"/>
              </a:solidFill>
              <a:latin typeface="Fira Sans"/>
              <a:ea typeface="Fira Sans"/>
              <a:cs typeface="Fira Sans"/>
            </a:endParaRPr>
          </a:p>
          <a:p>
            <a:pPr marL="517525" lvl="1" indent="-258445" algn="l">
              <a:lnSpc>
                <a:spcPts val="2879"/>
              </a:lnSpc>
              <a:buFont typeface="Arial"/>
              <a:buChar char="•"/>
            </a:pPr>
            <a:r>
              <a:rPr lang="fr-FR" sz="2350" spc="-23">
                <a:solidFill>
                  <a:schemeClr val="tx2"/>
                </a:solidFill>
                <a:latin typeface="Fira Sans"/>
                <a:ea typeface="Fira Sans"/>
                <a:cs typeface="Fira Sans"/>
                <a:sym typeface="Fira Sans"/>
              </a:rPr>
              <a:t>Vos questions ?</a:t>
            </a:r>
            <a:endParaRPr lang="fr-FR" sz="2350" spc="-23">
              <a:solidFill>
                <a:schemeClr val="tx2"/>
              </a:solidFill>
              <a:latin typeface="Fira Sans"/>
              <a:ea typeface="Fira Sans"/>
              <a:cs typeface="Fira Sans"/>
            </a:endParaRPr>
          </a:p>
          <a:p>
            <a:pPr algn="l">
              <a:lnSpc>
                <a:spcPts val="2879"/>
              </a:lnSpc>
            </a:pPr>
            <a:endParaRPr lang="fr-FR" sz="2350" spc="-23">
              <a:solidFill>
                <a:schemeClr val="tx2"/>
              </a:solidFill>
              <a:latin typeface="Fira Sans"/>
              <a:ea typeface="Fira Sans"/>
              <a:cs typeface="Fira Sans"/>
            </a:endParaRPr>
          </a:p>
          <a:p>
            <a:pPr algn="l">
              <a:lnSpc>
                <a:spcPts val="2879"/>
              </a:lnSpc>
              <a:spcBef>
                <a:spcPct val="0"/>
              </a:spcBef>
            </a:pPr>
            <a:r>
              <a:rPr lang="fr-FR" sz="2350" spc="-23">
                <a:solidFill>
                  <a:schemeClr val="tx2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lang="fr-FR" sz="2350" spc="-23">
              <a:solidFill>
                <a:schemeClr val="tx2"/>
              </a:solidFill>
              <a:latin typeface="Fira Sans"/>
              <a:ea typeface="Fira Sans"/>
              <a:cs typeface="Fir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25A9365B-EBA6-927B-F0D5-3E9063097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70" y="2575542"/>
            <a:ext cx="17190261" cy="6958983"/>
          </a:xfrm>
          <a:prstGeom prst="rect">
            <a:avLst/>
          </a:prstGeom>
        </p:spPr>
      </p:pic>
      <p:sp>
        <p:nvSpPr>
          <p:cNvPr id="14" name="Titre 20">
            <a:extLst>
              <a:ext uri="{FF2B5EF4-FFF2-40B4-BE49-F238E27FC236}">
                <a16:creationId xmlns:a16="http://schemas.microsoft.com/office/drawing/2014/main" id="{7A58206B-49B3-49BC-E5B1-27E90935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762" y="950506"/>
            <a:ext cx="15773400" cy="1089206"/>
          </a:xfrm>
        </p:spPr>
        <p:txBody>
          <a:bodyPr vert="horz" lIns="137160" tIns="68580" rIns="137160" bIns="68580"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Reforme cmg - Sommaire :</a:t>
            </a:r>
            <a:endParaRPr lang="fr-FR" sz="4200"/>
          </a:p>
        </p:txBody>
      </p:sp>
    </p:spTree>
    <p:extLst>
      <p:ext uri="{BB962C8B-B14F-4D97-AF65-F5344CB8AC3E}">
        <p14:creationId xmlns:p14="http://schemas.microsoft.com/office/powerpoint/2010/main" val="329215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762" y="950506"/>
            <a:ext cx="15773400" cy="1089206"/>
          </a:xfrm>
        </p:spPr>
        <p:txBody>
          <a:bodyPr vert="horz" lIns="137160" tIns="68580" rIns="137160" bIns="68580"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b="1">
                <a:solidFill>
                  <a:srgbClr val="C80C97"/>
                </a:solidFill>
              </a:rPr>
              <a:t>1.</a:t>
            </a:r>
            <a:r>
              <a:rPr lang="fr-FR"/>
              <a:t> Paje &gt; cmg avant la réforme :</a:t>
            </a:r>
            <a:endParaRPr lang="fr-FR" sz="420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2142" y="2582226"/>
            <a:ext cx="7113766" cy="1147077"/>
          </a:xfr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fr-FR"/>
            </a:defPPr>
          </a:lstStyle>
          <a:p>
            <a:pPr rtl="0"/>
            <a:r>
              <a:rPr lang="fr-FR" b="1">
                <a:solidFill>
                  <a:schemeClr val="accent5">
                    <a:lumMod val="50000"/>
                  </a:schemeClr>
                </a:solidFill>
              </a:rPr>
              <a:t>Rappel réglementaire PAJE :</a:t>
            </a:r>
          </a:p>
          <a:p>
            <a:pPr rtl="0"/>
            <a:r>
              <a:rPr lang="fr-FR" b="1" u="sng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fr-FR" b="1">
                <a:solidFill>
                  <a:schemeClr val="accent5">
                    <a:lumMod val="50000"/>
                  </a:schemeClr>
                </a:solidFill>
              </a:rPr>
              <a:t>restations d’</a:t>
            </a:r>
            <a:r>
              <a:rPr lang="fr-FR" b="1" u="sng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fr-FR" b="1">
                <a:solidFill>
                  <a:schemeClr val="accent5">
                    <a:lumMod val="50000"/>
                  </a:schemeClr>
                </a:solidFill>
              </a:rPr>
              <a:t>ccueil du </a:t>
            </a:r>
            <a:r>
              <a:rPr lang="fr-FR" b="1" u="sng">
                <a:solidFill>
                  <a:schemeClr val="accent5">
                    <a:lumMod val="50000"/>
                  </a:schemeClr>
                </a:solidFill>
              </a:rPr>
              <a:t>J</a:t>
            </a:r>
            <a:r>
              <a:rPr lang="fr-FR" b="1">
                <a:solidFill>
                  <a:schemeClr val="accent5">
                    <a:lumMod val="50000"/>
                  </a:schemeClr>
                </a:solidFill>
              </a:rPr>
              <a:t>eune </a:t>
            </a:r>
            <a:r>
              <a:rPr lang="fr-FR" b="1" u="sng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fr-FR" b="1">
                <a:solidFill>
                  <a:schemeClr val="accent5">
                    <a:lumMod val="50000"/>
                  </a:schemeClr>
                </a:solidFill>
              </a:rPr>
              <a:t>nfant</a:t>
            </a:r>
            <a:endParaRPr lang="fr-FR" b="1">
              <a:solidFill>
                <a:schemeClr val="accent5">
                  <a:lumMod val="50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0E769AD8-E32B-4302-A770-0424AC0A2A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32462" y="2640102"/>
            <a:ext cx="9144000" cy="1089201"/>
          </a:xfrm>
        </p:spPr>
        <p:txBody>
          <a:bodyPr rtlCol="0">
            <a:normAutofit lnSpcReduction="10000"/>
          </a:bodyPr>
          <a:lstStyle>
            <a:defPPr>
              <a:defRPr lang="fr-FR"/>
            </a:defPPr>
          </a:lstStyle>
          <a:p>
            <a:pPr rtl="0"/>
            <a:r>
              <a:rPr lang="fr-FR" b="1">
                <a:solidFill>
                  <a:schemeClr val="accent5">
                    <a:lumMod val="50000"/>
                  </a:schemeClr>
                </a:solidFill>
              </a:rPr>
              <a:t>CMG :</a:t>
            </a:r>
          </a:p>
          <a:p>
            <a:pPr rtl="0"/>
            <a:r>
              <a:rPr lang="fr-FR" b="1" u="sng">
                <a:solidFill>
                  <a:schemeClr val="accent5">
                    <a:lumMod val="50000"/>
                  </a:schemeClr>
                </a:solidFill>
              </a:rPr>
              <a:t>C</a:t>
            </a:r>
            <a:r>
              <a:rPr lang="fr-FR" b="1">
                <a:solidFill>
                  <a:schemeClr val="accent5">
                    <a:lumMod val="50000"/>
                  </a:schemeClr>
                </a:solidFill>
              </a:rPr>
              <a:t>omplément de libre choix de </a:t>
            </a:r>
            <a:r>
              <a:rPr lang="fr-FR" b="1" u="sng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fr-FR" b="1">
                <a:solidFill>
                  <a:schemeClr val="accent5">
                    <a:lumMod val="50000"/>
                  </a:schemeClr>
                </a:solidFill>
              </a:rPr>
              <a:t>ode de </a:t>
            </a:r>
            <a:r>
              <a:rPr lang="fr-FR" b="1" u="sng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fr-FR" b="1">
                <a:solidFill>
                  <a:schemeClr val="accent5">
                    <a:lumMod val="50000"/>
                  </a:schemeClr>
                </a:solidFill>
              </a:rPr>
              <a:t>arde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1F231637-753A-4454-98CA-FD968C0D94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52640" y="3733487"/>
            <a:ext cx="8432307" cy="6339401"/>
          </a:xfrm>
        </p:spPr>
        <p:txBody>
          <a:bodyPr vert="horz" lIns="137160" tIns="68580" rIns="137160" bIns="68580" rtlCol="0" anchor="t">
            <a:normAutofit/>
          </a:bodyPr>
          <a:lstStyle>
            <a:defPPr>
              <a:defRPr lang="fr-FR"/>
            </a:defPPr>
          </a:lstStyle>
          <a:p>
            <a:pPr rtl="0">
              <a:lnSpc>
                <a:spcPct val="100000"/>
              </a:lnSpc>
            </a:pPr>
            <a:r>
              <a:rPr lang="fr-FR" sz="1800"/>
              <a:t>Pour qui ?</a:t>
            </a:r>
          </a:p>
          <a:p>
            <a:pPr rtl="0">
              <a:lnSpc>
                <a:spcPct val="100000"/>
              </a:lnSpc>
            </a:pPr>
            <a:r>
              <a:rPr lang="fr-FR" sz="1800"/>
              <a:t>Les parents faisant garder leur jeune enfant par :</a:t>
            </a:r>
            <a:endParaRPr lang="fr-FR" sz="1800">
              <a:cs typeface="Segoe UI Light"/>
            </a:endParaRPr>
          </a:p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/>
              <a:t>Un assistant maternel agréé</a:t>
            </a:r>
            <a:endParaRPr lang="fr-FR" sz="1800">
              <a:cs typeface="Segoe UI Light"/>
            </a:endParaRPr>
          </a:p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/>
              <a:t>Une garde à domicile</a:t>
            </a:r>
            <a:endParaRPr lang="fr-FR" sz="1800">
              <a:cs typeface="Segoe UI Light"/>
            </a:endParaRPr>
          </a:p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800"/>
              <a:t>Une structure habilitée</a:t>
            </a:r>
            <a:endParaRPr lang="fr-FR" sz="1800">
              <a:cs typeface="Segoe UI Light"/>
            </a:endParaRPr>
          </a:p>
          <a:p>
            <a:pPr rtl="0">
              <a:lnSpc>
                <a:spcPct val="100000"/>
              </a:lnSpc>
            </a:pPr>
            <a:endParaRPr lang="fr-FR" sz="600"/>
          </a:p>
          <a:p>
            <a:pPr rtl="0">
              <a:lnSpc>
                <a:spcPct val="100000"/>
              </a:lnSpc>
            </a:pPr>
            <a:r>
              <a:rPr lang="fr-FR" sz="1800"/>
              <a:t>Sous quelles conditions ?</a:t>
            </a:r>
            <a:endParaRPr lang="fr-FR" sz="1800">
              <a:cs typeface="Segoe UI Light"/>
            </a:endParaRPr>
          </a:p>
          <a:p>
            <a:pPr marL="257175" indent="-2571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sz="1800"/>
              <a:t>L’allocataire doit remplir les conditions générales d’ouverture de droit</a:t>
            </a:r>
            <a:endParaRPr lang="fr-FR" sz="1800">
              <a:cs typeface="Segoe UI Light"/>
            </a:endParaRPr>
          </a:p>
          <a:p>
            <a:pPr marL="257175" indent="-2571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sz="1800"/>
              <a:t>Recourir à un mode de garde (Emploi direct et/ou structure)</a:t>
            </a:r>
            <a:endParaRPr lang="fr-FR" sz="1800">
              <a:cs typeface="Segoe UI Light"/>
            </a:endParaRPr>
          </a:p>
          <a:p>
            <a:pPr marL="257175" indent="-2571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sz="1800"/>
              <a:t>Avoir au moins un enfant à charge dans une certaine limite d’âge</a:t>
            </a:r>
            <a:endParaRPr lang="fr-FR" sz="1800">
              <a:cs typeface="Segoe UI Light"/>
            </a:endParaRPr>
          </a:p>
          <a:p>
            <a:pPr marL="257175" indent="-2571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sz="1800"/>
              <a:t>Exercer une activité professionnelle minimum (ou remplir les conditions liées à la dérogation)</a:t>
            </a:r>
            <a:endParaRPr lang="fr-FR" sz="1800">
              <a:cs typeface="Segoe UI Light"/>
            </a:endParaRPr>
          </a:p>
          <a:p>
            <a:pPr marL="257175" indent="-2571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sz="1800"/>
              <a:t>Déposer une demande de CMG</a:t>
            </a:r>
            <a:endParaRPr lang="fr-FR" sz="1800">
              <a:cs typeface="Segoe UI Light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375B46-1A54-44B9-BDCF-97B4D675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pPr rtl="0"/>
              <a:t>4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65961D2-064F-7A60-ADD9-7A6B69128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06" y="4042178"/>
            <a:ext cx="7717403" cy="4440474"/>
          </a:xfrm>
          <a:prstGeom prst="rect">
            <a:avLst/>
          </a:prstGeom>
        </p:spPr>
      </p:pic>
      <p:cxnSp>
        <p:nvCxnSpPr>
          <p:cNvPr id="11" name="Connecteur : en angle 10">
            <a:extLst>
              <a:ext uri="{FF2B5EF4-FFF2-40B4-BE49-F238E27FC236}">
                <a16:creationId xmlns:a16="http://schemas.microsoft.com/office/drawing/2014/main" id="{B7D2DD73-08D1-5765-246F-5207B7F02AB2}"/>
              </a:ext>
            </a:extLst>
          </p:cNvPr>
          <p:cNvCxnSpPr>
            <a:cxnSpLocks/>
            <a:endCxn id="23" idx="1"/>
          </p:cNvCxnSpPr>
          <p:nvPr/>
        </p:nvCxnSpPr>
        <p:spPr>
          <a:xfrm rot="5400000" flipH="1" flipV="1">
            <a:off x="6734399" y="5016341"/>
            <a:ext cx="4229702" cy="566427"/>
          </a:xfrm>
          <a:prstGeom prst="bentConnector2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8D44762-EB96-B741-4C39-8DCB259A8E0F}"/>
              </a:ext>
            </a:extLst>
          </p:cNvPr>
          <p:cNvCxnSpPr>
            <a:cxnSpLocks/>
          </p:cNvCxnSpPr>
          <p:nvPr/>
        </p:nvCxnSpPr>
        <p:spPr>
          <a:xfrm>
            <a:off x="8185908" y="7401467"/>
            <a:ext cx="380127" cy="12939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E3A1796F-74E0-03F7-7810-4B23D5F11A2A}"/>
              </a:ext>
            </a:extLst>
          </p:cNvPr>
          <p:cNvSpPr/>
          <p:nvPr/>
        </p:nvSpPr>
        <p:spPr>
          <a:xfrm>
            <a:off x="4715835" y="6497650"/>
            <a:ext cx="3470073" cy="2081321"/>
          </a:xfrm>
          <a:prstGeom prst="roundRect">
            <a:avLst/>
          </a:prstGeom>
          <a:noFill/>
          <a:ln w="190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r-FR" sz="2700"/>
          </a:p>
        </p:txBody>
      </p:sp>
    </p:spTree>
    <p:extLst>
      <p:ext uri="{BB962C8B-B14F-4D97-AF65-F5344CB8AC3E}">
        <p14:creationId xmlns:p14="http://schemas.microsoft.com/office/powerpoint/2010/main" val="376439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762" y="950506"/>
            <a:ext cx="15773400" cy="108920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Contexte et enjeux :</a:t>
            </a:r>
            <a:endParaRPr lang="fr-FR" sz="420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601" y="2420126"/>
            <a:ext cx="9144000" cy="970056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b="1">
                <a:solidFill>
                  <a:schemeClr val="accent5">
                    <a:lumMod val="50000"/>
                  </a:schemeClr>
                </a:solidFill>
              </a:rPr>
              <a:t>Quel est le principe du CMG emploi direct ?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0E769AD8-E32B-4302-A770-0424AC0A2A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601" y="6831704"/>
            <a:ext cx="9144000" cy="801837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b="1">
                <a:solidFill>
                  <a:schemeClr val="accent5">
                    <a:lumMod val="50000"/>
                  </a:schemeClr>
                </a:solidFill>
              </a:rPr>
              <a:t>REFORME CMG : Enjeux 2025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1F231637-753A-4454-98CA-FD968C0D94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5601" y="7598251"/>
            <a:ext cx="8328399" cy="2222924"/>
          </a:xfrm>
        </p:spPr>
        <p:txBody>
          <a:bodyPr rtlCol="0"/>
          <a:lstStyle>
            <a:defPPr>
              <a:defRPr lang="fr-FR"/>
            </a:defPPr>
          </a:lstStyle>
          <a:p>
            <a:pPr marL="257175" indent="-2571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800"/>
              <a:t>Ajuster le montant du droit selon la situation plus actuelle du foyer</a:t>
            </a:r>
          </a:p>
          <a:p>
            <a:pPr marL="257175" indent="-2571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800"/>
              <a:t>S’adapter aux évolutions sociétales et « soulager » les foyers monoparentaux</a:t>
            </a:r>
          </a:p>
          <a:p>
            <a:pPr marL="257175" indent="-2571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800"/>
              <a:t>Equilibrer la répartition des charges en permettant le calcul du CMG à chaque parent ayant un ou plusieurs enfants en résidence alternée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E54DB94-E31C-59D2-9D62-36FE2B90DFA7}"/>
              </a:ext>
            </a:extLst>
          </p:cNvPr>
          <p:cNvSpPr/>
          <p:nvPr/>
        </p:nvSpPr>
        <p:spPr>
          <a:xfrm>
            <a:off x="475698" y="3260784"/>
            <a:ext cx="3187482" cy="32996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tx1"/>
                </a:solidFill>
              </a:rPr>
              <a:t>Le parent employeur</a:t>
            </a:r>
          </a:p>
          <a:p>
            <a:pPr algn="ctr"/>
            <a:endParaRPr lang="fr-FR" b="1">
              <a:solidFill>
                <a:schemeClr val="tx1"/>
              </a:solidFill>
            </a:endParaRPr>
          </a:p>
          <a:p>
            <a:pPr algn="ctr"/>
            <a:r>
              <a:rPr lang="fr-FR" b="1">
                <a:solidFill>
                  <a:schemeClr val="tx1"/>
                </a:solidFill>
              </a:rPr>
              <a:t>dépose sa demande à la CAF/MSA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E32C789-D9F7-0E55-D93B-0A402479136D}"/>
              </a:ext>
            </a:extLst>
          </p:cNvPr>
          <p:cNvSpPr/>
          <p:nvPr/>
        </p:nvSpPr>
        <p:spPr>
          <a:xfrm>
            <a:off x="3771930" y="3260784"/>
            <a:ext cx="3187482" cy="3299607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tx1"/>
                </a:solidFill>
              </a:rPr>
              <a:t>La CAF/MSA</a:t>
            </a:r>
          </a:p>
          <a:p>
            <a:pPr algn="ctr"/>
            <a:endParaRPr lang="fr-FR" b="1">
              <a:solidFill>
                <a:schemeClr val="tx1"/>
              </a:solidFill>
            </a:endParaRPr>
          </a:p>
          <a:p>
            <a:pPr algn="ctr"/>
            <a:r>
              <a:rPr lang="fr-FR" b="1">
                <a:solidFill>
                  <a:schemeClr val="tx1"/>
                </a:solidFill>
              </a:rPr>
              <a:t>étudie et saisie la demande puis transmet à PAJEMPLOI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C4931EB-8219-C964-9E8F-0295F3EA8D40}"/>
              </a:ext>
            </a:extLst>
          </p:cNvPr>
          <p:cNvSpPr/>
          <p:nvPr/>
        </p:nvSpPr>
        <p:spPr>
          <a:xfrm>
            <a:off x="7068163" y="3260784"/>
            <a:ext cx="2891438" cy="3299607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tx1"/>
                </a:solidFill>
              </a:rPr>
              <a:t>URSSAF PAJEMPLOI</a:t>
            </a:r>
          </a:p>
          <a:p>
            <a:pPr algn="ctr"/>
            <a:endParaRPr lang="fr-FR" b="1">
              <a:solidFill>
                <a:schemeClr val="tx1"/>
              </a:solidFill>
            </a:endParaRPr>
          </a:p>
          <a:p>
            <a:pPr algn="ctr"/>
            <a:r>
              <a:rPr lang="fr-FR" b="1">
                <a:solidFill>
                  <a:schemeClr val="tx1"/>
                </a:solidFill>
              </a:rPr>
              <a:t>créé le dossier (n° Siret)</a:t>
            </a:r>
          </a:p>
          <a:p>
            <a:pPr algn="ctr"/>
            <a:r>
              <a:rPr lang="fr-FR" b="1">
                <a:solidFill>
                  <a:schemeClr val="tx1"/>
                </a:solidFill>
              </a:rPr>
              <a:t>Et informe le parent employeur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7DEE4BB-2F43-009F-4B3E-8832EA47DE62}"/>
              </a:ext>
            </a:extLst>
          </p:cNvPr>
          <p:cNvSpPr/>
          <p:nvPr/>
        </p:nvSpPr>
        <p:spPr>
          <a:xfrm>
            <a:off x="10081527" y="3247842"/>
            <a:ext cx="2779302" cy="32996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>
                <a:solidFill>
                  <a:schemeClr val="tx1"/>
                </a:solidFill>
              </a:rPr>
              <a:t>Le parent employeur</a:t>
            </a:r>
          </a:p>
          <a:p>
            <a:pPr algn="ctr"/>
            <a:endParaRPr lang="fr-FR" b="1">
              <a:solidFill>
                <a:schemeClr val="tx1"/>
              </a:solidFill>
            </a:endParaRPr>
          </a:p>
          <a:p>
            <a:pPr algn="ctr"/>
            <a:r>
              <a:rPr lang="fr-FR" b="1">
                <a:solidFill>
                  <a:schemeClr val="tx1"/>
                </a:solidFill>
              </a:rPr>
              <a:t>déclare mensuellement les salaires versés</a:t>
            </a:r>
            <a:endParaRPr lang="fr-FR" b="1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fr-FR" b="1">
                <a:solidFill>
                  <a:schemeClr val="tx1"/>
                </a:solidFill>
              </a:rPr>
              <a:t>(volet social)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F6C2D93-2849-A57C-64BE-65E897D75937}"/>
              </a:ext>
            </a:extLst>
          </p:cNvPr>
          <p:cNvSpPr/>
          <p:nvPr/>
        </p:nvSpPr>
        <p:spPr>
          <a:xfrm>
            <a:off x="12982757" y="3247842"/>
            <a:ext cx="5011539" cy="3299607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37160" tIns="68580" rIns="137160" bIns="68580" rtlCol="0" anchor="ctr"/>
          <a:lstStyle/>
          <a:p>
            <a:pPr algn="ctr"/>
            <a:r>
              <a:rPr lang="fr-FR" b="1">
                <a:solidFill>
                  <a:schemeClr val="tx1"/>
                </a:solidFill>
              </a:rPr>
              <a:t>URSSAF PAJEMPLOI</a:t>
            </a:r>
          </a:p>
          <a:p>
            <a:pPr algn="ctr"/>
            <a:endParaRPr lang="fr-FR" b="1">
              <a:solidFill>
                <a:schemeClr val="tx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b="1">
                <a:solidFill>
                  <a:schemeClr val="tx1"/>
                </a:solidFill>
              </a:rPr>
              <a:t>Calcule les cotisations et le CMG</a:t>
            </a:r>
            <a:endParaRPr lang="fr-FR" b="1">
              <a:solidFill>
                <a:schemeClr val="tx1"/>
              </a:solidFill>
              <a:cs typeface="Segoe UI Ligh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b="1">
                <a:solidFill>
                  <a:schemeClr val="tx1"/>
                </a:solidFill>
              </a:rPr>
              <a:t>Informe le parent employeur des montants</a:t>
            </a:r>
            <a:endParaRPr lang="fr-FR" b="1">
              <a:solidFill>
                <a:schemeClr val="tx1"/>
              </a:solidFill>
              <a:cs typeface="Segoe UI Ligh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b="1">
                <a:solidFill>
                  <a:schemeClr val="tx1"/>
                </a:solidFill>
              </a:rPr>
              <a:t>Verse le CMG déduction faite des cotisations</a:t>
            </a:r>
            <a:endParaRPr lang="fr-FR" b="1">
              <a:solidFill>
                <a:schemeClr val="tx1"/>
              </a:solidFill>
              <a:cs typeface="Segoe UI Ligh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b="1">
                <a:solidFill>
                  <a:schemeClr val="tx1"/>
                </a:solidFill>
              </a:rPr>
              <a:t>Établir le BS du salarié</a:t>
            </a:r>
            <a:endParaRPr lang="fr-FR" b="1">
              <a:solidFill>
                <a:schemeClr val="tx1"/>
              </a:solidFill>
              <a:cs typeface="Segoe UI Light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r-FR" b="1">
                <a:solidFill>
                  <a:schemeClr val="tx1"/>
                </a:solidFill>
              </a:rPr>
              <a:t>Prélève les cotisations restant dues</a:t>
            </a:r>
            <a:endParaRPr lang="fr-FR" b="1">
              <a:solidFill>
                <a:schemeClr val="tx1"/>
              </a:solidFill>
              <a:cs typeface="Segoe UI Light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271059E-DF95-0ADB-F838-F38845271A1B}"/>
              </a:ext>
            </a:extLst>
          </p:cNvPr>
          <p:cNvSpPr/>
          <p:nvPr/>
        </p:nvSpPr>
        <p:spPr>
          <a:xfrm>
            <a:off x="3446317" y="4916921"/>
            <a:ext cx="635000" cy="47625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B482A20-9DCA-97D6-465F-01A8EB10782A}"/>
              </a:ext>
            </a:extLst>
          </p:cNvPr>
          <p:cNvSpPr/>
          <p:nvPr/>
        </p:nvSpPr>
        <p:spPr>
          <a:xfrm>
            <a:off x="6754090" y="4899602"/>
            <a:ext cx="635000" cy="47625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4551AF0-35FA-F2F5-62FA-5A7B352B53EB}"/>
              </a:ext>
            </a:extLst>
          </p:cNvPr>
          <p:cNvSpPr/>
          <p:nvPr/>
        </p:nvSpPr>
        <p:spPr>
          <a:xfrm>
            <a:off x="9646225" y="4916919"/>
            <a:ext cx="635000" cy="47625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1853D6E-5F0E-AC77-4635-EEE85B3C13BA}"/>
              </a:ext>
            </a:extLst>
          </p:cNvPr>
          <p:cNvSpPr/>
          <p:nvPr/>
        </p:nvSpPr>
        <p:spPr>
          <a:xfrm>
            <a:off x="12659588" y="4899602"/>
            <a:ext cx="635000" cy="47625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418697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762" y="950506"/>
            <a:ext cx="15773400" cy="108920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b="1">
                <a:solidFill>
                  <a:srgbClr val="06C9CE"/>
                </a:solidFill>
              </a:rPr>
              <a:t>2.</a:t>
            </a:r>
            <a:r>
              <a:rPr lang="fr-FR" b="1">
                <a:solidFill>
                  <a:srgbClr val="C80C97"/>
                </a:solidFill>
              </a:rPr>
              <a:t> </a:t>
            </a:r>
            <a:r>
              <a:rPr lang="fr-FR"/>
              <a:t>Les nouveautés 2025 :</a:t>
            </a:r>
            <a:endParaRPr lang="fr-FR" sz="420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762" y="2640099"/>
            <a:ext cx="6940146" cy="1089204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b="1">
                <a:solidFill>
                  <a:schemeClr val="accent5">
                    <a:lumMod val="50000"/>
                  </a:schemeClr>
                </a:solidFill>
              </a:rPr>
              <a:t>A partir du 1</a:t>
            </a:r>
            <a:r>
              <a:rPr lang="fr-FR" b="1" baseline="30000">
                <a:solidFill>
                  <a:schemeClr val="accent5">
                    <a:lumMod val="50000"/>
                  </a:schemeClr>
                </a:solidFill>
              </a:rPr>
              <a:t>er</a:t>
            </a:r>
            <a:r>
              <a:rPr lang="fr-FR" b="1">
                <a:solidFill>
                  <a:schemeClr val="accent5">
                    <a:lumMod val="50000"/>
                  </a:schemeClr>
                </a:solidFill>
              </a:rPr>
              <a:t> septembre 2025 :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375B46-1A54-44B9-BDCF-97B4D675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endParaRPr lang="fr-FR">
              <a:ea typeface="Calibri"/>
              <a:cs typeface="Calibri"/>
            </a:endParaRPr>
          </a:p>
        </p:txBody>
      </p:sp>
      <p:sp>
        <p:nvSpPr>
          <p:cNvPr id="8" name="Espace réservé du texte 24">
            <a:extLst>
              <a:ext uri="{FF2B5EF4-FFF2-40B4-BE49-F238E27FC236}">
                <a16:creationId xmlns:a16="http://schemas.microsoft.com/office/drawing/2014/main" id="{CFBD9401-E46A-2E5C-AC07-AD5EC9284756}"/>
              </a:ext>
            </a:extLst>
          </p:cNvPr>
          <p:cNvSpPr txBox="1">
            <a:spLocks/>
          </p:cNvSpPr>
          <p:nvPr/>
        </p:nvSpPr>
        <p:spPr>
          <a:xfrm>
            <a:off x="1245762" y="3431691"/>
            <a:ext cx="15899238" cy="5781321"/>
          </a:xfrm>
          <a:prstGeom prst="rect">
            <a:avLst/>
          </a:prstGeom>
        </p:spPr>
        <p:txBody>
          <a:bodyPr lIns="91440" tIns="45720" rIns="91440" bIns="45720" rtlCol="0" anchor="t"/>
          <a:lstStyle>
            <a:defPPr>
              <a:defRPr lang="fr-FR"/>
            </a:defPPr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fr-FR"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2100">
                <a:latin typeface="Roboto Light"/>
                <a:ea typeface="Roboto Light"/>
                <a:cs typeface="Roboto Light"/>
              </a:rPr>
              <a:t>Le montant du CMG rémunération est désormais calculé pour compléter le reste à charge ou la participation des familles. Ce montant laissé à la charge des familles tient compte de la situation financière, de la composition du ménage et du nombre d'heures de garde.</a:t>
            </a:r>
          </a:p>
          <a:p>
            <a:r>
              <a:rPr lang="fr-FR" sz="2100">
                <a:latin typeface="Roboto Light"/>
                <a:ea typeface="Roboto Light"/>
                <a:cs typeface="Roboto Light"/>
              </a:rPr>
              <a:t>Ainsi </a:t>
            </a:r>
            <a:r>
              <a:rPr lang="fr-FR" sz="2100" b="1">
                <a:latin typeface="Roboto Light"/>
                <a:ea typeface="Roboto Light"/>
                <a:cs typeface="Roboto Light"/>
              </a:rPr>
              <a:t>sont supprimés </a:t>
            </a:r>
            <a:r>
              <a:rPr lang="fr-FR" sz="2100">
                <a:latin typeface="Roboto Light"/>
                <a:ea typeface="Roboto Light"/>
                <a:cs typeface="Roboto Light"/>
              </a:rPr>
              <a:t>: </a:t>
            </a:r>
          </a:p>
          <a:p>
            <a:pPr marL="428625" indent="-428625">
              <a:lnSpc>
                <a:spcPct val="100000"/>
              </a:lnSpc>
              <a:buFontTx/>
              <a:buChar char="-"/>
            </a:pPr>
            <a:r>
              <a:rPr lang="fr-FR" sz="2100">
                <a:latin typeface="Roboto Light"/>
                <a:ea typeface="Roboto Light"/>
                <a:cs typeface="Roboto Light"/>
              </a:rPr>
              <a:t>Les montants CMG pour 0-3 ans et 3-6 ans</a:t>
            </a:r>
          </a:p>
          <a:p>
            <a:pPr marL="428625" indent="-428625">
              <a:lnSpc>
                <a:spcPct val="100000"/>
              </a:lnSpc>
              <a:buFontTx/>
              <a:buChar char="-"/>
            </a:pPr>
            <a:r>
              <a:rPr lang="fr-FR" sz="2100">
                <a:latin typeface="Roboto Light"/>
                <a:ea typeface="Roboto Light"/>
                <a:cs typeface="Roboto Light"/>
              </a:rPr>
              <a:t>Les montants mini, médian et maxi de la prestation</a:t>
            </a:r>
          </a:p>
          <a:p>
            <a:pPr marL="428625" indent="-428625">
              <a:lnSpc>
                <a:spcPct val="100000"/>
              </a:lnSpc>
              <a:buFontTx/>
              <a:buChar char="-"/>
            </a:pPr>
            <a:r>
              <a:rPr lang="fr-FR" sz="2100">
                <a:latin typeface="Roboto Light"/>
                <a:ea typeface="Roboto Light"/>
                <a:cs typeface="Roboto Light"/>
              </a:rPr>
              <a:t>Le reste à charge minimum de 15 % pour les familles</a:t>
            </a:r>
          </a:p>
          <a:p>
            <a:pPr marL="428625" indent="-428625">
              <a:lnSpc>
                <a:spcPct val="100000"/>
              </a:lnSpc>
              <a:buFontTx/>
              <a:buChar char="-"/>
            </a:pPr>
            <a:endParaRPr lang="fr-FR" sz="2100">
              <a:latin typeface="Roboto Light"/>
              <a:ea typeface="Roboto Light"/>
              <a:cs typeface="Roboto Light"/>
            </a:endParaRPr>
          </a:p>
          <a:p>
            <a:pPr>
              <a:lnSpc>
                <a:spcPct val="100000"/>
              </a:lnSpc>
            </a:pPr>
            <a:r>
              <a:rPr lang="fr-FR" sz="2100">
                <a:latin typeface="Roboto Light"/>
                <a:ea typeface="Roboto Light"/>
                <a:cs typeface="Roboto Light"/>
              </a:rPr>
              <a:t>La condition de rémunération maximale de l’assistant maternel agréé (5 smics horaire brut par jour et par enfant gardé) est remplacée par un tarif horaire réel de 8 € au-dessus duquel la famille devra régler les cotisations sociales.</a:t>
            </a:r>
          </a:p>
          <a:p>
            <a:pPr>
              <a:lnSpc>
                <a:spcPct val="100000"/>
              </a:lnSpc>
            </a:pPr>
            <a:r>
              <a:rPr lang="fr-FR" sz="2100">
                <a:latin typeface="Roboto Light"/>
                <a:ea typeface="Roboto Light"/>
                <a:cs typeface="Roboto Light"/>
              </a:rPr>
              <a:t>Le Complément Mode de Garde est cumulable dans son intégralité avec la Prestation Partagée de l’éducation de l’Enfant (dans le cadre d’un congé parental) à temps partiel (80% </a:t>
            </a:r>
            <a:r>
              <a:rPr lang="fr-FR" sz="2100" b="1">
                <a:latin typeface="Roboto Light"/>
                <a:ea typeface="Roboto Light"/>
                <a:cs typeface="Roboto Light"/>
              </a:rPr>
              <a:t>et</a:t>
            </a:r>
            <a:r>
              <a:rPr lang="fr-FR" sz="2100">
                <a:latin typeface="Roboto Light"/>
                <a:ea typeface="Roboto Light"/>
                <a:cs typeface="Roboto Light"/>
              </a:rPr>
              <a:t> 50%).</a:t>
            </a:r>
          </a:p>
          <a:p>
            <a:pPr>
              <a:lnSpc>
                <a:spcPct val="100000"/>
              </a:lnSpc>
            </a:pPr>
            <a:endParaRPr lang="fr-FR" sz="1800"/>
          </a:p>
          <a:p>
            <a:pPr>
              <a:lnSpc>
                <a:spcPct val="100000"/>
              </a:lnSpc>
            </a:pPr>
            <a:endParaRPr lang="fr-FR" sz="2400"/>
          </a:p>
          <a:p>
            <a:pPr>
              <a:lnSpc>
                <a:spcPct val="100000"/>
              </a:lnSpc>
            </a:pPr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180201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762" y="950506"/>
            <a:ext cx="15773400" cy="108920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b="1">
                <a:solidFill>
                  <a:srgbClr val="06C9CE"/>
                </a:solidFill>
              </a:rPr>
              <a:t>2.</a:t>
            </a:r>
            <a:r>
              <a:rPr lang="fr-FR" b="1">
                <a:solidFill>
                  <a:srgbClr val="C80C97"/>
                </a:solidFill>
              </a:rPr>
              <a:t> </a:t>
            </a:r>
            <a:r>
              <a:rPr lang="fr-FR"/>
              <a:t>Les nouveautés 2025 :</a:t>
            </a:r>
            <a:endParaRPr lang="fr-FR" sz="420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762" y="2640099"/>
            <a:ext cx="6940146" cy="1089204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b="1">
                <a:solidFill>
                  <a:schemeClr val="accent5">
                    <a:lumMod val="50000"/>
                  </a:schemeClr>
                </a:solidFill>
              </a:rPr>
              <a:t>A partir du 1</a:t>
            </a:r>
            <a:r>
              <a:rPr lang="fr-FR" b="1" baseline="30000">
                <a:solidFill>
                  <a:schemeClr val="accent5">
                    <a:lumMod val="50000"/>
                  </a:schemeClr>
                </a:solidFill>
              </a:rPr>
              <a:t>er</a:t>
            </a:r>
            <a:r>
              <a:rPr lang="fr-FR" b="1">
                <a:solidFill>
                  <a:schemeClr val="accent5">
                    <a:lumMod val="50000"/>
                  </a:schemeClr>
                </a:solidFill>
              </a:rPr>
              <a:t> septembre 2025 :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375B46-1A54-44B9-BDCF-97B4D675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pPr rtl="0"/>
              <a:t>7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ECA661-47A7-9315-25BB-9F026CAFD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4" y="3206303"/>
            <a:ext cx="17061656" cy="613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762" y="950506"/>
            <a:ext cx="15773400" cy="108920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b="1">
                <a:solidFill>
                  <a:srgbClr val="06C9CE"/>
                </a:solidFill>
              </a:rPr>
              <a:t>2.</a:t>
            </a:r>
            <a:r>
              <a:rPr lang="fr-FR" b="1">
                <a:solidFill>
                  <a:srgbClr val="C80C97"/>
                </a:solidFill>
              </a:rPr>
              <a:t> </a:t>
            </a:r>
            <a:r>
              <a:rPr lang="fr-FR"/>
              <a:t>Les nouveautés 2025 :</a:t>
            </a:r>
            <a:endParaRPr lang="fr-FR" sz="420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132" y="2537000"/>
            <a:ext cx="16490661" cy="547688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sz="2700" b="1">
                <a:solidFill>
                  <a:schemeClr val="accent5">
                    <a:lumMod val="50000"/>
                  </a:schemeClr>
                </a:solidFill>
              </a:rPr>
              <a:t>Le calcul du droit CMG emploi direct sera effectué, dès septembre, par l’Urssaf Pajemploi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E1E1D6-5B64-8096-6457-6D7C52EB6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382" y="3084688"/>
            <a:ext cx="14272958" cy="460305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E79FF1E-966A-91D3-7317-DEA7BE25D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27" y="7876434"/>
            <a:ext cx="17075946" cy="227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3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0">
            <a:extLst>
              <a:ext uri="{FF2B5EF4-FFF2-40B4-BE49-F238E27FC236}">
                <a16:creationId xmlns:a16="http://schemas.microsoft.com/office/drawing/2014/main" id="{639EC186-C312-CE5F-7457-1DDDD267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762" y="950506"/>
            <a:ext cx="15773400" cy="1089206"/>
          </a:xfrm>
        </p:spPr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b="1">
                <a:solidFill>
                  <a:srgbClr val="06C9CE"/>
                </a:solidFill>
              </a:rPr>
              <a:t>2.</a:t>
            </a:r>
            <a:r>
              <a:rPr lang="fr-FR" b="1">
                <a:solidFill>
                  <a:srgbClr val="C80C97"/>
                </a:solidFill>
              </a:rPr>
              <a:t> </a:t>
            </a:r>
            <a:r>
              <a:rPr lang="fr-FR"/>
              <a:t>Les nouveautés 2025 :</a:t>
            </a:r>
            <a:endParaRPr lang="fr-FR" sz="4200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EE058F5-7AB1-3FDD-A7B6-EBAFD1ACB2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298" y="5525495"/>
            <a:ext cx="6676442" cy="547688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sz="2700" b="1">
                <a:solidFill>
                  <a:schemeClr val="accent5">
                    <a:lumMod val="50000"/>
                  </a:schemeClr>
                </a:solidFill>
              </a:rPr>
              <a:t>Le complément transitoire :</a:t>
            </a:r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5385F239-B94C-BE4B-DC60-ECCEB98E4A22}"/>
              </a:ext>
            </a:extLst>
          </p:cNvPr>
          <p:cNvSpPr txBox="1">
            <a:spLocks/>
          </p:cNvSpPr>
          <p:nvPr/>
        </p:nvSpPr>
        <p:spPr>
          <a:xfrm>
            <a:off x="815600" y="2182625"/>
            <a:ext cx="10428932" cy="1614762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fr-FR"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2250"/>
              <a:t>Ce nouveau calcul dû à la réforme peut avoir pour conséquence :</a:t>
            </a:r>
          </a:p>
          <a:p>
            <a:pPr>
              <a:lnSpc>
                <a:spcPct val="100000"/>
              </a:lnSpc>
            </a:pPr>
            <a:endParaRPr lang="fr-FR" sz="900"/>
          </a:p>
          <a:p>
            <a:pPr marL="257175" indent="-2571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800"/>
              <a:t>Une augmentation du droit </a:t>
            </a:r>
          </a:p>
          <a:p>
            <a:pPr marL="257175" indent="-2571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1800"/>
              <a:t>Une diminution du droit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2B4A745E-798E-85B7-41FA-38A0B606F4DB}"/>
              </a:ext>
            </a:extLst>
          </p:cNvPr>
          <p:cNvSpPr/>
          <p:nvPr/>
        </p:nvSpPr>
        <p:spPr>
          <a:xfrm>
            <a:off x="6315213" y="3296192"/>
            <a:ext cx="4929318" cy="187860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tx1"/>
                </a:solidFill>
              </a:rPr>
              <a:t>Mise en place d’un « complément transitoire » (sous conditions) afin de compenser (totalement ou partiellement) la perte.</a:t>
            </a:r>
          </a:p>
        </p:txBody>
      </p:sp>
      <p:pic>
        <p:nvPicPr>
          <p:cNvPr id="16" name="Graphique 15" descr="Ligne fléchée : incurvée dans le sens des aiguilles d’une montre contour">
            <a:extLst>
              <a:ext uri="{FF2B5EF4-FFF2-40B4-BE49-F238E27FC236}">
                <a16:creationId xmlns:a16="http://schemas.microsoft.com/office/drawing/2014/main" id="{9E5681FA-4F55-41E1-1D31-F66544A035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745621">
            <a:off x="4240481" y="2773763"/>
            <a:ext cx="801390" cy="801390"/>
          </a:xfrm>
          <a:prstGeom prst="rect">
            <a:avLst/>
          </a:prstGeom>
        </p:spPr>
      </p:pic>
      <p:pic>
        <p:nvPicPr>
          <p:cNvPr id="19" name="Graphique 18" descr="Ligne fléchée : incurvée sens des aiguilles d’une montre contour">
            <a:extLst>
              <a:ext uri="{FF2B5EF4-FFF2-40B4-BE49-F238E27FC236}">
                <a16:creationId xmlns:a16="http://schemas.microsoft.com/office/drawing/2014/main" id="{A01E3F99-9A99-A38D-7503-EEB91DE87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160816">
            <a:off x="3956554" y="3658841"/>
            <a:ext cx="813938" cy="813938"/>
          </a:xfrm>
          <a:prstGeom prst="rect">
            <a:avLst/>
          </a:prstGeom>
        </p:spPr>
      </p:pic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158C1F2C-59A7-C8ED-C84C-E12095298736}"/>
              </a:ext>
            </a:extLst>
          </p:cNvPr>
          <p:cNvSpPr txBox="1">
            <a:spLocks/>
          </p:cNvSpPr>
          <p:nvPr/>
        </p:nvSpPr>
        <p:spPr>
          <a:xfrm>
            <a:off x="762297" y="6216096"/>
            <a:ext cx="12343998" cy="1614762"/>
          </a:xfrm>
          <a:prstGeom prst="rect">
            <a:avLst/>
          </a:prstGeom>
        </p:spPr>
        <p:txBody>
          <a:bodyPr rtlCol="0"/>
          <a:lstStyle>
            <a:defPPr>
              <a:defRPr lang="fr-FR"/>
            </a:defPPr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fr-FR"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fr-F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1800"/>
              <a:t>Le complément transitoire ne concerne pas les nouveaux bénéficiaires de CMG emploi direct depuis 05/2025</a:t>
            </a:r>
          </a:p>
          <a:p>
            <a:pPr>
              <a:lnSpc>
                <a:spcPct val="100000"/>
              </a:lnSpc>
            </a:pPr>
            <a:r>
              <a:rPr lang="fr-FR" sz="1800"/>
              <a:t>Le calcul du complément transitoire sera effectué, dès septembre, par l’Urssaf Pajemploi.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D726EE7-277F-71E5-C2C1-BEE5E00635A9}"/>
              </a:ext>
            </a:extLst>
          </p:cNvPr>
          <p:cNvCxnSpPr/>
          <p:nvPr/>
        </p:nvCxnSpPr>
        <p:spPr>
          <a:xfrm>
            <a:off x="5059393" y="4235496"/>
            <a:ext cx="125514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A55AB51F-2C78-B381-B382-20E657946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298" y="7309798"/>
            <a:ext cx="12831098" cy="236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59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8C7C66777B948AB8386C0C8316A70" ma:contentTypeVersion="15" ma:contentTypeDescription="Crée un document." ma:contentTypeScope="" ma:versionID="9719fa26b6d322055c0a58ddae53c5ec">
  <xsd:schema xmlns:xsd="http://www.w3.org/2001/XMLSchema" xmlns:xs="http://www.w3.org/2001/XMLSchema" xmlns:p="http://schemas.microsoft.com/office/2006/metadata/properties" xmlns:ns2="5587b222-5307-4abc-b315-46f3816be8ff" xmlns:ns3="9695d04b-f1f1-4cca-b402-12059382b588" targetNamespace="http://schemas.microsoft.com/office/2006/metadata/properties" ma:root="true" ma:fieldsID="5178e534d9f11d2712904d0f42e0dbda" ns2:_="" ns3:_="">
    <xsd:import namespace="5587b222-5307-4abc-b315-46f3816be8ff"/>
    <xsd:import namespace="9695d04b-f1f1-4cca-b402-12059382b5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7b222-5307-4abc-b315-46f3816be8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5d04b-f1f1-4cca-b402-12059382b5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3341df5-9d52-4b16-902c-5443f897a79a}" ma:internalName="TaxCatchAll" ma:showField="CatchAllData" ma:web="9695d04b-f1f1-4cca-b402-12059382b5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95d04b-f1f1-4cca-b402-12059382b588" xsi:nil="true"/>
    <lcf76f155ced4ddcb4097134ff3c332f xmlns="5587b222-5307-4abc-b315-46f3816be8f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82C466-4E44-466F-B7E4-1D154A37ECA0}">
  <ds:schemaRefs>
    <ds:schemaRef ds:uri="5587b222-5307-4abc-b315-46f3816be8ff"/>
    <ds:schemaRef ds:uri="9695d04b-f1f1-4cca-b402-12059382b5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BA41CDD-E9BC-4AF5-AA09-53F98E85D9A0}">
  <ds:schemaRefs>
    <ds:schemaRef ds:uri="5587b222-5307-4abc-b315-46f3816be8ff"/>
    <ds:schemaRef ds:uri="9695d04b-f1f1-4cca-b402-12059382b58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EA77551-93AC-41AB-8C9B-B522804C10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16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Reforme cmg - Sommaire :</vt:lpstr>
      <vt:lpstr>1. Paje &gt; cmg avant la réforme :</vt:lpstr>
      <vt:lpstr>Contexte et enjeux :</vt:lpstr>
      <vt:lpstr>2. Les nouveautés 2025 :</vt:lpstr>
      <vt:lpstr>2. Les nouveautés 2025 :</vt:lpstr>
      <vt:lpstr>2. Les nouveautés 2025 :</vt:lpstr>
      <vt:lpstr>2. Les nouveautés 2025 :</vt:lpstr>
      <vt:lpstr>3. Les acteurs :</vt:lpstr>
      <vt:lpstr>4. Les démarches allocataire:</vt:lpstr>
      <vt:lpstr>4. Les démarches allocataire:</vt:lpstr>
      <vt:lpstr>Information vacaf caf86</vt:lpstr>
      <vt:lpstr>EVOLUTIONS CAF.FR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Visio mensuelle février 2025</dc:title>
  <cp:revision>2</cp:revision>
  <dcterms:created xsi:type="dcterms:W3CDTF">2006-08-16T00:00:00Z</dcterms:created>
  <dcterms:modified xsi:type="dcterms:W3CDTF">2025-08-08T12:59:35Z</dcterms:modified>
  <dc:identifier>DAGeOIFq2Oo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0x0101002EF8C7C66777B948AB8386C0C8316A70</vt:lpwstr>
  </property>
  <property fmtid="{D5CDD505-2E9C-101B-9397-08002B2CF9AE}" pid="3" name="MediaServiceImageTags">
    <vt:lpwstr/>
  </property>
</Properties>
</file>