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13" r:id="rId5"/>
  </p:sldMasterIdLst>
  <p:notesMasterIdLst>
    <p:notesMasterId r:id="rId27"/>
  </p:notesMasterIdLst>
  <p:sldIdLst>
    <p:sldId id="256" r:id="rId6"/>
    <p:sldId id="296" r:id="rId7"/>
    <p:sldId id="297" r:id="rId8"/>
    <p:sldId id="304" r:id="rId9"/>
    <p:sldId id="299" r:id="rId10"/>
    <p:sldId id="290" r:id="rId11"/>
    <p:sldId id="298" r:id="rId12"/>
    <p:sldId id="305" r:id="rId13"/>
    <p:sldId id="310" r:id="rId14"/>
    <p:sldId id="307" r:id="rId15"/>
    <p:sldId id="301" r:id="rId16"/>
    <p:sldId id="308" r:id="rId17"/>
    <p:sldId id="309" r:id="rId18"/>
    <p:sldId id="313" r:id="rId19"/>
    <p:sldId id="311" r:id="rId20"/>
    <p:sldId id="314" r:id="rId21"/>
    <p:sldId id="312" r:id="rId22"/>
    <p:sldId id="315" r:id="rId23"/>
    <p:sldId id="316" r:id="rId24"/>
    <p:sldId id="303" r:id="rId25"/>
    <p:sldId id="26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D1FD0A-8E84-DCCA-4DFC-AD8F12771DC6}" name="Brice PETREMANN 755" initials="BP" userId="S::brice.petremann@cnaf.fr::8caf40f2-5985-4323-b85d-65d684f992b3" providerId="AD"/>
  <p188:author id="{1B6B6C43-D2F0-DF7E-DBF9-1A062DF3E8BA}" name="Alexandra SERGENT 493" initials="A4" userId="S::alexandra.sergent@caf49.caf.fr::f8a3a460-d4f7-43ca-965a-09688c9d41d9" providerId="AD"/>
  <p188:author id="{AF3BF3A5-94C2-96EE-AD20-8225323916F2}" name="Marion WAERNESSYCKLE 755" initials="M7" userId="S::marion.waernessyckle@cnaf.fr::db061e81-7e34-4e10-bf1e-05f70379f4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AEFF"/>
    <a:srgbClr val="1B3C86"/>
    <a:srgbClr val="003593"/>
    <a:srgbClr val="09204E"/>
    <a:srgbClr val="535E86"/>
    <a:srgbClr val="E94F1C"/>
    <a:srgbClr val="E3889A"/>
    <a:srgbClr val="FFEED9"/>
    <a:srgbClr val="FFE782"/>
    <a:srgbClr val="E7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C10A2-BF08-3958-8262-E1D7016A274F}" v="54" dt="2026-06-25T09:38:59.981"/>
    <p1510:client id="{380D7C8E-DCBA-F216-48D1-A76537417C11}" v="11" dt="2026-06-23T14:23:00.535"/>
    <p1510:client id="{9928B19D-7DEE-CCA6-CA02-B9F9DCADF97B}" v="942" dt="2026-06-24T14:55:24.874"/>
    <p1510:client id="{B10FDBF6-57F7-2EC6-BBB2-C95DAD8983EE}" v="21" dt="2026-06-25T09:44:47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7355"/>
        <p:guide orient="horz" pos="3974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382C9-0F08-444C-A713-33B6D869E26D}" type="doc">
      <dgm:prSet loTypeId="urn:microsoft.com/office/officeart/2018/2/layout/IconVerticalSolidList" loCatId="icon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561A66-E4C4-4729-9C26-0856B2AD245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1" u="sng" dirty="0"/>
            <a:t>Prochaine </a:t>
          </a:r>
          <a:r>
            <a:rPr lang="fr-FR" b="1" i="1" u="sng" dirty="0" err="1"/>
            <a:t>visio</a:t>
          </a:r>
          <a:r>
            <a:rPr lang="fr-FR" b="1" i="1" u="sng" dirty="0"/>
            <a:t> : le </a:t>
          </a:r>
          <a:r>
            <a:rPr lang="fr-FR" b="1" i="1" u="sng" dirty="0">
              <a:latin typeface="Roboto Bold"/>
            </a:rPr>
            <a:t>7 août 2026</a:t>
          </a:r>
          <a:endParaRPr lang="en-US" dirty="0"/>
        </a:p>
      </dgm:t>
    </dgm:pt>
    <dgm:pt modelId="{E71AFF59-9D62-4DAA-9303-C70B71CA8B6D}" type="parTrans" cxnId="{ACE45273-3AB0-429C-AA83-2B131524F9F7}">
      <dgm:prSet/>
      <dgm:spPr/>
      <dgm:t>
        <a:bodyPr/>
        <a:lstStyle/>
        <a:p>
          <a:endParaRPr lang="en-US"/>
        </a:p>
      </dgm:t>
    </dgm:pt>
    <dgm:pt modelId="{96A8CCDA-C110-40BE-8903-65E885420151}" type="sibTrans" cxnId="{ACE45273-3AB0-429C-AA83-2B131524F9F7}">
      <dgm:prSet/>
      <dgm:spPr/>
      <dgm:t>
        <a:bodyPr/>
        <a:lstStyle/>
        <a:p>
          <a:endParaRPr lang="en-US"/>
        </a:p>
      </dgm:t>
    </dgm:pt>
    <dgm:pt modelId="{00EEBDF3-D55C-4F6D-943D-61CCD74CA4C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fr-FR" b="1" i="1" dirty="0"/>
            <a:t>Calendrier des </a:t>
          </a:r>
          <a:r>
            <a:rPr lang="fr-FR" b="1" i="1" dirty="0" err="1"/>
            <a:t>visios</a:t>
          </a:r>
          <a:r>
            <a:rPr lang="fr-FR" b="1" i="1" dirty="0"/>
            <a:t> suivantes : </a:t>
          </a:r>
          <a:r>
            <a:rPr lang="fr-FR" b="1" i="1" dirty="0">
              <a:latin typeface="Roboto Bold"/>
            </a:rPr>
            <a:t>4</a:t>
          </a:r>
          <a:r>
            <a:rPr lang="fr-FR" b="1" i="1" dirty="0"/>
            <a:t> septembre, </a:t>
          </a:r>
          <a:br>
            <a:rPr lang="fr-FR" b="1" i="1" dirty="0">
              <a:latin typeface="Roboto Bold"/>
            </a:rPr>
          </a:br>
          <a:r>
            <a:rPr lang="fr-FR" b="1" i="1" dirty="0"/>
            <a:t>2 octobre, 6 novembre, 4 décembre </a:t>
          </a:r>
          <a:endParaRPr lang="en-US" b="0" i="0" dirty="0">
            <a:latin typeface="Roboto Bold"/>
          </a:endParaRPr>
        </a:p>
      </dgm:t>
    </dgm:pt>
    <dgm:pt modelId="{42F0C728-4F03-4B7D-A60B-688B2E16556D}" type="parTrans" cxnId="{F21C8532-9F65-4814-BE43-F6EAD35E1708}">
      <dgm:prSet/>
      <dgm:spPr/>
      <dgm:t>
        <a:bodyPr/>
        <a:lstStyle/>
        <a:p>
          <a:endParaRPr lang="en-US"/>
        </a:p>
      </dgm:t>
    </dgm:pt>
    <dgm:pt modelId="{B6D0F54D-FE64-4A1F-90A3-D983A46E28B2}" type="sibTrans" cxnId="{F21C8532-9F65-4814-BE43-F6EAD35E1708}">
      <dgm:prSet/>
      <dgm:spPr/>
      <dgm:t>
        <a:bodyPr/>
        <a:lstStyle/>
        <a:p>
          <a:endParaRPr lang="en-US"/>
        </a:p>
      </dgm:t>
    </dgm:pt>
    <dgm:pt modelId="{1D968D7D-B0BB-4195-BF9F-AA04840E13B9}" type="pres">
      <dgm:prSet presAssocID="{78F382C9-0F08-444C-A713-33B6D869E26D}" presName="root" presStyleCnt="0">
        <dgm:presLayoutVars>
          <dgm:dir/>
          <dgm:resizeHandles val="exact"/>
        </dgm:presLayoutVars>
      </dgm:prSet>
      <dgm:spPr/>
    </dgm:pt>
    <dgm:pt modelId="{71FE02F5-4BC1-4EDA-B9CF-E421B40C4BFD}" type="pres">
      <dgm:prSet presAssocID="{A2561A66-E4C4-4729-9C26-0856B2AD2450}" presName="compNode" presStyleCnt="0"/>
      <dgm:spPr/>
    </dgm:pt>
    <dgm:pt modelId="{306E7338-B45A-4996-B90E-E9FB63D826EA}" type="pres">
      <dgm:prSet presAssocID="{A2561A66-E4C4-4729-9C26-0856B2AD2450}" presName="bgRect" presStyleLbl="bgShp" presStyleIdx="0" presStyleCnt="2"/>
      <dgm:spPr/>
    </dgm:pt>
    <dgm:pt modelId="{CB87A2CD-22E0-40CF-B87B-F5D9A0168D02}" type="pres">
      <dgm:prSet presAssocID="{A2561A66-E4C4-4729-9C26-0856B2AD2450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union"/>
        </a:ext>
      </dgm:extLst>
    </dgm:pt>
    <dgm:pt modelId="{15AC6402-AEA7-44D5-9896-4405D8E2B94A}" type="pres">
      <dgm:prSet presAssocID="{A2561A66-E4C4-4729-9C26-0856B2AD2450}" presName="spaceRect" presStyleCnt="0"/>
      <dgm:spPr/>
    </dgm:pt>
    <dgm:pt modelId="{5B2B3574-5884-4B5D-A90E-0CF3E133D1CC}" type="pres">
      <dgm:prSet presAssocID="{A2561A66-E4C4-4729-9C26-0856B2AD2450}" presName="parTx" presStyleLbl="revTx" presStyleIdx="0" presStyleCnt="2">
        <dgm:presLayoutVars>
          <dgm:chMax val="0"/>
          <dgm:chPref val="0"/>
        </dgm:presLayoutVars>
      </dgm:prSet>
      <dgm:spPr/>
    </dgm:pt>
    <dgm:pt modelId="{95E2DC0B-6066-4751-9955-4D741B6A0CFB}" type="pres">
      <dgm:prSet presAssocID="{96A8CCDA-C110-40BE-8903-65E885420151}" presName="sibTrans" presStyleCnt="0"/>
      <dgm:spPr/>
    </dgm:pt>
    <dgm:pt modelId="{E90D7392-EE6E-43EF-B23E-AA65D0791687}" type="pres">
      <dgm:prSet presAssocID="{00EEBDF3-D55C-4F6D-943D-61CCD74CA4CB}" presName="compNode" presStyleCnt="0"/>
      <dgm:spPr/>
    </dgm:pt>
    <dgm:pt modelId="{85471C5A-932D-4015-BD5A-D191680104C9}" type="pres">
      <dgm:prSet presAssocID="{00EEBDF3-D55C-4F6D-943D-61CCD74CA4CB}" presName="bgRect" presStyleLbl="bgShp" presStyleIdx="1" presStyleCnt="2" custLinFactNeighborX="991" custLinFactNeighborY="1778"/>
      <dgm:spPr/>
    </dgm:pt>
    <dgm:pt modelId="{08A514AC-7AC5-4AC9-A11C-9AF8C51B80AD}" type="pres">
      <dgm:prSet presAssocID="{00EEBDF3-D55C-4F6D-943D-61CCD74CA4C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D43796D-DFC5-4245-8DDC-A7910F1BCED6}" type="pres">
      <dgm:prSet presAssocID="{00EEBDF3-D55C-4F6D-943D-61CCD74CA4CB}" presName="spaceRect" presStyleCnt="0"/>
      <dgm:spPr/>
    </dgm:pt>
    <dgm:pt modelId="{FE321B64-203B-4770-9E58-381F0CCF19CA}" type="pres">
      <dgm:prSet presAssocID="{00EEBDF3-D55C-4F6D-943D-61CCD74CA4C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303A428-B42E-4681-9AB0-5F3C0982FE78}" type="presOf" srcId="{A2561A66-E4C4-4729-9C26-0856B2AD2450}" destId="{5B2B3574-5884-4B5D-A90E-0CF3E133D1CC}" srcOrd="0" destOrd="0" presId="urn:microsoft.com/office/officeart/2018/2/layout/IconVerticalSolidList"/>
    <dgm:cxn modelId="{F21C8532-9F65-4814-BE43-F6EAD35E1708}" srcId="{78F382C9-0F08-444C-A713-33B6D869E26D}" destId="{00EEBDF3-D55C-4F6D-943D-61CCD74CA4CB}" srcOrd="1" destOrd="0" parTransId="{42F0C728-4F03-4B7D-A60B-688B2E16556D}" sibTransId="{B6D0F54D-FE64-4A1F-90A3-D983A46E28B2}"/>
    <dgm:cxn modelId="{E8F9D444-6C07-4A2D-9355-097914B0BD50}" type="presOf" srcId="{78F382C9-0F08-444C-A713-33B6D869E26D}" destId="{1D968D7D-B0BB-4195-BF9F-AA04840E13B9}" srcOrd="0" destOrd="0" presId="urn:microsoft.com/office/officeart/2018/2/layout/IconVerticalSolidList"/>
    <dgm:cxn modelId="{ACE45273-3AB0-429C-AA83-2B131524F9F7}" srcId="{78F382C9-0F08-444C-A713-33B6D869E26D}" destId="{A2561A66-E4C4-4729-9C26-0856B2AD2450}" srcOrd="0" destOrd="0" parTransId="{E71AFF59-9D62-4DAA-9303-C70B71CA8B6D}" sibTransId="{96A8CCDA-C110-40BE-8903-65E885420151}"/>
    <dgm:cxn modelId="{14528E84-6CE5-4036-8339-1EB577E4AB58}" type="presOf" srcId="{00EEBDF3-D55C-4F6D-943D-61CCD74CA4CB}" destId="{FE321B64-203B-4770-9E58-381F0CCF19CA}" srcOrd="0" destOrd="0" presId="urn:microsoft.com/office/officeart/2018/2/layout/IconVerticalSolidList"/>
    <dgm:cxn modelId="{65080A91-3C9B-4198-89EF-E36A81725B84}" type="presParOf" srcId="{1D968D7D-B0BB-4195-BF9F-AA04840E13B9}" destId="{71FE02F5-4BC1-4EDA-B9CF-E421B40C4BFD}" srcOrd="0" destOrd="0" presId="urn:microsoft.com/office/officeart/2018/2/layout/IconVerticalSolidList"/>
    <dgm:cxn modelId="{090934BB-CF6A-4099-A7DA-5BE23CE93B24}" type="presParOf" srcId="{71FE02F5-4BC1-4EDA-B9CF-E421B40C4BFD}" destId="{306E7338-B45A-4996-B90E-E9FB63D826EA}" srcOrd="0" destOrd="0" presId="urn:microsoft.com/office/officeart/2018/2/layout/IconVerticalSolidList"/>
    <dgm:cxn modelId="{02FD4076-390C-4DFF-B4FD-94DDF669D0CD}" type="presParOf" srcId="{71FE02F5-4BC1-4EDA-B9CF-E421B40C4BFD}" destId="{CB87A2CD-22E0-40CF-B87B-F5D9A0168D02}" srcOrd="1" destOrd="0" presId="urn:microsoft.com/office/officeart/2018/2/layout/IconVerticalSolidList"/>
    <dgm:cxn modelId="{BE57D34D-9558-446B-B3E6-B27C94F0C9E3}" type="presParOf" srcId="{71FE02F5-4BC1-4EDA-B9CF-E421B40C4BFD}" destId="{15AC6402-AEA7-44D5-9896-4405D8E2B94A}" srcOrd="2" destOrd="0" presId="urn:microsoft.com/office/officeart/2018/2/layout/IconVerticalSolidList"/>
    <dgm:cxn modelId="{A0130095-874F-4124-8D85-C95E1C90BE1C}" type="presParOf" srcId="{71FE02F5-4BC1-4EDA-B9CF-E421B40C4BFD}" destId="{5B2B3574-5884-4B5D-A90E-0CF3E133D1CC}" srcOrd="3" destOrd="0" presId="urn:microsoft.com/office/officeart/2018/2/layout/IconVerticalSolidList"/>
    <dgm:cxn modelId="{A16CDF22-03C9-4CC5-BF51-4FB5E12D35BC}" type="presParOf" srcId="{1D968D7D-B0BB-4195-BF9F-AA04840E13B9}" destId="{95E2DC0B-6066-4751-9955-4D741B6A0CFB}" srcOrd="1" destOrd="0" presId="urn:microsoft.com/office/officeart/2018/2/layout/IconVerticalSolidList"/>
    <dgm:cxn modelId="{966E91D0-4647-4EB3-9D7A-C1EEB660116B}" type="presParOf" srcId="{1D968D7D-B0BB-4195-BF9F-AA04840E13B9}" destId="{E90D7392-EE6E-43EF-B23E-AA65D0791687}" srcOrd="2" destOrd="0" presId="urn:microsoft.com/office/officeart/2018/2/layout/IconVerticalSolidList"/>
    <dgm:cxn modelId="{D8E73836-07CE-4FAE-8119-5AD79F00BC4B}" type="presParOf" srcId="{E90D7392-EE6E-43EF-B23E-AA65D0791687}" destId="{85471C5A-932D-4015-BD5A-D191680104C9}" srcOrd="0" destOrd="0" presId="urn:microsoft.com/office/officeart/2018/2/layout/IconVerticalSolidList"/>
    <dgm:cxn modelId="{B51E08F5-D75B-48AD-84A6-438751F6D653}" type="presParOf" srcId="{E90D7392-EE6E-43EF-B23E-AA65D0791687}" destId="{08A514AC-7AC5-4AC9-A11C-9AF8C51B80AD}" srcOrd="1" destOrd="0" presId="urn:microsoft.com/office/officeart/2018/2/layout/IconVerticalSolidList"/>
    <dgm:cxn modelId="{AE101AE2-1F01-4548-B79B-1661D91E1EA2}" type="presParOf" srcId="{E90D7392-EE6E-43EF-B23E-AA65D0791687}" destId="{CD43796D-DFC5-4245-8DDC-A7910F1BCED6}" srcOrd="2" destOrd="0" presId="urn:microsoft.com/office/officeart/2018/2/layout/IconVerticalSolidList"/>
    <dgm:cxn modelId="{FFB8ABC7-E38C-440E-9031-FCCA571E88C1}" type="presParOf" srcId="{E90D7392-EE6E-43EF-B23E-AA65D0791687}" destId="{FE321B64-203B-4770-9E58-381F0CCF19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E7338-B45A-4996-B90E-E9FB63D826EA}">
      <dsp:nvSpPr>
        <dsp:cNvPr id="0" name=""/>
        <dsp:cNvSpPr/>
      </dsp:nvSpPr>
      <dsp:spPr>
        <a:xfrm>
          <a:off x="0" y="593586"/>
          <a:ext cx="8919292" cy="10958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A2CD-22E0-40CF-B87B-F5D9A0168D02}">
      <dsp:nvSpPr>
        <dsp:cNvPr id="0" name=""/>
        <dsp:cNvSpPr/>
      </dsp:nvSpPr>
      <dsp:spPr>
        <a:xfrm>
          <a:off x="331495" y="840152"/>
          <a:ext cx="602718" cy="60271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B3574-5884-4B5D-A90E-0CF3E133D1CC}">
      <dsp:nvSpPr>
        <dsp:cNvPr id="0" name=""/>
        <dsp:cNvSpPr/>
      </dsp:nvSpPr>
      <dsp:spPr>
        <a:xfrm>
          <a:off x="1265708" y="593586"/>
          <a:ext cx="7653583" cy="109585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8" tIns="115978" rIns="115978" bIns="1159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1" u="sng" kern="1200" dirty="0"/>
            <a:t>Prochaine </a:t>
          </a:r>
          <a:r>
            <a:rPr lang="fr-FR" sz="2500" b="1" i="1" u="sng" kern="1200" dirty="0" err="1"/>
            <a:t>visio</a:t>
          </a:r>
          <a:r>
            <a:rPr lang="fr-FR" sz="2500" b="1" i="1" u="sng" kern="1200" dirty="0"/>
            <a:t> : le </a:t>
          </a:r>
          <a:r>
            <a:rPr lang="fr-FR" sz="2500" b="1" i="1" u="sng" kern="1200" dirty="0">
              <a:latin typeface="Roboto Bold"/>
            </a:rPr>
            <a:t>7 août 2026</a:t>
          </a:r>
          <a:endParaRPr lang="en-US" sz="2500" kern="1200" dirty="0"/>
        </a:p>
      </dsp:txBody>
      <dsp:txXfrm>
        <a:off x="1265708" y="593586"/>
        <a:ext cx="7653583" cy="1095851"/>
      </dsp:txXfrm>
    </dsp:sp>
    <dsp:sp modelId="{85471C5A-932D-4015-BD5A-D191680104C9}">
      <dsp:nvSpPr>
        <dsp:cNvPr id="0" name=""/>
        <dsp:cNvSpPr/>
      </dsp:nvSpPr>
      <dsp:spPr>
        <a:xfrm>
          <a:off x="0" y="1982884"/>
          <a:ext cx="8919292" cy="10958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514AC-7AC5-4AC9-A11C-9AF8C51B80AD}">
      <dsp:nvSpPr>
        <dsp:cNvPr id="0" name=""/>
        <dsp:cNvSpPr/>
      </dsp:nvSpPr>
      <dsp:spPr>
        <a:xfrm>
          <a:off x="331495" y="2209966"/>
          <a:ext cx="602718" cy="60271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21B64-203B-4770-9E58-381F0CCF19CA}">
      <dsp:nvSpPr>
        <dsp:cNvPr id="0" name=""/>
        <dsp:cNvSpPr/>
      </dsp:nvSpPr>
      <dsp:spPr>
        <a:xfrm>
          <a:off x="1265708" y="1963400"/>
          <a:ext cx="7653583" cy="109585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8" tIns="115978" rIns="115978" bIns="11597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1" kern="1200" dirty="0"/>
            <a:t>Calendrier des </a:t>
          </a:r>
          <a:r>
            <a:rPr lang="fr-FR" sz="2500" b="1" i="1" kern="1200" dirty="0" err="1"/>
            <a:t>visios</a:t>
          </a:r>
          <a:r>
            <a:rPr lang="fr-FR" sz="2500" b="1" i="1" kern="1200" dirty="0"/>
            <a:t> suivantes : </a:t>
          </a:r>
          <a:r>
            <a:rPr lang="fr-FR" sz="2500" b="1" i="1" kern="1200" dirty="0">
              <a:latin typeface="Roboto Bold"/>
            </a:rPr>
            <a:t>4</a:t>
          </a:r>
          <a:r>
            <a:rPr lang="fr-FR" sz="2500" b="1" i="1" kern="1200" dirty="0"/>
            <a:t> septembre, </a:t>
          </a:r>
          <a:br>
            <a:rPr lang="fr-FR" sz="2500" b="1" i="1" kern="1200" dirty="0">
              <a:latin typeface="Roboto Bold"/>
            </a:rPr>
          </a:br>
          <a:r>
            <a:rPr lang="fr-FR" sz="2500" b="1" i="1" kern="1200" dirty="0"/>
            <a:t>2 octobre, 6 novembre, 4 décembre </a:t>
          </a:r>
          <a:endParaRPr lang="en-US" sz="2500" b="0" i="0" kern="1200" dirty="0">
            <a:latin typeface="Roboto Bold"/>
          </a:endParaRPr>
        </a:p>
      </dsp:txBody>
      <dsp:txXfrm>
        <a:off x="1265708" y="1963400"/>
        <a:ext cx="7653583" cy="109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AE81-B41D-4CBD-A72E-E95FE90AEE3E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6FF1-61F3-4D8F-A78A-72B95AFDC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6FF1-61F3-4D8F-A78A-72B95AFDCB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6FF1-61F3-4D8F-A78A-72B95AFDCB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1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6FF1-61F3-4D8F-A78A-72B95AFDCB7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0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 Titre Dar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EB196-157F-ACDB-BA8F-CC3DEBB5BF0D}"/>
              </a:ext>
            </a:extLst>
          </p:cNvPr>
          <p:cNvSpPr/>
          <p:nvPr/>
        </p:nvSpPr>
        <p:spPr>
          <a:xfrm>
            <a:off x="1940942" y="0"/>
            <a:ext cx="10287813" cy="6858000"/>
          </a:xfrm>
          <a:prstGeom prst="rect">
            <a:avLst/>
          </a:prstGeom>
          <a:solidFill>
            <a:srgbClr val="F3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5099439-B4B8-57F4-9C00-4FA31C8D1754}"/>
              </a:ext>
            </a:extLst>
          </p:cNvPr>
          <p:cNvSpPr txBox="1">
            <a:spLocks/>
          </p:cNvSpPr>
          <p:nvPr/>
        </p:nvSpPr>
        <p:spPr>
          <a:xfrm>
            <a:off x="3818238" y="2236838"/>
            <a:ext cx="7681611" cy="1344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72185F-E360-5C56-08D9-6F0C42F6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8755" cy="519603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90DBD2-A11D-E009-F265-7C936FCA7EB2}"/>
              </a:ext>
            </a:extLst>
          </p:cNvPr>
          <p:cNvSpPr/>
          <p:nvPr/>
        </p:nvSpPr>
        <p:spPr>
          <a:xfrm>
            <a:off x="5040000" y="73280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395F5AB-02B0-1DDB-04C1-59785E9F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2032499"/>
            <a:ext cx="6636063" cy="1386876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BFDC3B2-A4A3-7DB9-5968-5AE9F5B10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3703638"/>
            <a:ext cx="3451225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DBCA31-764A-BA2E-638E-FB8B7714E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434" y="79022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pic>
        <p:nvPicPr>
          <p:cNvPr id="3" name="Image 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D701EBE7-DF10-D9A9-1CAA-BE50FC33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211">
          <p15:clr>
            <a:srgbClr val="FBAE40"/>
          </p15:clr>
        </p15:guide>
        <p15:guide id="3" pos="316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.4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535E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BB2BD5F-7A6C-3577-83A2-20BCE10363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93538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15DFFA-A198-BB8B-2622-0F9705BC4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7898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533D16F-31F9-3AC6-E84B-0A8D5F7E5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02370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721C87-B84D-0873-98ED-6BDD9CE1A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3147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5D995F4-9279-DB5B-A4AB-2DDB7C838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95705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.4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D6F04DE-7A1B-7C78-542E-4758C16CF3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0A5515A-F97A-462F-9622-B20CD4BB306F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09204E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68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.4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09204E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BB2BD5F-7A6C-3577-83A2-20BCE10363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794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495474-B9FD-5D22-F724-FDF0840A3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" y="0"/>
            <a:ext cx="12184175" cy="52013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5C398A-59EE-0B1C-6583-A3C3BC64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34957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A0B485-EACF-A4C9-DC0D-DBD556352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25493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noir&#10;&#10;Description générée automatiquement">
            <a:extLst>
              <a:ext uri="{FF2B5EF4-FFF2-40B4-BE49-F238E27FC236}">
                <a16:creationId xmlns:a16="http://schemas.microsoft.com/office/drawing/2014/main" id="{BEA5375E-D9E8-3909-AF3E-98147A3A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2857" cy="1428571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D6F04DE-7A1B-7C78-542E-4758C16CF3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936097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BB2BD5F-7A6C-3577-83A2-20BCE10363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59069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3E81C3D-1443-D202-1693-202294F78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68BA4E-1476-E6CC-A4A6-F191C515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669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 Sommai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F827EF-0313-5E01-67AB-F7D34A67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0218C577-4F86-4DAA-6781-62AD11FAD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C1166E9-28EE-7136-36C7-17321459DB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8000" y="1162050"/>
            <a:ext cx="4500000" cy="51466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00130D98-BE13-F537-E42A-F9A7366651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5501" y="1162050"/>
            <a:ext cx="4500000" cy="51466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C88A7C-6039-9B94-98DB-2F5DD538B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0EA0982-BE86-692B-F595-222F567E06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14499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3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71AC10-A95F-E940-92E3-B9778FEF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26194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2B808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4EEE30D-57E8-B558-0357-6106E7341DB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32361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E1A0BD7-7B5B-74F1-1F0A-A6B4A1A878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75668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46588C1-4C02-64EB-61DA-FD3A6866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B55124-DE03-8A4B-6706-3DB589798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49751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A46D10-7C30-7FF5-5B40-DBBBD065D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52263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94F1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833BE995-1B06-164F-56D4-5463617FC5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46963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934C904D-6BCF-3A78-D294-8D139A2F01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36412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879571-91CC-EA84-AA67-FDE54336E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3BB6A0-1144-D898-582B-01D783CC5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3209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3667D4-EB6B-6873-D524-699FC2F5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421917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5F1C25DF-32EE-C9A7-8AD5-CA46CD43F8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49553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ogo, Graphique&#10;&#10;Description générée automatiquement">
            <a:extLst>
              <a:ext uri="{FF2B5EF4-FFF2-40B4-BE49-F238E27FC236}">
                <a16:creationId xmlns:a16="http://schemas.microsoft.com/office/drawing/2014/main" id="{96329381-D022-FCD8-53A5-C1800C09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990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9812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605AB181-9EFF-AE50-A534-BA13F7DE9E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283949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ACBB79-5AA4-8445-F8E3-FA070B296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6F2F19-5319-988C-DD16-580763CA6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99873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DE6969-5662-50A5-6056-3E27B7DED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28866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998745B9-4B35-3766-B5B9-F955FD6C67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32161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2114053-6664-0683-67CA-5B1CAAC3AE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446824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D597E1-4275-3715-15DA-6ABE9DE1E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AD53DD-B008-D4E6-9108-B74D67EA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89754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6B592C-B57E-4EA3-A01E-15946220D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429431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C7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B5DFB04D-59AC-4B58-4ACA-5EC49A3B9E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98185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581FC2AF-82F8-4ECA-2D97-14FC69CEEF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4245127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0 Plein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6918E0B-EB3A-04DF-157E-AFD208E8F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8DC2C1E5-AAC8-5D96-4540-7F9CDD53E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32ACE3E-47DB-A1E9-DDC4-3E0A4AAB26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63625"/>
            <a:ext cx="10837863" cy="19499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D23B660E-E58C-7F68-B649-D5A91A53C386}"/>
              </a:ext>
            </a:extLst>
          </p:cNvPr>
          <p:cNvSpPr>
            <a:spLocks noGrp="1"/>
          </p:cNvSpPr>
          <p:nvPr/>
        </p:nvSpPr>
        <p:spPr>
          <a:xfrm>
            <a:off x="838200" y="3167436"/>
            <a:ext cx="10837862" cy="31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204E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0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/>
          </a:p>
        </p:txBody>
      </p:sp>
      <p:sp>
        <p:nvSpPr>
          <p:cNvPr id="3" name="Espace réservé du texte 16">
            <a:extLst>
              <a:ext uri="{FF2B5EF4-FFF2-40B4-BE49-F238E27FC236}">
                <a16:creationId xmlns:a16="http://schemas.microsoft.com/office/drawing/2014/main" id="{D23B660E-E58C-7F68-B649-D5A91A53C386}"/>
              </a:ext>
            </a:extLst>
          </p:cNvPr>
          <p:cNvSpPr>
            <a:spLocks noGrp="1"/>
          </p:cNvSpPr>
          <p:nvPr/>
        </p:nvSpPr>
        <p:spPr>
          <a:xfrm>
            <a:off x="838201" y="3122628"/>
            <a:ext cx="10837862" cy="31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204E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0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AAAF0F7E-74ED-3688-62EC-0386E9E81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3122628"/>
            <a:ext cx="10837861" cy="31860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9E970DA1-A105-3BA4-F5F5-B99C6C7057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52368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&#10;&#10;Description générée automatiquement">
            <a:extLst>
              <a:ext uri="{FF2B5EF4-FFF2-40B4-BE49-F238E27FC236}">
                <a16:creationId xmlns:a16="http://schemas.microsoft.com/office/drawing/2014/main" id="{C88CA35E-5B58-248E-2906-70BEDE41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041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90946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1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EB196-157F-ACDB-BA8F-CC3DEBB5BF0D}"/>
              </a:ext>
            </a:extLst>
          </p:cNvPr>
          <p:cNvSpPr/>
          <p:nvPr/>
        </p:nvSpPr>
        <p:spPr>
          <a:xfrm>
            <a:off x="1940942" y="0"/>
            <a:ext cx="10287813" cy="6858000"/>
          </a:xfrm>
          <a:prstGeom prst="rect">
            <a:avLst/>
          </a:prstGeom>
          <a:solidFill>
            <a:srgbClr val="F3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5099439-B4B8-57F4-9C00-4FA31C8D1754}"/>
              </a:ext>
            </a:extLst>
          </p:cNvPr>
          <p:cNvSpPr txBox="1">
            <a:spLocks/>
          </p:cNvSpPr>
          <p:nvPr/>
        </p:nvSpPr>
        <p:spPr>
          <a:xfrm>
            <a:off x="3818238" y="2236838"/>
            <a:ext cx="7681611" cy="1344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72185F-E360-5C56-08D9-6F0C42F6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57350"/>
            <a:ext cx="12228755" cy="519603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90DBD2-A11D-E009-F265-7C936FCA7EB2}"/>
              </a:ext>
            </a:extLst>
          </p:cNvPr>
          <p:cNvSpPr/>
          <p:nvPr/>
        </p:nvSpPr>
        <p:spPr>
          <a:xfrm>
            <a:off x="5040000" y="237110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395F5AB-02B0-1DDB-04C1-59785E9F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3423149"/>
            <a:ext cx="6636063" cy="1386876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Merci !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BFDC3B2-A4A3-7DB9-5968-5AE9F5B10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5094288"/>
            <a:ext cx="3451225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DBCA31-764A-BA2E-638E-FB8B7714E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434" y="242852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pic>
        <p:nvPicPr>
          <p:cNvPr id="3" name="Image 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D701EBE7-DF10-D9A9-1CAA-BE50FC33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221080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211">
          <p15:clr>
            <a:srgbClr val="FBAE40"/>
          </p15:clr>
        </p15:guide>
        <p15:guide id="3" pos="316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pos="39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E588E89-75BD-1CB7-A4D3-D7539ECC7483}"/>
              </a:ext>
            </a:extLst>
          </p:cNvPr>
          <p:cNvSpPr txBox="1"/>
          <p:nvPr/>
        </p:nvSpPr>
        <p:spPr>
          <a:xfrm>
            <a:off x="466808" y="249079"/>
            <a:ext cx="3318993" cy="616696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17A2EEE-5FD5-A153-6B65-F0E7B82FDA0B}"/>
              </a:ext>
            </a:extLst>
          </p:cNvPr>
          <p:cNvGrpSpPr/>
          <p:nvPr userDrawn="1"/>
        </p:nvGrpSpPr>
        <p:grpSpPr>
          <a:xfrm>
            <a:off x="464820" y="6410005"/>
            <a:ext cx="441960" cy="447995"/>
            <a:chOff x="6172200" y="6787117"/>
            <a:chExt cx="662940" cy="671993"/>
          </a:xfrm>
        </p:grpSpPr>
        <p:sp>
          <p:nvSpPr>
            <p:cNvPr id="11" name="Freeform 4">
              <a:hlinkClick r:id="" action="ppaction://noaction"/>
              <a:extLst>
                <a:ext uri="{FF2B5EF4-FFF2-40B4-BE49-F238E27FC236}">
                  <a16:creationId xmlns:a16="http://schemas.microsoft.com/office/drawing/2014/main" id="{1A581B73-5733-7249-280A-CEC5BBFE4B8A}"/>
                </a:ext>
              </a:extLst>
            </p:cNvPr>
            <p:cNvSpPr/>
            <p:nvPr/>
          </p:nvSpPr>
          <p:spPr>
            <a:xfrm>
              <a:off x="6172200" y="6796170"/>
              <a:ext cx="662940" cy="662940"/>
            </a:xfrm>
            <a:custGeom>
              <a:avLst/>
              <a:gdLst/>
              <a:ahLst/>
              <a:cxnLst/>
              <a:rect l="l" t="t" r="r" b="b"/>
              <a:pathLst>
                <a:path w="662940" h="662940">
                  <a:moveTo>
                    <a:pt x="0" y="0"/>
                  </a:moveTo>
                  <a:lnTo>
                    <a:pt x="662940" y="0"/>
                  </a:lnTo>
                  <a:lnTo>
                    <a:pt x="662940" y="662940"/>
                  </a:lnTo>
                  <a:lnTo>
                    <a:pt x="0" y="66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pic>
          <p:nvPicPr>
            <p:cNvPr id="12" name="Graphique 11" descr="Logement contour">
              <a:extLst>
                <a:ext uri="{FF2B5EF4-FFF2-40B4-BE49-F238E27FC236}">
                  <a16:creationId xmlns:a16="http://schemas.microsoft.com/office/drawing/2014/main" id="{578AF93E-D6C1-B1D3-C40E-5994D983BC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97670" y="6787117"/>
              <a:ext cx="612000" cy="612000"/>
            </a:xfrm>
            <a:prstGeom prst="rect">
              <a:avLst/>
            </a:prstGeom>
          </p:spPr>
        </p:pic>
      </p:grpSp>
      <p:grpSp>
        <p:nvGrpSpPr>
          <p:cNvPr id="2" name="Group 11">
            <a:extLst>
              <a:ext uri="{FF2B5EF4-FFF2-40B4-BE49-F238E27FC236}">
                <a16:creationId xmlns:a16="http://schemas.microsoft.com/office/drawing/2014/main" id="{3BB7B9DD-8DBC-E789-F533-6A24262E2D1E}"/>
              </a:ext>
            </a:extLst>
          </p:cNvPr>
          <p:cNvGrpSpPr/>
          <p:nvPr userDrawn="1"/>
        </p:nvGrpSpPr>
        <p:grpSpPr>
          <a:xfrm>
            <a:off x="10120397" y="6410005"/>
            <a:ext cx="1606783" cy="441960"/>
            <a:chOff x="0" y="0"/>
            <a:chExt cx="3213565" cy="883920"/>
          </a:xfrm>
        </p:grpSpPr>
        <p:sp>
          <p:nvSpPr>
            <p:cNvPr id="3" name="Freeform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D0C64BC-D035-0E31-03A8-3548362F7F9A}"/>
                </a:ext>
              </a:extLst>
            </p:cNvPr>
            <p:cNvSpPr/>
            <p:nvPr/>
          </p:nvSpPr>
          <p:spPr>
            <a:xfrm>
              <a:off x="2329645" y="0"/>
              <a:ext cx="883920" cy="883920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0" y="0"/>
                  </a:moveTo>
                  <a:lnTo>
                    <a:pt x="883920" y="0"/>
                  </a:lnTo>
                  <a:lnTo>
                    <a:pt x="88392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99C0E45-D557-8E48-5F2A-6FB0E892502B}"/>
                </a:ext>
              </a:extLst>
            </p:cNvPr>
            <p:cNvSpPr/>
            <p:nvPr/>
          </p:nvSpPr>
          <p:spPr>
            <a:xfrm rot="-10800000">
              <a:off x="0" y="0"/>
              <a:ext cx="883920" cy="883920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0" y="0"/>
                  </a:moveTo>
                  <a:lnTo>
                    <a:pt x="883920" y="0"/>
                  </a:lnTo>
                  <a:lnTo>
                    <a:pt x="88392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65D2BD0-A486-256F-F67E-D9F35F014816}"/>
              </a:ext>
            </a:extLst>
          </p:cNvPr>
          <p:cNvSpPr/>
          <p:nvPr userDrawn="1"/>
        </p:nvSpPr>
        <p:spPr>
          <a:xfrm>
            <a:off x="5010073" y="454926"/>
            <a:ext cx="6715119" cy="573206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D6367-FA70-A2DB-DD4E-A57BE30802F9}"/>
              </a:ext>
            </a:extLst>
          </p:cNvPr>
          <p:cNvSpPr/>
          <p:nvPr userDrawn="1"/>
        </p:nvSpPr>
        <p:spPr>
          <a:xfrm>
            <a:off x="481800" y="451186"/>
            <a:ext cx="4528273" cy="5732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155528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4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2661278-D226-4703-9DCB-931160E8E2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6911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3" imgH="470" progId="TCLayout.ActiveDocument.1">
                  <p:embed/>
                </p:oleObj>
              </mc:Choice>
              <mc:Fallback>
                <p:oleObj name="Diapositive think-cell" r:id="rId3" imgW="473" imgH="47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2661278-D226-4703-9DCB-931160E8E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3979" y="81798"/>
            <a:ext cx="10744628" cy="648072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fr-FR" sz="2000" b="0" cap="all" baseline="0" dirty="0">
                <a:solidFill>
                  <a:srgbClr val="0070C0"/>
                </a:solidFill>
              </a:defRPr>
            </a:lvl1pPr>
          </a:lstStyle>
          <a:p>
            <a:pPr lvl="0"/>
            <a:r>
              <a:rPr kumimoji="0" lang="fr-FR"/>
              <a:t>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1596413"/>
            <a:ext cx="10753194" cy="42973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400" dirty="0"/>
            </a:lvl1pPr>
            <a:lvl2pPr>
              <a:buClr>
                <a:srgbClr val="0070C0"/>
              </a:buClr>
              <a:defRPr lang="fr-FR" sz="1400" dirty="0"/>
            </a:lvl2pPr>
            <a:lvl3pPr>
              <a:buClr>
                <a:schemeClr val="accent2"/>
              </a:buClr>
              <a:defRPr lang="fr-FR" sz="1400" dirty="0"/>
            </a:lvl3pPr>
            <a:lvl4pPr>
              <a:defRPr lang="fr-FR" sz="1400" dirty="0"/>
            </a:lvl4pPr>
            <a:lvl5pPr marL="2028825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"/>
              <a:defRPr sz="1400" dirty="0"/>
            </a:lvl5pPr>
          </a:lstStyle>
          <a:p>
            <a:pPr marL="174625" lvl="0" indent="-174625">
              <a:buClr>
                <a:schemeClr val="tx2"/>
              </a:buClr>
              <a:buFont typeface="Calibri" panose="020F0502020204030204" pitchFamily="34" charset="0"/>
              <a:buChar char="›"/>
            </a:pPr>
            <a:r>
              <a:rPr lang="fr-FR"/>
              <a:t>Cliquez pour modifier les styles du texte du masque</a:t>
            </a:r>
          </a:p>
          <a:p>
            <a:pPr marL="174625" lvl="1" indent="-174625">
              <a:buClr>
                <a:schemeClr val="tx2"/>
              </a:buClr>
              <a:buFont typeface="Calibri" panose="020F0502020204030204" pitchFamily="34" charset="0"/>
              <a:buChar char="›"/>
            </a:pPr>
            <a:r>
              <a:rPr lang="fr-FR"/>
              <a:t>Deuxième niveau</a:t>
            </a:r>
          </a:p>
          <a:p>
            <a:pPr marL="174625" lvl="2" indent="-174625">
              <a:buClr>
                <a:schemeClr val="tx2"/>
              </a:buClr>
              <a:buFont typeface="Calibri" panose="020F0502020204030204" pitchFamily="34" charset="0"/>
              <a:buChar char="›"/>
            </a:pPr>
            <a:r>
              <a:rPr lang="fr-FR"/>
              <a:t>Troisième niveau</a:t>
            </a:r>
          </a:p>
          <a:p>
            <a:pPr marL="174625" lvl="3" indent="-174625">
              <a:buClr>
                <a:schemeClr val="tx2"/>
              </a:buClr>
              <a:buFont typeface="Calibri" panose="020F0502020204030204" pitchFamily="34" charset="0"/>
              <a:buChar char="›"/>
            </a:pPr>
            <a:r>
              <a:rPr lang="fr-FR"/>
              <a:t>Quatrième niveau</a:t>
            </a:r>
          </a:p>
          <a:p>
            <a:pPr marL="174625" lvl="4" indent="-174625">
              <a:buClr>
                <a:schemeClr val="tx2"/>
              </a:buClr>
              <a:buFont typeface="Calibri" panose="020F0502020204030204" pitchFamily="34" charset="0"/>
              <a:buChar char="›"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0526" y="6356351"/>
            <a:ext cx="422208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2799BBCB-FE73-419A-9D9F-01720A038F4B}"/>
              </a:ext>
            </a:extLst>
          </p:cNvPr>
          <p:cNvGrpSpPr/>
          <p:nvPr userDrawn="1"/>
        </p:nvGrpSpPr>
        <p:grpSpPr>
          <a:xfrm>
            <a:off x="53263" y="0"/>
            <a:ext cx="176576" cy="6861784"/>
            <a:chOff x="53263" y="0"/>
            <a:chExt cx="176576" cy="68617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E2F72F-6525-4253-A8BD-E98EBC4D4321}"/>
                </a:ext>
              </a:extLst>
            </p:cNvPr>
            <p:cNvSpPr/>
            <p:nvPr userDrawn="1"/>
          </p:nvSpPr>
          <p:spPr>
            <a:xfrm>
              <a:off x="53263" y="3796484"/>
              <a:ext cx="176576" cy="2742429"/>
            </a:xfrm>
            <a:prstGeom prst="rect">
              <a:avLst/>
            </a:prstGeom>
            <a:solidFill>
              <a:srgbClr val="1F497D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3342FB-D7E1-4416-8931-88D164F4B026}"/>
                </a:ext>
              </a:extLst>
            </p:cNvPr>
            <p:cNvSpPr/>
            <p:nvPr userDrawn="1"/>
          </p:nvSpPr>
          <p:spPr>
            <a:xfrm>
              <a:off x="53263" y="0"/>
              <a:ext cx="176576" cy="914400"/>
            </a:xfrm>
            <a:prstGeom prst="rect">
              <a:avLst/>
            </a:prstGeom>
            <a:solidFill>
              <a:srgbClr val="C000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067072-7987-4D8A-BF8E-6EA82E2DC425}"/>
                </a:ext>
              </a:extLst>
            </p:cNvPr>
            <p:cNvSpPr/>
            <p:nvPr userDrawn="1"/>
          </p:nvSpPr>
          <p:spPr>
            <a:xfrm>
              <a:off x="53263" y="914400"/>
              <a:ext cx="176576" cy="1595470"/>
            </a:xfrm>
            <a:prstGeom prst="rect">
              <a:avLst/>
            </a:prstGeom>
            <a:solidFill>
              <a:srgbClr val="0070C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469179-9A3B-4F1D-9034-065FDCDCB10D}"/>
                </a:ext>
              </a:extLst>
            </p:cNvPr>
            <p:cNvSpPr/>
            <p:nvPr userDrawn="1"/>
          </p:nvSpPr>
          <p:spPr>
            <a:xfrm>
              <a:off x="53263" y="2509870"/>
              <a:ext cx="176576" cy="1286614"/>
            </a:xfrm>
            <a:prstGeom prst="rect">
              <a:avLst/>
            </a:prstGeom>
            <a:solidFill>
              <a:srgbClr val="F68D36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D08E2-59B2-47CD-80A6-F20981F8564C}"/>
                </a:ext>
              </a:extLst>
            </p:cNvPr>
            <p:cNvSpPr/>
            <p:nvPr userDrawn="1"/>
          </p:nvSpPr>
          <p:spPr>
            <a:xfrm>
              <a:off x="53263" y="6792881"/>
              <a:ext cx="176576" cy="689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pic>
          <p:nvPicPr>
            <p:cNvPr id="26" name="Picture 2" descr="logo cnaf - Enfance et Musique">
              <a:extLst>
                <a:ext uri="{FF2B5EF4-FFF2-40B4-BE49-F238E27FC236}">
                  <a16:creationId xmlns:a16="http://schemas.microsoft.com/office/drawing/2014/main" id="{A9629D53-325A-479E-86B4-B31253028B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1" y="6543568"/>
              <a:ext cx="176400" cy="24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F19216B-08EF-A4ED-189B-6CEBEDCA8203}"/>
              </a:ext>
            </a:extLst>
          </p:cNvPr>
          <p:cNvSpPr txBox="1"/>
          <p:nvPr userDrawn="1"/>
        </p:nvSpPr>
        <p:spPr>
          <a:xfrm>
            <a:off x="332662" y="6506829"/>
            <a:ext cx="2937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b="1">
                <a:solidFill>
                  <a:schemeClr val="bg1">
                    <a:lumMod val="65000"/>
                  </a:schemeClr>
                </a:solidFill>
              </a:rPr>
              <a:t>Direction des Systèmes d’Information - CNAF</a:t>
            </a:r>
          </a:p>
        </p:txBody>
      </p:sp>
    </p:spTree>
    <p:extLst>
      <p:ext uri="{BB962C8B-B14F-4D97-AF65-F5344CB8AC3E}">
        <p14:creationId xmlns:p14="http://schemas.microsoft.com/office/powerpoint/2010/main" val="1066272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.8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03D46087-16FB-D36B-F188-CFC14EA12E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0302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 Titre Dar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99" y="2084439"/>
            <a:ext cx="7068063" cy="12192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2A2F3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CD53E4-69B6-170A-8756-620A34623E05}"/>
              </a:ext>
            </a:extLst>
          </p:cNvPr>
          <p:cNvSpPr/>
          <p:nvPr/>
        </p:nvSpPr>
        <p:spPr>
          <a:xfrm>
            <a:off x="4704822" y="3482362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A666340-A18C-A8BA-E0F0-1413C3A60FAD}"/>
              </a:ext>
            </a:extLst>
          </p:cNvPr>
          <p:cNvSpPr/>
          <p:nvPr/>
        </p:nvSpPr>
        <p:spPr>
          <a:xfrm>
            <a:off x="4608000" y="76536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559467EF-79DF-1FF6-1383-2A8D22C9E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6000" y="82278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899A1121-80BD-8B9D-2671-252F6B744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3733085"/>
            <a:ext cx="4724048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pic>
        <p:nvPicPr>
          <p:cNvPr id="11" name="Image 10" descr="Une image contenant Bleu électrique, bleu, symbole, Graphique&#10;&#10;Description générée automatiquement">
            <a:extLst>
              <a:ext uri="{FF2B5EF4-FFF2-40B4-BE49-F238E27FC236}">
                <a16:creationId xmlns:a16="http://schemas.microsoft.com/office/drawing/2014/main" id="{652C3097-6A33-131D-D92A-F59ED530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848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2D18A-1AA2-658D-99A2-BB0283048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29" y="6075337"/>
            <a:ext cx="1632034" cy="466749"/>
          </a:xfrm>
          <a:prstGeom prst="rect">
            <a:avLst/>
          </a:prstGeom>
        </p:spPr>
      </p:pic>
      <p:pic>
        <p:nvPicPr>
          <p:cNvPr id="13" name="Image 1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FD080B4D-F3AB-1C12-5177-C34CAC13D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378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6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D9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82AEFF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11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82A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79589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16CDC705-915D-036F-879E-49F7E005C5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06804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013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5941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2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535E8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535E86">
              <a:alpha val="40000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87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535E8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87755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2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535E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16CDC705-915D-036F-879E-49F7E005C5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7908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003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12978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52624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13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5C2F4EF2-30A4-AC99-51E0-07CC43C6A0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82910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409200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BFD9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2B808D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6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BFD9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94225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DD55E32A-DCEB-54FE-BA0B-22D2632FF5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51121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EFD02166-A8BA-3D59-C267-13EE5E009F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99434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48577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8C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94F1C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1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8C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447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65894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38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801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38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3889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3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38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15151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38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44731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7D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80136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CDE5F1-C86B-9B9B-9BA3-32FC90F5D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9112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533D16F-31F9-3AC6-E84B-0A8D5F7E5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321565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7D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84DFEA6-3531-3328-1808-A377C909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2972571"/>
            <a:ext cx="7068063" cy="957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5762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7D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808510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9840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99361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7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35301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56536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1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52065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7AD2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0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98216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1D39A0C-447E-1B49-F6C6-2E65C6A76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40000" cy="517888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5D995F4-9279-DB5B-A4AB-2DDB7C838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6091708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4D6A6B83-6F78-C3E7-E3A8-3EEF2134A3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32387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E7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62842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E782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59888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873C998B-77D0-74AC-EE95-E48ADC4E407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90589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5858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E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C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7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1.3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74879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03D46087-16FB-D36B-F188-CFC14EA12E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79665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9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6800"/>
          </a:xfrm>
          <a:prstGeom prst="rect">
            <a:avLst/>
          </a:prstGeom>
          <a:solidFill>
            <a:srgbClr val="091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381200" y="865736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3E508250-3500-2E15-A54D-FE5DA1C5C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000" y="-1"/>
            <a:ext cx="7392353" cy="7717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6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9D1D650-023E-C939-A350-0D3CFA5C75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01443" y="6356350"/>
            <a:ext cx="5401877" cy="365125"/>
          </a:xfrm>
        </p:spPr>
        <p:txBody>
          <a:bodyPr/>
          <a:lstStyle>
            <a:lvl1pPr algn="r">
              <a:defRPr sz="800">
                <a:solidFill>
                  <a:srgbClr val="2A2F3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PI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9DF95D3-E04D-0383-D1D9-F8AEDFFAD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000" y="1480270"/>
            <a:ext cx="3528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9D64BA2-FB42-CBCD-D178-3156549D9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9238" y="1480270"/>
            <a:ext cx="3528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179343D-5C6D-A274-B09A-7D02BA83C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4000" y="1949265"/>
            <a:ext cx="3528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1A39020A-9787-AF2B-E1E2-34069771C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9175" y="1949265"/>
            <a:ext cx="3528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E8CECA0-AB4E-40DE-79CA-12BF43F4B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15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.4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noir&#10;&#10;Description générée automatiquement">
            <a:extLst>
              <a:ext uri="{FF2B5EF4-FFF2-40B4-BE49-F238E27FC236}">
                <a16:creationId xmlns:a16="http://schemas.microsoft.com/office/drawing/2014/main" id="{BEA5375E-D9E8-3909-AF3E-98147A3A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35E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2857" cy="1428571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D6F04DE-7A1B-7C78-542E-4758C16CF3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27111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8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920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03D46087-16FB-D36B-F188-CFC14EA12E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6928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03D46087-16FB-D36B-F188-CFC14EA12E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01453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0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F96DF-8296-F512-C66F-27736262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>
            <a:normAutofit/>
          </a:bodyPr>
          <a:lstStyle>
            <a:lvl1pPr>
              <a:defRPr sz="2600">
                <a:solidFill>
                  <a:srgbClr val="091F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D4E38-5226-704F-C140-3D7E1EF0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276"/>
            <a:ext cx="10837863" cy="1893351"/>
          </a:xfrm>
        </p:spPr>
        <p:txBody>
          <a:bodyPr numCol="2" spcCol="360000"/>
          <a:lstStyle>
            <a:lvl1pPr>
              <a:defRPr sz="2200"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>
              <a:defRPr sz="1800"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2pPr>
            <a:lvl3pPr>
              <a:defRPr sz="1600">
                <a:solidFill>
                  <a:srgbClr val="00359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0E69BDA-6DD0-31D2-A358-8E1D67502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83E1BDA2-A2D0-9BFE-C04C-A7911120A3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3122628"/>
            <a:ext cx="10837861" cy="31860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D2957DFB-6570-CA74-0602-3810D40840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93327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1 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8599" y="2084439"/>
            <a:ext cx="7068063" cy="12192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2A2F3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Merci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CD53E4-69B6-170A-8756-620A34623E05}"/>
              </a:ext>
            </a:extLst>
          </p:cNvPr>
          <p:cNvSpPr/>
          <p:nvPr/>
        </p:nvSpPr>
        <p:spPr>
          <a:xfrm>
            <a:off x="1885422" y="3482362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A666340-A18C-A8BA-E0F0-1413C3A60FAD}"/>
              </a:ext>
            </a:extLst>
          </p:cNvPr>
          <p:cNvSpPr/>
          <p:nvPr/>
        </p:nvSpPr>
        <p:spPr>
          <a:xfrm>
            <a:off x="1788600" y="76536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559467EF-79DF-1FF6-1383-2A8D22C9E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6600" y="82278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899A1121-80BD-8B9D-2671-252F6B744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600" y="3733085"/>
            <a:ext cx="4724048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pic>
        <p:nvPicPr>
          <p:cNvPr id="11" name="Image 10" descr="Une image contenant Bleu électrique, bleu, symbole, Graphique&#10;&#10;Description générée automatiquement">
            <a:extLst>
              <a:ext uri="{FF2B5EF4-FFF2-40B4-BE49-F238E27FC236}">
                <a16:creationId xmlns:a16="http://schemas.microsoft.com/office/drawing/2014/main" id="{652C3097-6A33-131D-D92A-F59ED530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95" y="0"/>
            <a:ext cx="3961905" cy="6884894"/>
          </a:xfrm>
          <a:prstGeom prst="rect">
            <a:avLst/>
          </a:prstGeom>
        </p:spPr>
      </p:pic>
      <p:pic>
        <p:nvPicPr>
          <p:cNvPr id="13" name="Image 1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FD080B4D-F3AB-1C12-5177-C34CAC13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1F4D70-1D4A-2670-574B-08533A713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078" b="-654"/>
          <a:stretch/>
        </p:blipFill>
        <p:spPr>
          <a:xfrm>
            <a:off x="9589107" y="6072289"/>
            <a:ext cx="488343" cy="4697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6C1AB7-B7A8-C4C8-8FDD-9EDDC77FD307}"/>
              </a:ext>
            </a:extLst>
          </p:cNvPr>
          <p:cNvSpPr txBox="1"/>
          <p:nvPr userDrawn="1"/>
        </p:nvSpPr>
        <p:spPr>
          <a:xfrm>
            <a:off x="10144125" y="6115509"/>
            <a:ext cx="157162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2800" b="0" spc="100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Darsem</a:t>
            </a:r>
          </a:p>
        </p:txBody>
      </p:sp>
    </p:spTree>
    <p:extLst>
      <p:ext uri="{BB962C8B-B14F-4D97-AF65-F5344CB8AC3E}">
        <p14:creationId xmlns:p14="http://schemas.microsoft.com/office/powerpoint/2010/main" val="160483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378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06D9A928-17EC-2E7C-38A4-B3BA149301AB}"/>
              </a:ext>
            </a:extLst>
          </p:cNvPr>
          <p:cNvSpPr/>
          <p:nvPr userDrawn="1"/>
        </p:nvSpPr>
        <p:spPr>
          <a:xfrm>
            <a:off x="0" y="0"/>
            <a:ext cx="2381250" cy="6858000"/>
          </a:xfrm>
          <a:prstGeom prst="rect">
            <a:avLst/>
          </a:prstGeom>
          <a:solidFill>
            <a:srgbClr val="AB6EB4"/>
          </a:solidFill>
        </p:spPr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057069-1980-7961-7A47-988F222880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9010" l="1905" r="94286">
                        <a14:foregroundMark x1="33905" y1="42327" x2="31429" y2="98515"/>
                        <a14:foregroundMark x1="4571" y1="73762" x2="8952" y2="99010"/>
                        <a14:foregroundMark x1="64190" y1="46040" x2="89143" y2="34653"/>
                        <a14:foregroundMark x1="2095" y1="80198" x2="2095" y2="80198"/>
                        <a14:foregroundMark x1="8190" y1="75990" x2="12571" y2="76485"/>
                        <a14:foregroundMark x1="76952" y1="47772" x2="88762" y2="67079"/>
                        <a14:foregroundMark x1="94286" y1="66584" x2="94286" y2="66584"/>
                        <a14:foregroundMark x1="74286" y1="16832" x2="73333" y2="13614"/>
                        <a14:foregroundMark x1="76952" y1="28218" x2="78286" y2="35149"/>
                        <a14:foregroundMark x1="69714" y1="69554" x2="74667" y2="70050"/>
                        <a14:foregroundMark x1="35619" y1="38861" x2="30667" y2="37624"/>
                        <a14:backgroundMark x1="48381" y1="62376" x2="56571" y2="62376"/>
                        <a14:backgroundMark x1="16571" y1="83168" x2="20190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" y="5019349"/>
            <a:ext cx="2364580" cy="18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A5BF47E-498B-60BD-5AF1-EA9F710CDB55}"/>
              </a:ext>
            </a:extLst>
          </p:cNvPr>
          <p:cNvSpPr txBox="1"/>
          <p:nvPr userDrawn="1"/>
        </p:nvSpPr>
        <p:spPr>
          <a:xfrm>
            <a:off x="1123950" y="6534150"/>
            <a:ext cx="124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8924E4F-CBF1-49F2-8B10-C8724D82D26F}" type="slidenum">
              <a:rPr lang="fr-FR" sz="1400" smtClean="0">
                <a:solidFill>
                  <a:schemeClr val="bg1"/>
                </a:solidFill>
              </a:rPr>
              <a:pPr algn="ctr"/>
              <a:t>‹N°›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0034A3-D674-F5D6-2908-8D2BD937358D}"/>
              </a:ext>
            </a:extLst>
          </p:cNvPr>
          <p:cNvSpPr txBox="1"/>
          <p:nvPr userDrawn="1"/>
        </p:nvSpPr>
        <p:spPr>
          <a:xfrm>
            <a:off x="184547" y="552450"/>
            <a:ext cx="2009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ALS – ÉTUDIANTS</a:t>
            </a:r>
          </a:p>
          <a:p>
            <a:pPr algn="ctr"/>
            <a:endParaRPr lang="fr-FR">
              <a:solidFill>
                <a:schemeClr val="bg1"/>
              </a:solidFill>
            </a:endParaRPr>
          </a:p>
          <a:p>
            <a:pPr algn="ctr"/>
            <a:r>
              <a:rPr lang="fr-FR" sz="1600">
                <a:solidFill>
                  <a:schemeClr val="bg1"/>
                </a:solidFill>
              </a:rPr>
              <a:t>Gestion des droits pendant les grandes vacances scolaires</a:t>
            </a:r>
          </a:p>
        </p:txBody>
      </p:sp>
    </p:spTree>
    <p:extLst>
      <p:ext uri="{BB962C8B-B14F-4D97-AF65-F5344CB8AC3E}">
        <p14:creationId xmlns:p14="http://schemas.microsoft.com/office/powerpoint/2010/main" val="343816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2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EAABCF-A275-DD93-5D59-2121DBD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BCB24-7A8A-9D45-D32D-8606B93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00" y="1825624"/>
            <a:ext cx="9408063" cy="44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EFF1C-19B9-CC65-F0AB-5275659C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3200" y="6356350"/>
            <a:ext cx="54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46D7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CA651-AB15-5222-C627-2C663C1D5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8" r:id="rId2"/>
    <p:sldLayoutId id="2147483743" r:id="rId3"/>
    <p:sldLayoutId id="2147483693" r:id="rId4"/>
    <p:sldLayoutId id="2147483756" r:id="rId5"/>
    <p:sldLayoutId id="2147483733" r:id="rId6"/>
    <p:sldLayoutId id="2147483823" r:id="rId7"/>
    <p:sldLayoutId id="2147483824" r:id="rId8"/>
    <p:sldLayoutId id="2147483825" r:id="rId9"/>
    <p:sldLayoutId id="2147483826" r:id="rId10"/>
    <p:sldLayoutId id="2147483832" r:id="rId11"/>
    <p:sldLayoutId id="2147483833" r:id="rId12"/>
    <p:sldLayoutId id="2147483834" r:id="rId13"/>
    <p:sldLayoutId id="2147483835" r:id="rId14"/>
    <p:sldLayoutId id="2147483744" r:id="rId15"/>
    <p:sldLayoutId id="2147483750" r:id="rId16"/>
    <p:sldLayoutId id="2147483737" r:id="rId17"/>
    <p:sldLayoutId id="2147483762" r:id="rId18"/>
    <p:sldLayoutId id="2147483745" r:id="rId19"/>
    <p:sldLayoutId id="2147483751" r:id="rId20"/>
    <p:sldLayoutId id="2147483757" r:id="rId21"/>
    <p:sldLayoutId id="2147483763" r:id="rId22"/>
    <p:sldLayoutId id="2147483746" r:id="rId23"/>
    <p:sldLayoutId id="2147483752" r:id="rId24"/>
    <p:sldLayoutId id="2147483758" r:id="rId25"/>
    <p:sldLayoutId id="2147483764" r:id="rId26"/>
    <p:sldLayoutId id="2147483747" r:id="rId27"/>
    <p:sldLayoutId id="2147483753" r:id="rId28"/>
    <p:sldLayoutId id="2147483759" r:id="rId29"/>
    <p:sldLayoutId id="2147483765" r:id="rId30"/>
    <p:sldLayoutId id="2147483748" r:id="rId31"/>
    <p:sldLayoutId id="2147483754" r:id="rId32"/>
    <p:sldLayoutId id="2147483760" r:id="rId33"/>
    <p:sldLayoutId id="2147483766" r:id="rId34"/>
    <p:sldLayoutId id="2147483749" r:id="rId35"/>
    <p:sldLayoutId id="2147483755" r:id="rId36"/>
    <p:sldLayoutId id="2147483761" r:id="rId37"/>
    <p:sldLayoutId id="2147483767" r:id="rId38"/>
    <p:sldLayoutId id="2147483739" r:id="rId39"/>
    <p:sldLayoutId id="2147483783" r:id="rId40"/>
    <p:sldLayoutId id="2147483791" r:id="rId41"/>
    <p:sldLayoutId id="2147483809" r:id="rId42"/>
    <p:sldLayoutId id="2147483810" r:id="rId43"/>
    <p:sldLayoutId id="2147483827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09204E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04E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14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EAABCF-A275-DD93-5D59-2121DBD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BCB24-7A8A-9D45-D32D-8606B93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00" y="1825624"/>
            <a:ext cx="9408063" cy="44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EFF1C-19B9-CC65-F0AB-5275659C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3200" y="6356350"/>
            <a:ext cx="54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46D7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AC5478D-80D2-27EE-E47E-A0E40C3DC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21" r:id="rId2"/>
    <p:sldLayoutId id="2147483777" r:id="rId3"/>
    <p:sldLayoutId id="2147483811" r:id="rId4"/>
    <p:sldLayoutId id="2147483784" r:id="rId5"/>
    <p:sldLayoutId id="2147483828" r:id="rId6"/>
    <p:sldLayoutId id="2147483829" r:id="rId7"/>
    <p:sldLayoutId id="2147483830" r:id="rId8"/>
    <p:sldLayoutId id="2147483768" r:id="rId9"/>
    <p:sldLayoutId id="2147483734" r:id="rId10"/>
    <p:sldLayoutId id="2147483812" r:id="rId11"/>
    <p:sldLayoutId id="2147483789" r:id="rId12"/>
    <p:sldLayoutId id="2147483769" r:id="rId13"/>
    <p:sldLayoutId id="2147483778" r:id="rId14"/>
    <p:sldLayoutId id="2147483813" r:id="rId15"/>
    <p:sldLayoutId id="2147483788" r:id="rId16"/>
    <p:sldLayoutId id="2147483770" r:id="rId17"/>
    <p:sldLayoutId id="2147483779" r:id="rId18"/>
    <p:sldLayoutId id="2147483814" r:id="rId19"/>
    <p:sldLayoutId id="2147483787" r:id="rId20"/>
    <p:sldLayoutId id="2147483792" r:id="rId21"/>
    <p:sldLayoutId id="2147483796" r:id="rId22"/>
    <p:sldLayoutId id="2147483815" r:id="rId23"/>
    <p:sldLayoutId id="2147483816" r:id="rId24"/>
    <p:sldLayoutId id="2147483795" r:id="rId25"/>
    <p:sldLayoutId id="2147483793" r:id="rId26"/>
    <p:sldLayoutId id="2147483817" r:id="rId27"/>
    <p:sldLayoutId id="2147483794" r:id="rId28"/>
    <p:sldLayoutId id="2147483797" r:id="rId29"/>
    <p:sldLayoutId id="2147483798" r:id="rId30"/>
    <p:sldLayoutId id="2147483818" r:id="rId31"/>
    <p:sldLayoutId id="2147483799" r:id="rId32"/>
    <p:sldLayoutId id="2147483771" r:id="rId33"/>
    <p:sldLayoutId id="2147483780" r:id="rId34"/>
    <p:sldLayoutId id="2147483819" r:id="rId35"/>
    <p:sldLayoutId id="2147483786" r:id="rId36"/>
    <p:sldLayoutId id="2147483772" r:id="rId37"/>
    <p:sldLayoutId id="2147483781" r:id="rId38"/>
    <p:sldLayoutId id="2147483820" r:id="rId39"/>
    <p:sldLayoutId id="2147483785" r:id="rId40"/>
    <p:sldLayoutId id="2147483773" r:id="rId41"/>
    <p:sldLayoutId id="2147483782" r:id="rId42"/>
    <p:sldLayoutId id="2147483821" r:id="rId43"/>
    <p:sldLayoutId id="2147483723" r:id="rId44"/>
    <p:sldLayoutId id="2147483742" r:id="rId45"/>
    <p:sldLayoutId id="2147483836" r:id="rId46"/>
    <p:sldLayoutId id="2147483837" r:id="rId47"/>
    <p:sldLayoutId id="2147483725" r:id="rId48"/>
    <p:sldLayoutId id="2147483790" r:id="rId49"/>
    <p:sldLayoutId id="2147483831" r:id="rId5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14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teams.microsoft.com/dl/launcher/launcher.html?url=/_%23/l/meetup-join/19%3Ameeting_Y2YxNWYyOWUtMmMzNC00Y2MxLTllOTMtNTFiMGFhZTRkMzk3%40thread.v2/0%3Fcontext%3D%257b%2522Tid%2522%253a%252258c09f75-858a-4559-b710-c48500698fd4%2522%252c%2522Oid%2522%253a%2522aeff863d-7628-4fc0-94d2-7dcc615e20e7%2522%252c%2522IsBroadcastMeeting%2522%253atrue%257d%26anon%3Dtrue&amp;type=meetup-join&amp;deeplinkId=278e15bf-c212-4355-b30b-eae5f548f79d&amp;directDl=true&amp;msLaunch=true&amp;enableMobilePage=true&amp;suppressPrompt=true" TargetMode="Externa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f.fr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f37-partenaires.fr/wp-content/uploads/2026/06/ars.png" TargetMode="Externa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D2A37-1CB0-51A4-B57C-7997ACE4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715" y="2032499"/>
            <a:ext cx="6926348" cy="1394133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Roboto Black"/>
                <a:ea typeface="Roboto Black"/>
                <a:cs typeface="Roboto Black"/>
              </a:rPr>
              <a:t>La Visio </a:t>
            </a:r>
            <a:r>
              <a:rPr lang="fr-FR" sz="3200" dirty="0">
                <a:latin typeface="Dreaming Outloud Script Pro"/>
                <a:ea typeface="Roboto Black"/>
                <a:cs typeface="Dreaming Outloud Script Pro"/>
              </a:rPr>
              <a:t>mensuelle</a:t>
            </a:r>
            <a:br>
              <a:rPr lang="fr-FR" sz="32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fr-FR" sz="3200">
                <a:latin typeface="Roboto Black"/>
                <a:ea typeface="Roboto Black"/>
                <a:cs typeface="Roboto Black"/>
              </a:rPr>
              <a:t>des Partenaires / Flash </a:t>
            </a:r>
            <a:r>
              <a:rPr lang="fr-FR" sz="3200">
                <a:latin typeface="Dreaming Outloud Script Pro"/>
                <a:ea typeface="Roboto Black"/>
                <a:cs typeface="Dreaming Outloud Script Pro"/>
              </a:rPr>
              <a:t>info</a:t>
            </a:r>
            <a:endParaRPr lang="fr-FR" sz="3200" dirty="0">
              <a:latin typeface="Dreaming Outloud Script Pro"/>
              <a:ea typeface="Roboto Black"/>
              <a:cs typeface="Dreaming Outloud Script Pr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E6946-1FB0-E8F7-0DE0-786AE2ED9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00" y="3703638"/>
            <a:ext cx="3451225" cy="384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Roboto Bold"/>
                <a:ea typeface="Roboto Bold"/>
                <a:cs typeface="Roboto Bold"/>
              </a:rPr>
              <a:t>Juillet</a:t>
            </a:r>
            <a:r>
              <a:rPr lang="fr-FR" dirty="0">
                <a:latin typeface="Roboto Bold"/>
                <a:ea typeface="Roboto Bold"/>
                <a:cs typeface="Roboto Bold"/>
              </a:rPr>
              <a:t> 2026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FEAD23-2516-DF98-5924-DCA35062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53" y="5261703"/>
            <a:ext cx="1019317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8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3334-78FB-4D1D-B790-E6A517706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Icon Vectores, Iconos, Gráficos y Fondos para Descargar Gratis">
            <a:extLst>
              <a:ext uri="{FF2B5EF4-FFF2-40B4-BE49-F238E27FC236}">
                <a16:creationId xmlns:a16="http://schemas.microsoft.com/office/drawing/2014/main" id="{F6F4D7C9-BA64-29D5-07D8-EAD59BAF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076" y="214106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629B51A5-0810-A347-9FD5-9E99F37BB11F}"/>
              </a:ext>
            </a:extLst>
          </p:cNvPr>
          <p:cNvSpPr txBox="1"/>
          <p:nvPr/>
        </p:nvSpPr>
        <p:spPr>
          <a:xfrm>
            <a:off x="349024" y="1144076"/>
            <a:ext cx="6698985" cy="4708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1600" b="1" u="sng"/>
              <a:t>Contexte :</a:t>
            </a:r>
            <a:endParaRPr lang="en-US" sz="1600"/>
          </a:p>
          <a:p>
            <a:endParaRPr lang="fr-FR" sz="1600" b="1" u="sng" dirty="0"/>
          </a:p>
          <a:p>
            <a:r>
              <a:rPr lang="fr-FR" sz="1600"/>
              <a:t>Lors de l’ouverture de droit au RSA pour une personne isolée ne percevant pas de pension alimentaire pour son (ses) enfant(s) à charge, un droit automatique à l’Allocation de Soutien Familial (ASF) est ouvert pour 4 mois.</a:t>
            </a:r>
            <a:endParaRPr lang="en-US" sz="1600">
              <a:ea typeface="Roboto"/>
              <a:cs typeface="Roboto"/>
            </a:endParaRPr>
          </a:p>
          <a:p>
            <a:r>
              <a:rPr lang="fr-FR" sz="1600"/>
              <a:t>La poursuite de ce droit est conditionnée à l’envoi d’une demande d’ASF par l’allocataire.</a:t>
            </a:r>
          </a:p>
          <a:p>
            <a:r>
              <a:rPr lang="fr-FR" sz="1600"/>
              <a:t>Actuellement, dans 70% des cas, la demande d’ASF n’est pas renvoyée par l’allocataire.</a:t>
            </a:r>
          </a:p>
          <a:p>
            <a:endParaRPr lang="fr-FR" sz="1600" dirty="0"/>
          </a:p>
          <a:p>
            <a:r>
              <a:rPr lang="fr-FR" sz="1600" b="1" u="sng"/>
              <a:t>Évolutions :</a:t>
            </a:r>
            <a:br>
              <a:rPr lang="fr-FR" sz="1600" dirty="0"/>
            </a:br>
            <a:r>
              <a:rPr lang="fr-FR" sz="1600"/>
              <a:t>Poursuivre la communication auprès des allocataires pour les inciter à demander l’ASF (Allocation de soutien familial) afin de faciliter la fixation de la pension alimentaire, et, dans l’attente d’un jugement, de poursuivre le droit à l’ASF 4 mois.</a:t>
            </a:r>
          </a:p>
          <a:p>
            <a:r>
              <a:rPr lang="fr-FR" sz="1600"/>
              <a:t>A la fin de la demande RSA, d’après la situation constatée, l’allocataire est invité à faire une demande d’ASF.</a:t>
            </a:r>
          </a:p>
          <a:p>
            <a:endParaRPr lang="fr-FR" b="1" dirty="0">
              <a:ea typeface="Roboto"/>
              <a:cs typeface="Roboto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6DC6EA9-DA7A-4D56-B910-1DD06540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6842"/>
            <a:ext cx="11962717" cy="980483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Roboto Black"/>
                <a:ea typeface="Roboto Black"/>
                <a:cs typeface="Roboto Black"/>
              </a:rPr>
              <a:t> Incitation à la demande d’allocation de soutien </a:t>
            </a:r>
            <a:r>
              <a:rPr lang="fr-FR" sz="2400" b="1" dirty="0">
                <a:latin typeface="Roboto"/>
                <a:ea typeface="Roboto"/>
                <a:cs typeface="Roboto"/>
              </a:rPr>
              <a:t>familial en fin de téléprocédure </a:t>
            </a:r>
            <a:br>
              <a:rPr lang="fr-FR" sz="2400" b="1" dirty="0">
                <a:latin typeface="Roboto"/>
                <a:ea typeface="Roboto"/>
                <a:cs typeface="Roboto"/>
              </a:rPr>
            </a:br>
            <a:r>
              <a:rPr lang="fr-FR" sz="2400" b="1" dirty="0">
                <a:latin typeface="Roboto"/>
                <a:ea typeface="Roboto"/>
                <a:cs typeface="Roboto"/>
              </a:rPr>
              <a:t> de demande </a:t>
            </a:r>
            <a:r>
              <a:rPr lang="fr-FR" sz="2400" b="1" dirty="0" err="1">
                <a:latin typeface="Roboto"/>
                <a:ea typeface="Roboto"/>
                <a:cs typeface="Roboto"/>
              </a:rPr>
              <a:t>Rsa</a:t>
            </a:r>
            <a:endParaRPr lang="en-US" sz="2400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86E76-03E4-8B31-7DA7-348E76E47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15" y="1497778"/>
            <a:ext cx="4753426" cy="4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Icon Vectores, Iconos, Gráficos y Fondos para Descargar Gratis">
            <a:extLst>
              <a:ext uri="{FF2B5EF4-FFF2-40B4-BE49-F238E27FC236}">
                <a16:creationId xmlns:a16="http://schemas.microsoft.com/office/drawing/2014/main" id="{442CBAA4-D015-4395-5F61-B40CCD8E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562" y="546483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F769974-81D7-7B29-4746-52451ECCDFC0}"/>
              </a:ext>
            </a:extLst>
          </p:cNvPr>
          <p:cNvSpPr txBox="1"/>
          <p:nvPr/>
        </p:nvSpPr>
        <p:spPr>
          <a:xfrm>
            <a:off x="488369" y="1393654"/>
            <a:ext cx="873937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/>
              <a:t>Un pop-up précise, pour ces natures de ressources perçues, ce qui est ou non à retenir.	</a:t>
            </a:r>
            <a:endParaRPr lang="fr-FR" dirty="0">
              <a:ea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6CE39-B9B0-2BCC-02F1-773CC73DC84D}"/>
              </a:ext>
            </a:extLst>
          </p:cNvPr>
          <p:cNvSpPr txBox="1"/>
          <p:nvPr/>
        </p:nvSpPr>
        <p:spPr>
          <a:xfrm>
            <a:off x="921657" y="127000"/>
            <a:ext cx="1079862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baseline="0">
                <a:solidFill>
                  <a:srgbClr val="003593"/>
                </a:solidFill>
                <a:latin typeface="Roboto"/>
              </a:rPr>
              <a:t>Évolution de la rubrique « Aide et secours financiers » dans la simulation RSA/PPA ainsi que dans la demande RSA/PPA.</a:t>
            </a:r>
            <a:endParaRPr lang="en-US" sz="2400"/>
          </a:p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13028-102B-56BC-0DD4-C1F0FAF3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95635"/>
            <a:ext cx="11052626" cy="44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1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2F77F-6863-6AC2-B22D-9B75638DF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288B3B-76D9-4B0F-78DF-E5AD1CDBB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0738" y="2505670"/>
            <a:ext cx="9585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ARIPA(*) – Mise en place d’un SVI visuel : un parcours unique avec un motif dédié à la pension </a:t>
            </a:r>
            <a:r>
              <a:rPr lang="fr-FR" b="1">
                <a:solidFill>
                  <a:srgbClr val="003593"/>
                </a:solidFill>
                <a:latin typeface="Roboto"/>
                <a:ea typeface="Roboto"/>
                <a:cs typeface="Roboto"/>
              </a:rPr>
              <a:t>alimentaire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FCFE-5CB1-8043-C3B7-641E8E21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B0114-D568-D705-6BE7-27DAFE2CDC83}"/>
              </a:ext>
            </a:extLst>
          </p:cNvPr>
          <p:cNvSpPr txBox="1"/>
          <p:nvPr/>
        </p:nvSpPr>
        <p:spPr>
          <a:xfrm>
            <a:off x="1052287" y="1084943"/>
            <a:ext cx="96810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u="sng"/>
              <a:t>Objectifs :</a:t>
            </a:r>
            <a:endParaRPr lang="en-US" sz="1600" b="1">
              <a:ea typeface="Roboto"/>
              <a:cs typeface="Roboto"/>
            </a:endParaRPr>
          </a:p>
          <a:p>
            <a:endParaRPr lang="fr-FR" sz="1600" b="1" u="sng" dirty="0">
              <a:ea typeface="Roboto"/>
              <a:cs typeface="Roboto"/>
            </a:endParaRPr>
          </a:p>
          <a:p>
            <a:r>
              <a:rPr lang="fr-FR" sz="1600" dirty="0"/>
              <a:t>Simplifier la prise d’informations </a:t>
            </a:r>
            <a:r>
              <a:rPr lang="fr-FR" sz="1600" dirty="0" err="1"/>
              <a:t>Aripa</a:t>
            </a:r>
            <a:r>
              <a:rPr lang="fr-FR" sz="1600" dirty="0"/>
              <a:t> pour l’usager sur la page “ Contacter ma Caf par téléphone”.</a:t>
            </a:r>
          </a:p>
          <a:p>
            <a:r>
              <a:rPr lang="fr-FR" sz="1600" dirty="0"/>
              <a:t>Éviter des sollicitations liées à l’</a:t>
            </a:r>
            <a:r>
              <a:rPr lang="fr-FR" sz="1600" dirty="0" err="1"/>
              <a:t>Aripa</a:t>
            </a:r>
            <a:r>
              <a:rPr lang="fr-FR" sz="1600" dirty="0"/>
              <a:t> à tort, sur les lignes téléphoniques non dédiées à ce service.</a:t>
            </a:r>
          </a:p>
          <a:p>
            <a:r>
              <a:rPr lang="fr-FR" sz="1600"/>
              <a:t>Connectés à leur compte depuis l’appli mobile, web mobile : le  nouveau motif  « j’ai une question concernant la pension alimentaire » est désormais proposé.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6408C-1A5C-DDBE-FB66-E29C52DC7887}"/>
              </a:ext>
            </a:extLst>
          </p:cNvPr>
          <p:cNvSpPr txBox="1"/>
          <p:nvPr/>
        </p:nvSpPr>
        <p:spPr>
          <a:xfrm>
            <a:off x="261258" y="-10884"/>
            <a:ext cx="111977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i="0" u="none" strike="noStrike" baseline="0">
                <a:solidFill>
                  <a:srgbClr val="003593"/>
                </a:solidFill>
                <a:latin typeface="Roboto"/>
              </a:rPr>
              <a:t>ARIPA(*) – Mise en place d’un SVI visuel : un parcours unique avec un motif dédié à la pension alimentaire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29B18-26E2-F851-2FD9-5E4C5356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535381"/>
            <a:ext cx="10892969" cy="40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6462A-F4FA-A39A-951D-995F9CA3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EF0B8D-8C5E-217C-0144-B8CC9A2D95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5995" y="2282540"/>
            <a:ext cx="958532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Webinaire </a:t>
            </a:r>
            <a:r>
              <a:rPr lang="fr-FR" b="1">
                <a:solidFill>
                  <a:srgbClr val="003593"/>
                </a:solidFill>
                <a:latin typeface="Roboto"/>
                <a:ea typeface="Roboto"/>
                <a:cs typeface="Roboto"/>
              </a:rPr>
              <a:t>intermédiation financière</a:t>
            </a:r>
            <a:endParaRPr lang="fr-FR" b="1" dirty="0">
              <a:solidFill>
                <a:srgbClr val="003593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8065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ED196-7A2E-1993-B4C1-828F26FF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09B4E-9892-06FA-77AB-208D0E10184B}"/>
              </a:ext>
            </a:extLst>
          </p:cNvPr>
          <p:cNvSpPr txBox="1"/>
          <p:nvPr/>
        </p:nvSpPr>
        <p:spPr>
          <a:xfrm>
            <a:off x="979135" y="1276967"/>
            <a:ext cx="9681027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ea"/>
                <a:cs typeface="+mn-cs"/>
              </a:rPr>
              <a:t>L'ARIPA </a:t>
            </a:r>
            <a:r>
              <a:rPr lang="fr-FR" sz="1600" b="1" dirty="0">
                <a:solidFill>
                  <a:schemeClr val="tx2"/>
                </a:solidFill>
                <a:latin typeface="Arial Nova Light"/>
              </a:rPr>
              <a:t>propose</a:t>
            </a:r>
            <a:r>
              <a:rPr lang="fr-FR" sz="1600" b="1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 un webinaire  d’une durée de max 30 minutes, ouverte aussi bien aux créanciers, qu’aux débiteurs</a:t>
            </a:r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, </a:t>
            </a:r>
            <a:r>
              <a:rPr lang="fr-FR" sz="1600" b="1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qu’aux personnels CAF et partenaires qui ont besoin de comprendre comment fonctionne l’Intermédiation Financière dans </a:t>
            </a:r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les </a:t>
            </a:r>
            <a:r>
              <a:rPr lang="fr-FR" sz="1600" b="1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grandes </a:t>
            </a:r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lignes.</a:t>
            </a:r>
            <a:endParaRPr lang="en-US" dirty="0">
              <a:solidFill>
                <a:schemeClr val="tx2"/>
              </a:solidFill>
              <a:latin typeface="Roboto"/>
              <a:ea typeface="+mn-lt"/>
              <a:cs typeface="+mn-lt"/>
            </a:endParaRPr>
          </a:p>
          <a:p>
            <a:endParaRPr lang="fr-FR" dirty="0">
              <a:solidFill>
                <a:srgbClr val="09204E"/>
              </a:solidFill>
              <a:ea typeface="+mn-lt"/>
              <a:cs typeface="+mn-lt"/>
            </a:endParaRPr>
          </a:p>
          <a:p>
            <a:r>
              <a:rPr lang="fr-FR" sz="1600" b="1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Les  sujets suivants seront abordés </a:t>
            </a:r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lt"/>
                <a:cs typeface="+mn-lt"/>
              </a:rPr>
              <a:t>:</a:t>
            </a:r>
            <a:endParaRPr lang="fr-FR" dirty="0">
              <a:solidFill>
                <a:schemeClr val="tx2"/>
              </a:solidFill>
            </a:endParaRPr>
          </a:p>
          <a:p>
            <a:pPr marL="283210" indent="-283210">
              <a:buFont typeface="Wingdings"/>
              <a:buChar char="ü"/>
            </a:pPr>
            <a:r>
              <a:rPr lang="fr-FR" sz="1600" b="1" dirty="0">
                <a:solidFill>
                  <a:schemeClr val="tx2"/>
                </a:solidFill>
                <a:latin typeface="Arial Nova Light"/>
              </a:rPr>
              <a:t>Les différents types d’Allocation de soutien familial</a:t>
            </a:r>
            <a:endParaRPr lang="fr-FR" dirty="0">
              <a:solidFill>
                <a:schemeClr val="tx2"/>
              </a:solidFill>
            </a:endParaRPr>
          </a:p>
          <a:p>
            <a:pPr marL="283210" indent="-283210" algn="l" rtl="0">
              <a:buFont typeface="Wingdings"/>
              <a:buChar char="ü"/>
            </a:pPr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ea"/>
                <a:cs typeface="+mn-cs"/>
              </a:rPr>
              <a:t>Les grands principes de l’intermédiation financière</a:t>
            </a:r>
            <a:endParaRPr lang="fr-FR" sz="1600" b="1" kern="1200" dirty="0">
              <a:solidFill>
                <a:schemeClr val="tx2"/>
              </a:solidFill>
              <a:latin typeface="Arial Nova Light"/>
            </a:endParaRPr>
          </a:p>
          <a:p>
            <a:pPr marL="283210" indent="-283210" algn="l" rtl="0">
              <a:buFont typeface="Wingdings"/>
              <a:buChar char="ü"/>
            </a:pPr>
            <a:r>
              <a:rPr lang="fr-FR" sz="1600" b="1" kern="1200" dirty="0">
                <a:solidFill>
                  <a:schemeClr val="tx2"/>
                </a:solidFill>
                <a:latin typeface="Arial Nova Light"/>
                <a:ea typeface="+mn-ea"/>
                <a:cs typeface="+mn-cs"/>
              </a:rPr>
              <a:t>Le processus de recouvrement en cas de défaillance de paiement ou de non-retour des éléments nécessaires à la mise en place de l’Intermédiation financière (principalement les modalités de paiement)</a:t>
            </a:r>
            <a:endParaRPr lang="fr-FR" sz="1600" b="1" kern="1200" dirty="0">
              <a:solidFill>
                <a:schemeClr val="tx2"/>
              </a:solidFill>
              <a:latin typeface="Arial Nova Light"/>
            </a:endParaRPr>
          </a:p>
          <a:p>
            <a:pPr marL="0" algn="l" rtl="0"/>
            <a:endParaRPr lang="fr-FR" dirty="0"/>
          </a:p>
          <a:p>
            <a:pPr marL="0" algn="l" rtl="0"/>
            <a:r>
              <a:rPr lang="fr-FR" sz="1800" kern="1200" dirty="0">
                <a:solidFill>
                  <a:schemeClr val="tx1"/>
                </a:solidFill>
                <a:latin typeface="Arial Nova Light"/>
                <a:ea typeface="+mn-ea"/>
                <a:cs typeface="+mn-cs"/>
              </a:rPr>
              <a:t>Pour participer à cette réunion d’information :</a:t>
            </a:r>
          </a:p>
          <a:p>
            <a:r>
              <a:rPr lang="fr-FR" sz="3400" b="1" kern="1200" dirty="0">
                <a:solidFill>
                  <a:schemeClr val="accent6"/>
                </a:solidFill>
                <a:latin typeface="Arial Nova Light"/>
                <a:hlinkClick r:id="rId2"/>
              </a:rPr>
              <a:t>Réunion d'information en ligne mardi </a:t>
            </a:r>
            <a:r>
              <a:rPr lang="fr-FR" sz="3400" b="1" dirty="0">
                <a:solidFill>
                  <a:schemeClr val="accent6"/>
                </a:solidFill>
                <a:latin typeface="Arial Nova Light"/>
                <a:hlinkClick r:id="rId2"/>
              </a:rPr>
              <a:t>7 juillet</a:t>
            </a:r>
            <a:r>
              <a:rPr lang="fr-FR" sz="3400" b="1" kern="1200" dirty="0">
                <a:solidFill>
                  <a:schemeClr val="accent6"/>
                </a:solidFill>
                <a:latin typeface="Arial Nova Light"/>
                <a:hlinkClick r:id="rId2"/>
              </a:rPr>
              <a:t> </a:t>
            </a:r>
          </a:p>
          <a:p>
            <a:r>
              <a:rPr lang="fr-FR" sz="3400" b="1" kern="1200" dirty="0">
                <a:solidFill>
                  <a:schemeClr val="accent6"/>
                </a:solidFill>
                <a:latin typeface="Arial Nova Light"/>
                <a:hlinkClick r:id="rId2"/>
              </a:rPr>
              <a:t>à 12 h </a:t>
            </a:r>
            <a:r>
              <a:rPr lang="fr-FR" sz="3400" b="1" dirty="0">
                <a:solidFill>
                  <a:schemeClr val="accent6"/>
                </a:solidFill>
                <a:latin typeface="Arial Nova Light"/>
                <a:hlinkClick r:id="rId2"/>
              </a:rPr>
              <a:t> lien sur le caf.fr /Ma caf</a:t>
            </a:r>
            <a:endParaRPr lang="fr-FR" sz="3400" b="1" kern="1200" dirty="0">
              <a:solidFill>
                <a:schemeClr val="accent6"/>
              </a:solidFill>
              <a:latin typeface="Arial Nova Light"/>
            </a:endParaRPr>
          </a:p>
          <a:p>
            <a:pPr algn="ctr"/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699B87F-9C1C-1957-C508-CB121377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4703826"/>
            <a:ext cx="2908711" cy="21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0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66ED-71E9-54CD-A142-75F33653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31826A6-2366-B4AD-5444-4B8C595AC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5995" y="2282540"/>
            <a:ext cx="958532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3593"/>
                </a:solidFill>
                <a:latin typeface="Roboto"/>
                <a:ea typeface="Roboto"/>
                <a:cs typeface="Roboto"/>
              </a:rPr>
              <a:t>L'enquête</a:t>
            </a:r>
            <a:r>
              <a:rPr lang="en-US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 aux </a:t>
            </a:r>
            <a:r>
              <a:rPr lang="en-US" b="1" dirty="0" err="1">
                <a:solidFill>
                  <a:srgbClr val="003593"/>
                </a:solidFill>
                <a:latin typeface="Roboto"/>
                <a:ea typeface="Roboto"/>
                <a:cs typeface="Roboto"/>
              </a:rPr>
              <a:t>familles</a:t>
            </a:r>
            <a:r>
              <a:rPr lang="en-US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 / jeunes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9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55D1-8C1F-642B-3E28-4B11EC2A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📢 Enquête "Parents et jeunes : donnez votre avis !"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82F7-8C13-03E8-BB54-E716C2824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56011"/>
            <a:ext cx="10107168" cy="581349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partenaires d'accueil sont invités à relayer cette enquête auprès des usagers.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0CB51-C7E9-6B53-E924-C5BFAAC372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36" y="1477987"/>
            <a:ext cx="11511696" cy="4298044"/>
          </a:xfrm>
        </p:spPr>
        <p:txBody>
          <a:bodyPr>
            <a:normAutofit/>
          </a:bodyPr>
          <a:lstStyle/>
          <a:p>
            <a:endParaRPr lang="fr-FR" b="1" dirty="0"/>
          </a:p>
          <a:p>
            <a:r>
              <a:rPr lang="fr-FR" b="1" dirty="0"/>
              <a:t>Qui est concerné ?</a:t>
            </a:r>
            <a:endParaRPr lang="fr-FR" dirty="0"/>
          </a:p>
          <a:p>
            <a:r>
              <a:rPr lang="fr-FR" dirty="0"/>
              <a:t>👨‍👩‍👧 Les parents d'enfants de moins de 25 ans </a:t>
            </a:r>
          </a:p>
          <a:p>
            <a:r>
              <a:rPr lang="fr-FR" dirty="0"/>
              <a:t>👧🧑 Les jeunes de 12 à 25 ans </a:t>
            </a:r>
          </a:p>
          <a:p>
            <a:endParaRPr lang="fr-FR" dirty="0"/>
          </a:p>
          <a:p>
            <a:r>
              <a:rPr lang="fr-FR" b="1" dirty="0"/>
              <a:t>Pourquoi participer ?</a:t>
            </a:r>
          </a:p>
          <a:p>
            <a:br>
              <a:rPr lang="fr-FR" dirty="0"/>
            </a:br>
            <a:r>
              <a:rPr lang="fr-FR" dirty="0"/>
              <a:t>Les réponses permettront de </a:t>
            </a:r>
          </a:p>
          <a:p>
            <a:r>
              <a:rPr lang="fr-FR" dirty="0"/>
              <a:t>- mieux connaître les besoins des familles et des jeunes ; </a:t>
            </a:r>
          </a:p>
          <a:p>
            <a:r>
              <a:rPr lang="fr-FR" dirty="0"/>
              <a:t>- améliorer les services proposés sur le territoire de la Vienne.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AE3D-AEFD-ED1D-AE6C-A0CB10355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5E24B5-AA99-34C7-DECD-E50D4AFE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04" y="3228997"/>
            <a:ext cx="4765260" cy="336616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CB3D05C-8685-CB2D-576B-6CAC3F5BC3BF}"/>
              </a:ext>
            </a:extLst>
          </p:cNvPr>
          <p:cNvSpPr txBox="1"/>
          <p:nvPr/>
        </p:nvSpPr>
        <p:spPr>
          <a:xfrm>
            <a:off x="338447" y="5764165"/>
            <a:ext cx="6592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>
                    <a:lumMod val="50000"/>
                  </a:schemeClr>
                </a:solidFill>
              </a:rPr>
              <a:t>Chaque réponse compte ! Merci pour votre relais auprès des familles et des jeunes.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1D0813-C2A9-F5EB-BC94-CCD1ADDFEB2E}"/>
              </a:ext>
            </a:extLst>
          </p:cNvPr>
          <p:cNvSpPr txBox="1"/>
          <p:nvPr/>
        </p:nvSpPr>
        <p:spPr>
          <a:xfrm>
            <a:off x="7296912" y="2415643"/>
            <a:ext cx="364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📅 Période de participation</a:t>
            </a:r>
          </a:p>
          <a:p>
            <a:r>
              <a:rPr lang="fr-FR" b="1" dirty="0"/>
              <a:t> Du 15 juin au 19 juillet 2026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A30C33-B6A0-5708-17F2-E84FC1CC90CD}"/>
              </a:ext>
            </a:extLst>
          </p:cNvPr>
          <p:cNvSpPr txBox="1"/>
          <p:nvPr/>
        </p:nvSpPr>
        <p:spPr>
          <a:xfrm>
            <a:off x="1035084" y="4779848"/>
            <a:ext cx="4241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👉 </a:t>
            </a:r>
            <a:r>
              <a:rPr lang="fr-FR" b="1" dirty="0"/>
              <a:t>Merci d'inviter les usagers à répondre au questionnaire en scannant le QR Code ou via le lien communiqué.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2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49A66-BE69-2108-4A67-AD9F3DBE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9E739BD-F8E4-8244-2927-30602B478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4453" y="1867041"/>
            <a:ext cx="10136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Le maintien de nos permanences cet été sur l'ensemble</a:t>
            </a:r>
            <a:br>
              <a:rPr lang="en-US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</a:br>
            <a:r>
              <a:rPr lang="en-US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 du Département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4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3EE14-45D1-876C-2121-DF633DB6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0716-4D0B-E7EB-F155-E56BF0A2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Maintien des permanences CAF durant l'été</a:t>
            </a:r>
            <a:r>
              <a:rPr lang="fr-FR" dirty="0"/>
              <a:t> </a:t>
            </a:r>
            <a:r>
              <a:rPr lang="fr-FR" sz="4000" dirty="0"/>
              <a:t>⭐</a:t>
            </a:r>
            <a:endParaRPr lang="en-US" sz="4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81ECC-8413-A752-BCD8-BEA0ABE81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2BD7BBF6-C02A-3712-59F2-8CA1DAFC7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1076316"/>
            <a:ext cx="4280854" cy="554518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EFD00547-A131-F0FF-1E49-6D13A56E079F}"/>
              </a:ext>
            </a:extLst>
          </p:cNvPr>
          <p:cNvSpPr txBox="1">
            <a:spLocks/>
          </p:cNvSpPr>
          <p:nvPr/>
        </p:nvSpPr>
        <p:spPr>
          <a:xfrm>
            <a:off x="6516368" y="735440"/>
            <a:ext cx="4749040" cy="4310090"/>
          </a:xfrm>
          <a:prstGeom prst="rect">
            <a:avLst/>
          </a:prstGeom>
        </p:spPr>
        <p:txBody>
          <a:bodyPr vert="horz" lIns="82953" tIns="41476" rIns="82953" bIns="41476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00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defTabSz="829544"/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rendez-vous avec un travailleur social sont proposés sur l’ensemble du Département de la Vienne</a:t>
            </a:r>
            <a:br>
              <a:rPr lang="fr-FR" sz="1800" b="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1800" b="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présence bimensuelle dans les Maisons de la solidarité du Département :</a:t>
            </a:r>
            <a:b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-le matin  de 9h30 à 12h30 des rendez-vous ouverts sur le </a:t>
            </a:r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www.caf.fr</a:t>
            </a:r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les motifs :</a:t>
            </a:r>
            <a:b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1800" i="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 me sépare</a:t>
            </a:r>
            <a:br>
              <a:rPr lang="fr-FR" sz="1800" i="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1800" i="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J’ai perdu un proche</a:t>
            </a:r>
            <a:br>
              <a:rPr lang="fr-FR" sz="1800" i="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18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l’après-midi des rendez-vous à l’initiative du travailleur social</a:t>
            </a:r>
            <a:br>
              <a:rPr lang="fr-FR" sz="1361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sz="1361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FA81E5-5DFE-C909-A885-C301043CDB61}"/>
              </a:ext>
            </a:extLst>
          </p:cNvPr>
          <p:cNvSpPr txBox="1"/>
          <p:nvPr/>
        </p:nvSpPr>
        <p:spPr>
          <a:xfrm>
            <a:off x="6516368" y="5461253"/>
            <a:ext cx="5321807" cy="1322614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/>
          <a:p>
            <a:pPr>
              <a:lnSpc>
                <a:spcPct val="90000"/>
              </a:lnSpc>
              <a:spcBef>
                <a:spcPts val="907"/>
              </a:spcBef>
              <a:buClr>
                <a:schemeClr val="accent1"/>
              </a:buClr>
              <a:buSzPct val="80000"/>
            </a:pPr>
            <a:r>
              <a:rPr lang="en-US" sz="2177" i="1" dirty="0"/>
              <a:t>Ces rendez-vous sont aussi proposés à Poitiers et à Châtellerault.</a:t>
            </a:r>
            <a:endParaRPr lang="en-US" sz="2177" dirty="0"/>
          </a:p>
        </p:txBody>
      </p:sp>
    </p:spTree>
    <p:extLst>
      <p:ext uri="{BB962C8B-B14F-4D97-AF65-F5344CB8AC3E}">
        <p14:creationId xmlns:p14="http://schemas.microsoft.com/office/powerpoint/2010/main" val="270713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82AEFF"/>
            </a:gs>
            <a:gs pos="100000">
              <a:schemeClr val="tx1">
                <a:lumMod val="10000"/>
                <a:lumOff val="90000"/>
              </a:schemeClr>
            </a:gs>
            <a:gs pos="6000">
              <a:schemeClr val="tx1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hlinkClick r:id="rId3" action="ppaction://hlinksldjump"/>
            <a:extLst>
              <a:ext uri="{FF2B5EF4-FFF2-40B4-BE49-F238E27FC236}">
                <a16:creationId xmlns:a16="http://schemas.microsoft.com/office/drawing/2014/main" id="{6BDB9AAA-8FF8-C686-E36F-6160057852BC}"/>
              </a:ext>
            </a:extLst>
          </p:cNvPr>
          <p:cNvSpPr txBox="1"/>
          <p:nvPr/>
        </p:nvSpPr>
        <p:spPr>
          <a:xfrm>
            <a:off x="1060514" y="1625639"/>
            <a:ext cx="84159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>
                <a:solidFill>
                  <a:srgbClr val="003593"/>
                </a:solidFill>
              </a:rPr>
              <a:t>Campagne Loyers 2026</a:t>
            </a:r>
            <a:endParaRPr lang="en-US" sz="2000" b="1">
              <a:solidFill>
                <a:srgbClr val="00359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E39D2F-C960-1D26-44BB-A759A970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16" y="60059"/>
            <a:ext cx="9435567" cy="1068192"/>
          </a:xfrm>
        </p:spPr>
        <p:txBody>
          <a:bodyPr anchor="ctr">
            <a:normAutofit/>
          </a:bodyPr>
          <a:lstStyle/>
          <a:p>
            <a:pPr algn="ctr"/>
            <a:r>
              <a:rPr lang="fr-FR" sz="4800">
                <a:solidFill>
                  <a:srgbClr val="535E86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En bref ce mois-ci …</a:t>
            </a:r>
            <a:endParaRPr lang="fr-FR" sz="4400">
              <a:solidFill>
                <a:srgbClr val="535E86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4A396D-8702-9C57-00D8-2B95C422848D}"/>
              </a:ext>
            </a:extLst>
          </p:cNvPr>
          <p:cNvSpPr txBox="1"/>
          <p:nvPr/>
        </p:nvSpPr>
        <p:spPr>
          <a:xfrm>
            <a:off x="4124323" y="916241"/>
            <a:ext cx="42844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000">
                <a:solidFill>
                  <a:srgbClr val="535E86"/>
                </a:solidFill>
              </a:rPr>
              <a:t>Juillet </a:t>
            </a:r>
            <a:r>
              <a:rPr lang="fr-FR" sz="4000" b="1" dirty="0">
                <a:solidFill>
                  <a:srgbClr val="535E86"/>
                </a:solidFill>
              </a:rPr>
              <a:t>2026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93FFF963-FABB-5C81-7B6D-D57A227BE2F8}"/>
              </a:ext>
            </a:extLst>
          </p:cNvPr>
          <p:cNvSpPr/>
          <p:nvPr/>
        </p:nvSpPr>
        <p:spPr>
          <a:xfrm>
            <a:off x="723901" y="3131158"/>
            <a:ext cx="800250" cy="818941"/>
          </a:xfrm>
          <a:prstGeom prst="flowChartConnector">
            <a:avLst/>
          </a:prstGeom>
          <a:solidFill>
            <a:srgbClr val="82AE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rId4" action="ppaction://hlinksldjump"/>
            <a:extLst>
              <a:ext uri="{FF2B5EF4-FFF2-40B4-BE49-F238E27FC236}">
                <a16:creationId xmlns:a16="http://schemas.microsoft.com/office/drawing/2014/main" id="{BE5A9FCB-692D-61B3-4B92-5D972A2D8AE9}"/>
              </a:ext>
            </a:extLst>
          </p:cNvPr>
          <p:cNvSpPr txBox="1"/>
          <p:nvPr/>
        </p:nvSpPr>
        <p:spPr>
          <a:xfrm>
            <a:off x="1055543" y="2201804"/>
            <a:ext cx="7625378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>
                <a:solidFill>
                  <a:srgbClr val="003593"/>
                </a:solidFill>
              </a:rPr>
              <a:t>Campagne Allocation de rentrée scolaire 2026</a:t>
            </a:r>
            <a:endParaRPr lang="en-US" sz="2000" b="1">
              <a:solidFill>
                <a:srgbClr val="003593"/>
              </a:solidFill>
            </a:endParaRPr>
          </a:p>
        </p:txBody>
      </p:sp>
      <p:sp>
        <p:nvSpPr>
          <p:cNvPr id="12" name="ZoneTexte 11">
            <a:hlinkClick r:id="rId5" action="ppaction://hlinksldjump"/>
            <a:extLst>
              <a:ext uri="{FF2B5EF4-FFF2-40B4-BE49-F238E27FC236}">
                <a16:creationId xmlns:a16="http://schemas.microsoft.com/office/drawing/2014/main" id="{9524003E-A399-6C50-0474-B399B0D71ACE}"/>
              </a:ext>
            </a:extLst>
          </p:cNvPr>
          <p:cNvSpPr txBox="1"/>
          <p:nvPr/>
        </p:nvSpPr>
        <p:spPr>
          <a:xfrm>
            <a:off x="1053257" y="2850314"/>
            <a:ext cx="77446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>
                <a:solidFill>
                  <a:srgbClr val="003593"/>
                </a:solidFill>
              </a:rPr>
              <a:t>Evolutions demandes RSA /PPA et ressources</a:t>
            </a:r>
            <a:endParaRPr lang="en-US" sz="2000" b="1" dirty="0">
              <a:solidFill>
                <a:srgbClr val="003593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E7EE30-7DEB-E147-7553-58F7E4F072C7}"/>
              </a:ext>
            </a:extLst>
          </p:cNvPr>
          <p:cNvSpPr txBox="1"/>
          <p:nvPr/>
        </p:nvSpPr>
        <p:spPr>
          <a:xfrm>
            <a:off x="1053256" y="4341343"/>
            <a:ext cx="976350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3593"/>
                </a:solidFill>
                <a:ea typeface="Roboto"/>
                <a:cs typeface="Roboto"/>
              </a:rPr>
              <a:t>Webinaire </a:t>
            </a:r>
            <a:r>
              <a:rPr lang="fr-FR" sz="2000" b="1" dirty="0" err="1">
                <a:solidFill>
                  <a:srgbClr val="003593"/>
                </a:solidFill>
                <a:ea typeface="Roboto"/>
                <a:cs typeface="Roboto"/>
              </a:rPr>
              <a:t>Aripa</a:t>
            </a:r>
            <a:r>
              <a:rPr lang="fr-FR" sz="2000" b="1" dirty="0">
                <a:solidFill>
                  <a:srgbClr val="003593"/>
                </a:solidFill>
                <a:ea typeface="Roboto"/>
                <a:cs typeface="Roboto"/>
              </a:rPr>
              <a:t> </a:t>
            </a:r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B350DA-BC2E-D4CC-E97F-F606AF19C51C}"/>
              </a:ext>
            </a:extLst>
          </p:cNvPr>
          <p:cNvSpPr txBox="1"/>
          <p:nvPr/>
        </p:nvSpPr>
        <p:spPr>
          <a:xfrm>
            <a:off x="1053256" y="5014175"/>
            <a:ext cx="9763506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 err="1">
                <a:solidFill>
                  <a:srgbClr val="003593"/>
                </a:solidFill>
              </a:rPr>
              <a:t>L'enquête</a:t>
            </a:r>
            <a:r>
              <a:rPr lang="en-US" sz="2000" b="1" dirty="0">
                <a:solidFill>
                  <a:srgbClr val="003593"/>
                </a:solidFill>
              </a:rPr>
              <a:t> aux </a:t>
            </a:r>
            <a:r>
              <a:rPr lang="en-US" sz="2000" b="1" dirty="0" err="1">
                <a:solidFill>
                  <a:srgbClr val="003593"/>
                </a:solidFill>
              </a:rPr>
              <a:t>familles</a:t>
            </a:r>
            <a:r>
              <a:rPr lang="en-US" sz="2000" b="1" dirty="0">
                <a:solidFill>
                  <a:srgbClr val="003593"/>
                </a:solidFill>
              </a:rPr>
              <a:t> / jeunes</a:t>
            </a:r>
          </a:p>
        </p:txBody>
      </p:sp>
      <p:sp>
        <p:nvSpPr>
          <p:cNvPr id="5" name="ZoneTexte 22">
            <a:extLst>
              <a:ext uri="{FF2B5EF4-FFF2-40B4-BE49-F238E27FC236}">
                <a16:creationId xmlns:a16="http://schemas.microsoft.com/office/drawing/2014/main" id="{E5ED590A-21C4-AACF-42DA-459135930626}"/>
              </a:ext>
            </a:extLst>
          </p:cNvPr>
          <p:cNvSpPr txBox="1"/>
          <p:nvPr/>
        </p:nvSpPr>
        <p:spPr>
          <a:xfrm>
            <a:off x="1053256" y="5652803"/>
            <a:ext cx="976350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003593"/>
                </a:solidFill>
              </a:rPr>
              <a:t>Le maintien de nos permanences cet été sur l'ensemble du Département</a:t>
            </a:r>
          </a:p>
        </p:txBody>
      </p:sp>
      <p:sp>
        <p:nvSpPr>
          <p:cNvPr id="7" name="ZoneTexte 20">
            <a:extLst>
              <a:ext uri="{FF2B5EF4-FFF2-40B4-BE49-F238E27FC236}">
                <a16:creationId xmlns:a16="http://schemas.microsoft.com/office/drawing/2014/main" id="{0D14754E-0A56-92D0-0E0F-6ACD2F2F0C63}"/>
              </a:ext>
            </a:extLst>
          </p:cNvPr>
          <p:cNvSpPr txBox="1"/>
          <p:nvPr/>
        </p:nvSpPr>
        <p:spPr>
          <a:xfrm>
            <a:off x="1053256" y="3538292"/>
            <a:ext cx="9763506" cy="70788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>
                <a:solidFill>
                  <a:srgbClr val="003593"/>
                </a:solidFill>
              </a:rPr>
              <a:t>ARIPA(*) – Mise en place d’un SVI visuel : un parcours unique avec un motif dédié à la pension alimentaire</a:t>
            </a:r>
            <a:endParaRPr lang="en-US" sz="2000" b="1">
              <a:solidFill>
                <a:srgbClr val="0035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BBB629-0B8F-41AA-C4BC-CC49C81A3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AB62DCE4-8F01-3A06-EF3D-EF3AB72B96C6}"/>
              </a:ext>
            </a:extLst>
          </p:cNvPr>
          <p:cNvSpPr txBox="1"/>
          <p:nvPr/>
        </p:nvSpPr>
        <p:spPr>
          <a:xfrm>
            <a:off x="677069" y="1349533"/>
            <a:ext cx="10837862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endParaRPr lang="fr-FR" sz="1599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aphicFrame>
        <p:nvGraphicFramePr>
          <p:cNvPr id="4" name="ZoneTexte 11">
            <a:extLst>
              <a:ext uri="{FF2B5EF4-FFF2-40B4-BE49-F238E27FC236}">
                <a16:creationId xmlns:a16="http://schemas.microsoft.com/office/drawing/2014/main" id="{5EAFD1E9-9740-CDDB-416C-CBBF24C93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099584"/>
              </p:ext>
            </p:extLst>
          </p:nvPr>
        </p:nvGraphicFramePr>
        <p:xfrm>
          <a:off x="1766983" y="1602581"/>
          <a:ext cx="8919292" cy="365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9">
            <a:extLst>
              <a:ext uri="{FF2B5EF4-FFF2-40B4-BE49-F238E27FC236}">
                <a16:creationId xmlns:a16="http://schemas.microsoft.com/office/drawing/2014/main" id="{86BEDF46-9586-FB3E-93A4-8D526EE4F0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Place à vos</a:t>
            </a:r>
            <a:r>
              <a:rPr lang="fr-FR" sz="36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questions </a:t>
            </a:r>
            <a:r>
              <a:rPr lang="fr-FR"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...</a:t>
            </a:r>
            <a:endParaRPr lang="fr-FR" sz="3600" kern="120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816E0AD-61F5-D86C-0980-D2C70F52F7E9}"/>
              </a:ext>
            </a:extLst>
          </p:cNvPr>
          <p:cNvSpPr txBox="1"/>
          <p:nvPr/>
        </p:nvSpPr>
        <p:spPr>
          <a:xfrm>
            <a:off x="1767840" y="1024444"/>
            <a:ext cx="6096000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et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prochaines</a:t>
            </a:r>
            <a:r>
              <a:rPr lang="fr-FR" dirty="0">
                <a:solidFill>
                  <a:srgbClr val="126169"/>
                </a:solidFill>
                <a:latin typeface="Elephant"/>
              </a:rPr>
              <a:t> 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dates :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5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CF111-98F8-B36D-E763-05E9BC02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Merci !</a:t>
            </a:r>
            <a:endParaRPr lang="fr-FR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7C6657-8D54-C653-F1FF-DE711917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" y="86199"/>
            <a:ext cx="1019317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504A1-6164-AC14-75D4-13CB5D15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>
                <a:solidFill>
                  <a:srgbClr val="003593"/>
                </a:solidFill>
                <a:latin typeface="Roboto"/>
                <a:ea typeface="Roboto"/>
                <a:cs typeface="Roboto"/>
              </a:rPr>
              <a:t>Campagne Loyers 2026</a:t>
            </a:r>
            <a:endParaRPr lang="fr-FR">
              <a:solidFill>
                <a:srgbClr val="0035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0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A2CC-0448-CC98-9EC0-881B7B93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78C77-8442-B1E8-1CBB-E5857672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Roboto Bold"/>
                <a:ea typeface="Roboto Bold"/>
                <a:cs typeface="Roboto Bold"/>
              </a:rPr>
              <a:t>Campagne</a:t>
            </a:r>
            <a:r>
              <a:rPr lang="fr-FR" dirty="0">
                <a:latin typeface="Roboto Bold"/>
                <a:ea typeface="Roboto Bold"/>
                <a:cs typeface="Roboto Bold"/>
              </a:rPr>
              <a:t> Loyers 2026</a:t>
            </a:r>
            <a:endParaRPr lang="en-US" dirty="0">
              <a:latin typeface="Roboto Bold"/>
              <a:ea typeface="Roboto Bold"/>
              <a:cs typeface="Roboto Bold"/>
            </a:endParaRPr>
          </a:p>
          <a:p>
            <a:endParaRPr lang="fr-FR"/>
          </a:p>
        </p:txBody>
      </p:sp>
      <p:pic>
        <p:nvPicPr>
          <p:cNvPr id="12" name="Image 11" descr="Une image contenant cerc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3F0D05AB-BCFF-472A-4208-3882B345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6175"/>
          <a:stretch>
            <a:fillRect/>
          </a:stretch>
        </p:blipFill>
        <p:spPr>
          <a:xfrm>
            <a:off x="83970" y="1353318"/>
            <a:ext cx="1129074" cy="1110482"/>
          </a:xfrm>
          <a:prstGeom prst="flowChartConnector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2575B0E-35EC-981B-E754-8700E481C397}"/>
              </a:ext>
            </a:extLst>
          </p:cNvPr>
          <p:cNvSpPr txBox="1"/>
          <p:nvPr/>
        </p:nvSpPr>
        <p:spPr>
          <a:xfrm>
            <a:off x="1353004" y="1426100"/>
            <a:ext cx="1035208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ea typeface="Roboto"/>
                <a:cs typeface="Roboto"/>
              </a:rPr>
              <a:t>Chaque année, la Caf sollicite les bailleurs afin d’obtenir le montant du loyer du mois de juillet de leurs locataires bénéficiaires d’une aide au logement.</a:t>
            </a:r>
            <a:br>
              <a:rPr lang="fr-FR" dirty="0">
                <a:ea typeface="Roboto"/>
                <a:cs typeface="Roboto"/>
              </a:rPr>
            </a:br>
            <a:r>
              <a:rPr lang="fr-FR">
                <a:ea typeface="Roboto"/>
                <a:cs typeface="Roboto"/>
              </a:rPr>
              <a:t>Sans cette information, les droits aux aides au logement sont suspendus à compter du mois de janvier suivant.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49213B2-9734-1E5D-FF3B-1E584ED87CCC}"/>
              </a:ext>
            </a:extLst>
          </p:cNvPr>
          <p:cNvSpPr txBox="1"/>
          <p:nvPr/>
        </p:nvSpPr>
        <p:spPr>
          <a:xfrm>
            <a:off x="2554607" y="2638856"/>
            <a:ext cx="844177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/>
              <a:buChar char="•"/>
            </a:pPr>
            <a:r>
              <a:rPr lang="fr-FR" b="1" u="sng">
                <a:ea typeface="Roboto"/>
                <a:cs typeface="Roboto"/>
              </a:rPr>
              <a:t> Contexte </a:t>
            </a:r>
            <a:r>
              <a:rPr lang="fr-FR" b="1">
                <a:ea typeface="Roboto"/>
                <a:cs typeface="Roboto"/>
              </a:rPr>
              <a:t>:</a:t>
            </a:r>
            <a:endParaRPr lang="en-US">
              <a:ea typeface="Roboto"/>
              <a:cs typeface="Roboto"/>
            </a:endParaRPr>
          </a:p>
          <a:p>
            <a:br>
              <a:rPr lang="fr-FR" dirty="0">
                <a:ea typeface="Roboto"/>
                <a:cs typeface="Roboto"/>
              </a:rPr>
            </a:br>
            <a:r>
              <a:rPr lang="fr-FR">
                <a:ea typeface="Roboto"/>
                <a:cs typeface="Roboto"/>
              </a:rPr>
              <a:t>Dans Mon Compte partenaire le bailleur est informé qu'il a la possibilité de débuter les télédéclarations de loyers.</a:t>
            </a:r>
            <a:endParaRPr lang="en-US">
              <a:ea typeface="Roboto"/>
              <a:cs typeface="Roboto"/>
            </a:endParaRPr>
          </a:p>
          <a:p>
            <a:br>
              <a:rPr lang="fr-FR" dirty="0">
                <a:ea typeface="Roboto"/>
                <a:cs typeface="Roboto"/>
              </a:rPr>
            </a:br>
            <a:r>
              <a:rPr lang="fr-FR">
                <a:ea typeface="Roboto"/>
                <a:cs typeface="Roboto"/>
              </a:rPr>
              <a:t>Le bailleur peut identifier depuis la page, « Mes informations » :</a:t>
            </a:r>
          </a:p>
          <a:p>
            <a:pPr>
              <a:buFont typeface="Arial"/>
              <a:buChar char="•"/>
            </a:pPr>
            <a:r>
              <a:rPr lang="fr-FR">
                <a:ea typeface="Roboto"/>
                <a:cs typeface="Roboto"/>
              </a:rPr>
              <a:t>qu’il lui reste des loyers à télédéclarer et,</a:t>
            </a:r>
          </a:p>
          <a:p>
            <a:pPr>
              <a:buFont typeface="Arial"/>
              <a:buChar char="•"/>
            </a:pPr>
            <a:r>
              <a:rPr lang="fr-FR">
                <a:ea typeface="Roboto"/>
                <a:cs typeface="Roboto"/>
              </a:rPr>
              <a:t>qu’il doit finaliser ses déclarations.</a:t>
            </a:r>
          </a:p>
          <a:p>
            <a:pPr>
              <a:buFont typeface="Arial"/>
              <a:buChar char="•"/>
            </a:pPr>
            <a:r>
              <a:rPr lang="fr-FR">
                <a:ea typeface="Roboto"/>
                <a:cs typeface="Roboto"/>
              </a:rPr>
              <a:t>Il doit également bénéficier d’un accès rapide aux télédéclarations.</a:t>
            </a:r>
          </a:p>
          <a:p>
            <a:endParaRPr lang="fr-FR" dirty="0">
              <a:ea typeface="Roboto"/>
              <a:cs typeface="Roboto"/>
            </a:endParaRPr>
          </a:p>
          <a:p>
            <a:r>
              <a:rPr lang="fr-FR">
                <a:ea typeface="Roboto"/>
                <a:cs typeface="Roboto"/>
              </a:rPr>
              <a:t>C’est pourquoi, sur l’écran « Bienvenue », une alerte a été ajoutée (inspirée du modèle présent sur caf.fr), elle lui indique qu’il lui reste des loyers à déclarer, avec un lien direct vers la page « Mes locataires » pour faciliter l’accès</a:t>
            </a:r>
            <a:r>
              <a:rPr lang="fr-FR" sz="1200">
                <a:solidFill>
                  <a:srgbClr val="283045"/>
                </a:solidFill>
                <a:highlight>
                  <a:srgbClr val="FFFFFF"/>
                </a:highlight>
                <a:ea typeface="+mn-lt"/>
                <a:cs typeface="+mn-lt"/>
              </a:rPr>
              <a:t>.</a:t>
            </a:r>
            <a:endParaRPr lang="fr-FR"/>
          </a:p>
          <a:p>
            <a:pPr marL="285750" indent="-285750">
              <a:buFontTx/>
              <a:buChar char="-"/>
            </a:pPr>
            <a:endParaRPr lang="fr-FR" dirty="0">
              <a:ea typeface="Roboto"/>
              <a:cs typeface="Roboto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185F069-A0D6-C81F-1AFA-5FFDF567D9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5" b="93811" l="10000" r="98276">
                        <a14:foregroundMark x1="24483" y1="58958" x2="22069" y2="31922"/>
                        <a14:foregroundMark x1="22069" y1="31922" x2="44483" y2="47883"/>
                        <a14:foregroundMark x1="44483" y1="47883" x2="28621" y2="59935"/>
                        <a14:foregroundMark x1="26552" y1="33876" x2="25517" y2="57980"/>
                        <a14:foregroundMark x1="32759" y1="31922" x2="25517" y2="60912"/>
                        <a14:foregroundMark x1="11724" y1="43974" x2="39310" y2="55700"/>
                        <a14:foregroundMark x1="39310" y1="55700" x2="70690" y2="28339"/>
                        <a14:foregroundMark x1="70690" y1="28339" x2="52414" y2="49186"/>
                        <a14:foregroundMark x1="52414" y1="49186" x2="52414" y2="52769"/>
                        <a14:foregroundMark x1="47241" y1="23453" x2="78966" y2="17264"/>
                        <a14:foregroundMark x1="78966" y1="17264" x2="86207" y2="36482"/>
                        <a14:foregroundMark x1="42414" y1="21498" x2="73448" y2="11401"/>
                        <a14:foregroundMark x1="73448" y1="11401" x2="91034" y2="34853"/>
                        <a14:foregroundMark x1="91034" y1="34853" x2="91034" y2="34853"/>
                        <a14:foregroundMark x1="38276" y1="16938" x2="48621" y2="24430"/>
                        <a14:foregroundMark x1="55172" y1="8469" x2="56207" y2="18893"/>
                        <a14:foregroundMark x1="71034" y1="6515" x2="66207" y2="19544"/>
                        <a14:foregroundMark x1="76207" y1="23453" x2="93103" y2="21498"/>
                        <a14:foregroundMark x1="78276" y1="32573" x2="98276" y2="31596"/>
                        <a14:foregroundMark x1="58276" y1="52443" x2="57241" y2="58306"/>
                        <a14:foregroundMark x1="13793" y1="41042" x2="12069" y2="67752"/>
                        <a14:foregroundMark x1="12069" y1="67752" x2="50345" y2="92182"/>
                        <a14:foregroundMark x1="50345" y1="92182" x2="70345" y2="91205"/>
                        <a14:foregroundMark x1="46207" y1="90228" x2="18621" y2="90879"/>
                        <a14:foregroundMark x1="18621" y1="90879" x2="18621" y2="90879"/>
                        <a14:foregroundMark x1="42414" y1="92508" x2="16552" y2="93811"/>
                        <a14:foregroundMark x1="17586" y1="91205" x2="22414" y2="92508"/>
                        <a14:foregroundMark x1="28621" y1="91857" x2="10690" y2="92508"/>
                        <a14:foregroundMark x1="29655" y1="33550" x2="27931" y2="59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739" y="4447506"/>
            <a:ext cx="1803142" cy="1908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F5BE6-4A09-22FA-4395-172956D4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4973"/>
            <a:ext cx="12192000" cy="3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5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33636-1904-9FB4-5094-4080ACB2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96" y="2084438"/>
            <a:ext cx="8409367" cy="1344561"/>
          </a:xfrm>
        </p:spPr>
        <p:txBody>
          <a:bodyPr/>
          <a:lstStyle/>
          <a:p>
            <a:r>
              <a:rPr lang="fr-FR" b="1" dirty="0">
                <a:solidFill>
                  <a:srgbClr val="003593"/>
                </a:solidFill>
                <a:latin typeface="Roboto"/>
                <a:ea typeface="Roboto"/>
                <a:cs typeface="Roboto"/>
              </a:rPr>
              <a:t>Campagne Allocation de rentrée </a:t>
            </a:r>
            <a:r>
              <a:rPr lang="fr-FR" b="1">
                <a:solidFill>
                  <a:srgbClr val="003593"/>
                </a:solidFill>
                <a:latin typeface="Roboto"/>
                <a:ea typeface="Roboto"/>
                <a:cs typeface="Roboto"/>
              </a:rPr>
              <a:t>scolaire 2026</a:t>
            </a:r>
            <a:endParaRPr lang="fr-FR" dirty="0">
              <a:solidFill>
                <a:srgbClr val="0035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F5C05-38E2-D71A-9395-4607D19F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>
                <a:latin typeface="Roboto"/>
                <a:ea typeface="Roboto"/>
                <a:cs typeface="Roboto"/>
              </a:rPr>
              <a:t>Campagne ARS 2026 (Allocation de rentrée scolaire)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22C642-A8A3-C26A-DF72-9A816806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6A42353B-91E8-F62B-9353-12FF8084046B}"/>
              </a:ext>
            </a:extLst>
          </p:cNvPr>
          <p:cNvSpPr txBox="1"/>
          <p:nvPr/>
        </p:nvSpPr>
        <p:spPr>
          <a:xfrm>
            <a:off x="656771" y="1117069"/>
            <a:ext cx="6982097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599">
                <a:ea typeface="Roboto Light" panose="02000000000000000000" pitchFamily="2" charset="0"/>
                <a:cs typeface="Roboto Light" panose="02000000000000000000" pitchFamily="2" charset="0"/>
              </a:rPr>
              <a:t>Ouverture de la téléprocédure le 05 juillet 2026 jusqu’au 31 décembre 2026</a:t>
            </a:r>
            <a:r>
              <a:rPr lang="fr-FR" sz="1200">
                <a:solidFill>
                  <a:srgbClr val="283045"/>
                </a:solidFill>
                <a:highlight>
                  <a:srgbClr val="FFFFFF"/>
                </a:highlight>
                <a:ea typeface="+mn-lt"/>
                <a:cs typeface="+mn-lt"/>
              </a:rPr>
              <a:t>.</a:t>
            </a:r>
            <a:r>
              <a:rPr lang="fr-FR" sz="1200" dirty="0">
                <a:solidFill>
                  <a:srgbClr val="E87015"/>
                </a:solidFill>
                <a:highlight>
                  <a:srgbClr val="FFFFFF"/>
                </a:highlight>
                <a:ea typeface="+mn-lt"/>
                <a:cs typeface="+mn-lt"/>
                <a:hlinkClick r:id="rId2"/>
              </a:rPr>
              <a:t>.</a:t>
            </a:r>
            <a:endParaRPr lang="en-US"/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C2273597-770B-397F-6322-B1068771147F}"/>
              </a:ext>
            </a:extLst>
          </p:cNvPr>
          <p:cNvSpPr txBox="1"/>
          <p:nvPr/>
        </p:nvSpPr>
        <p:spPr>
          <a:xfrm>
            <a:off x="656770" y="1713484"/>
            <a:ext cx="10632440" cy="548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fr-FR" b="1">
                <a:solidFill>
                  <a:srgbClr val="B14427"/>
                </a:solidFill>
                <a:highlight>
                  <a:srgbClr val="FBFBFB"/>
                </a:highlight>
                <a:latin typeface="Arial"/>
                <a:ea typeface="Roboto Light" panose="02000000000000000000" pitchFamily="2" charset="0"/>
                <a:cs typeface="Arial"/>
              </a:rPr>
              <a:t>Calendrier prévisionnel de la campagne ARS</a:t>
            </a:r>
            <a:endParaRPr lang="en-US"/>
          </a:p>
          <a:p>
            <a:pPr algn="just"/>
            <a:endParaRPr lang="fr-FR" b="1" dirty="0">
              <a:solidFill>
                <a:srgbClr val="B14427"/>
              </a:solidFill>
              <a:highlight>
                <a:srgbClr val="FBFBFB"/>
              </a:highlight>
              <a:latin typeface="Arial"/>
              <a:ea typeface="Roboto Light"/>
              <a:cs typeface="Arial"/>
            </a:endParaRPr>
          </a:p>
          <a:p>
            <a:r>
              <a:rPr lang="fr-FR" sz="1550" dirty="0">
                <a:ea typeface="Roboto Light"/>
                <a:cs typeface="Roboto Light"/>
              </a:rPr>
              <a:t>Juin à août : actions pro-actives de relation de service et de production (sms local, appels sortants, ciblage et mise à jour </a:t>
            </a:r>
            <a:r>
              <a:rPr lang="fr-FR" sz="1550">
                <a:ea typeface="Roboto Light"/>
                <a:cs typeface="Roboto Light"/>
              </a:rPr>
              <a:t>de dossier, etc.) au choix des Caf .</a:t>
            </a:r>
            <a:br>
              <a:rPr lang="fr-FR" sz="1550" dirty="0">
                <a:ea typeface="Roboto Light"/>
                <a:cs typeface="Roboto Light"/>
              </a:rPr>
            </a:br>
            <a:endParaRPr lang="fr-FR" sz="155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1550">
                <a:ea typeface="Roboto Light"/>
                <a:cs typeface="Roboto Light"/>
              </a:rPr>
              <a:t>5 juillet 2026 : ouverture de la téléprocédure pour les allocataires.</a:t>
            </a:r>
            <a:endParaRPr lang="fr-FR" sz="155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fr-FR" sz="1550" dirty="0">
              <a:ea typeface="Roboto Light"/>
              <a:cs typeface="Roboto Light"/>
            </a:endParaRPr>
          </a:p>
          <a:p>
            <a:r>
              <a:rPr lang="fr-FR" sz="1599">
                <a:ea typeface="Roboto Light" panose="02000000000000000000" pitchFamily="2" charset="0"/>
                <a:cs typeface="Roboto Light" panose="02000000000000000000" pitchFamily="2" charset="0"/>
              </a:rPr>
              <a:t>6 / 7 juillet 2026 : envoi d’un mail ou d’un courrier d’incitation à déclarer la scolarité des enfants âgés de 16 à 18 ans auprès des allocataires concernés.</a:t>
            </a:r>
            <a:endParaRPr lang="fr-FR" sz="1550">
              <a:ea typeface="Roboto Light"/>
              <a:cs typeface="Roboto Light"/>
            </a:endParaRPr>
          </a:p>
          <a:p>
            <a:endParaRPr lang="fr-FR" sz="1550" dirty="0">
              <a:ea typeface="Roboto Light"/>
              <a:cs typeface="Roboto Light"/>
            </a:endParaRPr>
          </a:p>
          <a:p>
            <a:r>
              <a:rPr lang="fr-FR" sz="1550">
                <a:ea typeface="Roboto Light"/>
                <a:cs typeface="Roboto Light"/>
              </a:rPr>
              <a:t>17 juillet 2026 : relance Sms</a:t>
            </a:r>
            <a:endParaRPr lang="fr-FR" sz="155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fr-FR" sz="1550" dirty="0">
              <a:ea typeface="Roboto Light"/>
              <a:cs typeface="Roboto Light"/>
            </a:endParaRPr>
          </a:p>
          <a:p>
            <a:r>
              <a:rPr lang="fr-FR" sz="1599">
                <a:ea typeface="Roboto Light" panose="02000000000000000000" pitchFamily="2" charset="0"/>
                <a:cs typeface="Roboto Light" panose="02000000000000000000" pitchFamily="2" charset="0"/>
              </a:rPr>
              <a:t>25 juillet 2026 : pour la Caf de La Réunion uniquement deuxième relance nationale par mail ou courrier.</a:t>
            </a:r>
          </a:p>
          <a:p>
            <a:endParaRPr lang="fr-FR" sz="1550" dirty="0">
              <a:ea typeface="Roboto Light"/>
              <a:cs typeface="Roboto Light"/>
            </a:endParaRPr>
          </a:p>
          <a:p>
            <a:r>
              <a:rPr lang="fr-FR" sz="1599">
                <a:ea typeface="Roboto Light" panose="02000000000000000000" pitchFamily="2" charset="0"/>
                <a:cs typeface="Roboto Light" panose="02000000000000000000" pitchFamily="2" charset="0"/>
              </a:rPr>
              <a:t>6 août 2026 : pour les CAF de métropole et des autres DOM: deuxième relance nationale par mail ou courrier.</a:t>
            </a:r>
          </a:p>
          <a:p>
            <a:endParaRPr lang="fr-FR" sz="1550" dirty="0">
              <a:ea typeface="Roboto Light"/>
              <a:cs typeface="Roboto Light"/>
            </a:endParaRPr>
          </a:p>
          <a:p>
            <a:r>
              <a:rPr lang="fr-FR" sz="1599">
                <a:ea typeface="Roboto Light" panose="02000000000000000000" pitchFamily="2" charset="0"/>
                <a:cs typeface="Roboto Light" panose="02000000000000000000" pitchFamily="2" charset="0"/>
              </a:rPr>
              <a:t>5 septembre 2026 : Troisième relance par mail ou courrier.</a:t>
            </a:r>
          </a:p>
          <a:p>
            <a:endParaRPr lang="fr-FR" sz="155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1599">
                <a:ea typeface="Roboto Light" panose="02000000000000000000" pitchFamily="2" charset="0"/>
                <a:cs typeface="Roboto Light" panose="02000000000000000000" pitchFamily="2" charset="0"/>
              </a:rPr>
              <a:t>31 décembre 2026 : Fermeture de la téléprocédure.</a:t>
            </a:r>
          </a:p>
          <a:p>
            <a:pPr algn="just">
              <a:lnSpc>
                <a:spcPts val="2239"/>
              </a:lnSpc>
            </a:pPr>
            <a:endParaRPr lang="fr-FR" sz="155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9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5873E-BCEB-E331-7B5E-C5C61981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467" y="2084438"/>
            <a:ext cx="8641596" cy="1344561"/>
          </a:xfrm>
        </p:spPr>
        <p:txBody>
          <a:bodyPr/>
          <a:lstStyle/>
          <a:p>
            <a:r>
              <a:rPr lang="fr-FR">
                <a:solidFill>
                  <a:srgbClr val="003593"/>
                </a:solidFill>
                <a:latin typeface="Roboto Black"/>
                <a:ea typeface="Roboto Black"/>
                <a:cs typeface="Roboto Black"/>
              </a:rPr>
              <a:t>Evolutions </a:t>
            </a:r>
            <a:r>
              <a:rPr lang="fr-FR" dirty="0">
                <a:solidFill>
                  <a:srgbClr val="003593"/>
                </a:solidFill>
                <a:latin typeface="Roboto Black"/>
                <a:ea typeface="Roboto Black"/>
                <a:cs typeface="Roboto Black"/>
              </a:rPr>
              <a:t>demandes RSA /PPA</a:t>
            </a:r>
          </a:p>
        </p:txBody>
      </p:sp>
    </p:spTree>
    <p:extLst>
      <p:ext uri="{BB962C8B-B14F-4D97-AF65-F5344CB8AC3E}">
        <p14:creationId xmlns:p14="http://schemas.microsoft.com/office/powerpoint/2010/main" val="31879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A430-8FF1-548F-C400-CE26BC93C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F90BD-4147-77BE-E3F9-A6E8EEC9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000">
                <a:latin typeface="Roboto Black"/>
                <a:ea typeface="Roboto Black"/>
                <a:cs typeface="Roboto Black"/>
              </a:rPr>
              <a:t>Pré-remplissage des ressources pour les demandes RSA </a:t>
            </a:r>
            <a:r>
              <a:rPr lang="fr-FR" sz="3000" dirty="0">
                <a:latin typeface="Roboto Black"/>
                <a:ea typeface="Roboto Black"/>
                <a:cs typeface="Roboto Black"/>
              </a:rPr>
              <a:t>/PPA</a:t>
            </a:r>
            <a:endParaRPr lang="en-US" dirty="0"/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3D68D267-DAD3-BC13-8199-A6BEC28D94F8}"/>
              </a:ext>
            </a:extLst>
          </p:cNvPr>
          <p:cNvSpPr txBox="1"/>
          <p:nvPr/>
        </p:nvSpPr>
        <p:spPr>
          <a:xfrm>
            <a:off x="836366" y="1714802"/>
            <a:ext cx="9826897" cy="4200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fr-FR" sz="1600" b="1" u="sng"/>
              <a:t>Contexte:</a:t>
            </a:r>
            <a:r>
              <a:rPr lang="fr-FR" sz="1600" dirty="0"/>
              <a:t> </a:t>
            </a:r>
            <a:br>
              <a:rPr lang="fr-FR" sz="1600" dirty="0"/>
            </a:br>
            <a:r>
              <a:rPr lang="fr-FR" sz="1600"/>
              <a:t>Depuis l’adossement au DRM au 01 mars 2025, les ressources des allocataires sont préremplies lors </a:t>
            </a:r>
            <a:r>
              <a:rPr lang="fr-FR" sz="1600" dirty="0"/>
              <a:t>de la déclaration trimestrielle de ressources pour le RSA et la PPA.</a:t>
            </a:r>
            <a:endParaRPr lang="en-US" sz="1600" dirty="0"/>
          </a:p>
          <a:p>
            <a:pPr algn="just"/>
            <a:r>
              <a:rPr lang="fr-FR" sz="1600"/>
              <a:t>Pour les demandes DRSA/DPPA, les ressources ne sont pas préaffichées, elles restent déclaratives.</a:t>
            </a:r>
          </a:p>
          <a:p>
            <a:pPr algn="just"/>
            <a:endParaRPr lang="fr-FR" sz="1600" b="1" u="sng" dirty="0"/>
          </a:p>
          <a:p>
            <a:pPr algn="just"/>
            <a:r>
              <a:rPr lang="fr-FR" sz="1600" b="1" u="sng"/>
              <a:t>Évolution:</a:t>
            </a:r>
            <a:endParaRPr lang="fr-FR" sz="1600" dirty="0"/>
          </a:p>
          <a:p>
            <a:pPr algn="just"/>
            <a:br>
              <a:rPr lang="fr-FR" sz="1600" dirty="0"/>
            </a:br>
            <a:r>
              <a:rPr lang="fr-FR" sz="1600"/>
              <a:t>A compter du 4 juillet 2026, le demandeur de RSA et Prime d’Activité déjà allocataire bénéficiera du </a:t>
            </a:r>
            <a:r>
              <a:rPr lang="fr-FR" sz="1600" dirty="0"/>
              <a:t>pré affichage des ressources issues du DRM avec les mêmes règles que pour la DTR.</a:t>
            </a:r>
            <a:endParaRPr lang="fr-FR" sz="1600">
              <a:ea typeface="Roboto"/>
              <a:cs typeface="Roboto"/>
            </a:endParaRPr>
          </a:p>
          <a:p>
            <a:pPr algn="just"/>
            <a:endParaRPr lang="fr-FR" sz="1600" dirty="0"/>
          </a:p>
          <a:p>
            <a:pPr algn="just"/>
            <a:r>
              <a:rPr lang="fr-FR" sz="1600" i="1"/>
              <a:t>A savoir, il n’y a toujours  pas d’affichage :</a:t>
            </a:r>
            <a:endParaRPr lang="fr-FR" sz="1600" i="1">
              <a:ea typeface="Roboto"/>
              <a:cs typeface="Roboto"/>
            </a:endParaRPr>
          </a:p>
          <a:p>
            <a:pPr algn="just"/>
            <a:r>
              <a:rPr lang="fr-FR" sz="1600" i="1"/>
              <a:t>Si situations professionnelles spécifiques (GSA, MOA, salarié AA)</a:t>
            </a:r>
            <a:endParaRPr lang="fr-FR" sz="1600" i="1">
              <a:ea typeface="Roboto"/>
              <a:cs typeface="Roboto"/>
            </a:endParaRPr>
          </a:p>
          <a:p>
            <a:pPr algn="just"/>
            <a:r>
              <a:rPr lang="fr-FR" sz="1600" i="1"/>
              <a:t>Si conjoint et/ou enfants non connus au dossier NIMS</a:t>
            </a:r>
            <a:endParaRPr lang="fr-FR" sz="1600" i="1">
              <a:ea typeface="Roboto"/>
              <a:cs typeface="Roboto"/>
            </a:endParaRPr>
          </a:p>
          <a:p>
            <a:pPr algn="just"/>
            <a:r>
              <a:rPr lang="fr-FR" sz="1600" i="1"/>
              <a:t>Si NIR non certifié</a:t>
            </a:r>
            <a:endParaRPr lang="fr-FR" sz="1600" i="1">
              <a:ea typeface="Roboto"/>
              <a:cs typeface="Roboto"/>
            </a:endParaRPr>
          </a:p>
          <a:p>
            <a:pPr algn="just"/>
            <a:endParaRPr lang="fr-FR" sz="1600" i="1" dirty="0"/>
          </a:p>
          <a:p>
            <a:pPr algn="just"/>
            <a:endParaRPr lang="fr-FR" sz="1600" dirty="0"/>
          </a:p>
          <a:p>
            <a:pPr algn="just">
              <a:lnSpc>
                <a:spcPts val="2239"/>
              </a:lnSpc>
            </a:pPr>
            <a:endParaRPr lang="fr-FR" sz="1550" noProof="0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26" name="Picture 2" descr="Click Icon Vectores, Iconos, Gráficos y Fondos para Descargar Gratis">
            <a:extLst>
              <a:ext uri="{FF2B5EF4-FFF2-40B4-BE49-F238E27FC236}">
                <a16:creationId xmlns:a16="http://schemas.microsoft.com/office/drawing/2014/main" id="{FCC25129-A5E8-F27F-CB02-8F3C1F7E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076" y="214106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5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EB57-AA31-9019-4EB8-DAE0EB85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>
                <a:latin typeface="Roboto Black"/>
                <a:ea typeface="Roboto Black"/>
                <a:cs typeface="Roboto Black"/>
              </a:rPr>
              <a:t>Pré-remplissage des ressources pour les demandes RSA /PPA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AEC4-6DBF-774B-9790-9332C78D04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10635257" cy="800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600" dirty="0">
                <a:solidFill>
                  <a:srgbClr val="09204E"/>
                </a:solidFill>
                <a:latin typeface="Roboto"/>
                <a:ea typeface="Roboto"/>
                <a:cs typeface="Roboto"/>
              </a:rPr>
              <a:t>Avant d’accéder aux ressources </a:t>
            </a:r>
            <a:r>
              <a:rPr lang="fr-FR" sz="1600" dirty="0" err="1">
                <a:solidFill>
                  <a:srgbClr val="09204E"/>
                </a:solidFill>
                <a:latin typeface="Roboto"/>
                <a:ea typeface="Roboto"/>
                <a:cs typeface="Roboto"/>
              </a:rPr>
              <a:t>pré-remplies</a:t>
            </a:r>
            <a:r>
              <a:rPr lang="fr-FR" sz="1600" dirty="0">
                <a:solidFill>
                  <a:srgbClr val="09204E"/>
                </a:solidFill>
                <a:latin typeface="Roboto"/>
                <a:ea typeface="Roboto"/>
                <a:cs typeface="Roboto"/>
              </a:rPr>
              <a:t>, nous vérifions si l’usager et son foyer sont éligibles au DRM</a:t>
            </a:r>
            <a:endParaRPr lang="en-US" dirty="0">
              <a:latin typeface="Roboto"/>
              <a:ea typeface="Roboto"/>
              <a:cs typeface="Roboto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6BF30-AA49-C8EE-51A3-33BBEDAC1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7C901-E88C-3573-393D-C26A042C0C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BAB41C-C76D-4F22-850A-053F95FF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77" b="209"/>
          <a:stretch>
            <a:fillRect/>
          </a:stretch>
        </p:blipFill>
        <p:spPr>
          <a:xfrm>
            <a:off x="1400175" y="2481717"/>
            <a:ext cx="9398918" cy="34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1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arsem">
  <a:themeElements>
    <a:clrScheme name="Personnalisé 2">
      <a:dk1>
        <a:srgbClr val="09204E"/>
      </a:dk1>
      <a:lt1>
        <a:srgbClr val="F3F4FA"/>
      </a:lt1>
      <a:dk2>
        <a:srgbClr val="013593"/>
      </a:dk2>
      <a:lt2>
        <a:srgbClr val="FFFFFF"/>
      </a:lt2>
      <a:accent1>
        <a:srgbClr val="E94F1C"/>
      </a:accent1>
      <a:accent2>
        <a:srgbClr val="2E808D"/>
      </a:accent2>
      <a:accent3>
        <a:srgbClr val="0093C4"/>
      </a:accent3>
      <a:accent4>
        <a:srgbClr val="DBE3F4"/>
      </a:accent4>
      <a:accent5>
        <a:srgbClr val="D13956"/>
      </a:accent5>
      <a:accent6>
        <a:srgbClr val="249E7D"/>
      </a:accent6>
      <a:hlink>
        <a:srgbClr val="AB6EB4"/>
      </a:hlink>
      <a:folHlink>
        <a:srgbClr val="E45687"/>
      </a:folHlink>
    </a:clrScheme>
    <a:fontScheme name="Personnalisé 1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sem" id="{899A2DBD-3796-4041-8608-2700FCB63263}" vid="{8C0BE0A8-450F-48D4-AC12-628AC5A9DA49}"/>
    </a:ext>
  </a:extLst>
</a:theme>
</file>

<file path=ppt/theme/theme2.xml><?xml version="1.0" encoding="utf-8"?>
<a:theme xmlns:a="http://schemas.openxmlformats.org/drawingml/2006/main" name="Modèle 2 Darsem">
  <a:themeElements>
    <a:clrScheme name="Personnalisé 2">
      <a:dk1>
        <a:srgbClr val="09204E"/>
      </a:dk1>
      <a:lt1>
        <a:srgbClr val="F3F4FA"/>
      </a:lt1>
      <a:dk2>
        <a:srgbClr val="013593"/>
      </a:dk2>
      <a:lt2>
        <a:srgbClr val="FFFFFF"/>
      </a:lt2>
      <a:accent1>
        <a:srgbClr val="E94F1C"/>
      </a:accent1>
      <a:accent2>
        <a:srgbClr val="2E808D"/>
      </a:accent2>
      <a:accent3>
        <a:srgbClr val="0093C4"/>
      </a:accent3>
      <a:accent4>
        <a:srgbClr val="DBE3F4"/>
      </a:accent4>
      <a:accent5>
        <a:srgbClr val="D13956"/>
      </a:accent5>
      <a:accent6>
        <a:srgbClr val="249E7D"/>
      </a:accent6>
      <a:hlink>
        <a:srgbClr val="AB6EB4"/>
      </a:hlink>
      <a:folHlink>
        <a:srgbClr val="E45687"/>
      </a:folHlink>
    </a:clrScheme>
    <a:fontScheme name="Personnalisé 1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ca96c9-b490-4f46-8081-8889349388cd">
      <Terms xmlns="http://schemas.microsoft.com/office/infopath/2007/PartnerControls"/>
    </lcf76f155ced4ddcb4097134ff3c332f>
    <TaxCatchAll xmlns="e95738ad-2222-4755-8a0a-6610a083bc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212A66BA4D74FBA5D6167782B4920" ma:contentTypeVersion="11" ma:contentTypeDescription="Crée un document." ma:contentTypeScope="" ma:versionID="ebab765c595713c7ef28984f59630bcc">
  <xsd:schema xmlns:xsd="http://www.w3.org/2001/XMLSchema" xmlns:xs="http://www.w3.org/2001/XMLSchema" xmlns:p="http://schemas.microsoft.com/office/2006/metadata/properties" xmlns:ns2="18ca96c9-b490-4f46-8081-8889349388cd" xmlns:ns3="e95738ad-2222-4755-8a0a-6610a083bcdd" targetNamespace="http://schemas.microsoft.com/office/2006/metadata/properties" ma:root="true" ma:fieldsID="e7e560f9938499ebfbfe194593399df8" ns2:_="" ns3:_="">
    <xsd:import namespace="18ca96c9-b490-4f46-8081-8889349388cd"/>
    <xsd:import namespace="e95738ad-2222-4755-8a0a-6610a083bc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a96c9-b490-4f46-8081-888934938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738ad-2222-4755-8a0a-6610a083bc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b8b267c-640e-4dc5-9713-6fff81b46277}" ma:internalName="TaxCatchAll" ma:showField="CatchAllData" ma:web="e95738ad-2222-4755-8a0a-6610a083bc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811D3-BAD1-490A-8E8A-5D079D1404E9}">
  <ds:schemaRefs>
    <ds:schemaRef ds:uri="51f0771b-1682-4394-a861-039e4c974286"/>
    <ds:schemaRef ds:uri="c581e398-efd7-4956-a46f-bd435fb6d4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bf6d91-870e-4a57-b10f-6ffc7a56682a"/>
    <ds:schemaRef ds:uri="1f78e6b1-f6b2-4d78-bf1d-38eae0b393c1"/>
  </ds:schemaRefs>
</ds:datastoreItem>
</file>

<file path=customXml/itemProps2.xml><?xml version="1.0" encoding="utf-8"?>
<ds:datastoreItem xmlns:ds="http://schemas.openxmlformats.org/officeDocument/2006/customXml" ds:itemID="{BC3600B1-F119-46C6-AFD3-F31DEB7A0550}"/>
</file>

<file path=customXml/itemProps3.xml><?xml version="1.0" encoding="utf-8"?>
<ds:datastoreItem xmlns:ds="http://schemas.openxmlformats.org/officeDocument/2006/customXml" ds:itemID="{279AB5D5-5CBE-4E74-9EA3-9EAE30F70F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Darsem</Template>
  <TotalTime>98</TotalTime>
  <Words>1301</Words>
  <Application>Microsoft Office PowerPoint</Application>
  <PresentationFormat>Grand écran</PresentationFormat>
  <Paragraphs>121</Paragraphs>
  <Slides>21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6" baseType="lpstr">
      <vt:lpstr>Aptos</vt:lpstr>
      <vt:lpstr>Arial</vt:lpstr>
      <vt:lpstr>Arial Nova Light</vt:lpstr>
      <vt:lpstr>Calibri</vt:lpstr>
      <vt:lpstr>Dreaming Outloud Script Pro</vt:lpstr>
      <vt:lpstr>Elephant</vt:lpstr>
      <vt:lpstr>Roboto</vt:lpstr>
      <vt:lpstr>Roboto Black</vt:lpstr>
      <vt:lpstr>Roboto Bold</vt:lpstr>
      <vt:lpstr>Roboto Light</vt:lpstr>
      <vt:lpstr>Roboto Medium</vt:lpstr>
      <vt:lpstr>Wingdings</vt:lpstr>
      <vt:lpstr>Darsem</vt:lpstr>
      <vt:lpstr>Modèle 2 Darsem</vt:lpstr>
      <vt:lpstr>Diapositive think-cell</vt:lpstr>
      <vt:lpstr>La Visio mensuelle des Partenaires / Flash info</vt:lpstr>
      <vt:lpstr>En bref ce mois-ci …</vt:lpstr>
      <vt:lpstr>Campagne Loyers 2026</vt:lpstr>
      <vt:lpstr>Campagne Loyers 2026 </vt:lpstr>
      <vt:lpstr>Campagne Allocation de rentrée scolaire 2026</vt:lpstr>
      <vt:lpstr>Campagne ARS 2026 (Allocation de rentrée scolaire)</vt:lpstr>
      <vt:lpstr>Evolutions demandes RSA /PPA</vt:lpstr>
      <vt:lpstr>Pré-remplissage des ressources pour les demandes RSA /PPA</vt:lpstr>
      <vt:lpstr>Pré-remplissage des ressources pour les demandes RSA /PPA</vt:lpstr>
      <vt:lpstr> Incitation à la demande d’allocation de soutien familial en fin de téléprocédure   de demande Rsa</vt:lpstr>
      <vt:lpstr>Présentation PowerPoint</vt:lpstr>
      <vt:lpstr>ARIPA(*) – Mise en place d’un SVI visuel : un parcours unique avec un motif dédié à la pension alimentaire</vt:lpstr>
      <vt:lpstr>Présentation PowerPoint</vt:lpstr>
      <vt:lpstr>Webinaire intermédiation financière</vt:lpstr>
      <vt:lpstr>Présentation PowerPoint</vt:lpstr>
      <vt:lpstr>L'enquête aux familles / jeunes</vt:lpstr>
      <vt:lpstr>📢 Enquête "Parents et jeunes : donnez votre avis !"</vt:lpstr>
      <vt:lpstr>Le maintien de nos permanences cet été sur l'ensemble  du Département</vt:lpstr>
      <vt:lpstr>Maintien des permanences CAF durant l'été ⭐</vt:lpstr>
      <vt:lpstr>Place à vos questions ...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WAERNESSYCKLE 755</dc:creator>
  <cp:lastModifiedBy>Estelle BEDNIK 861</cp:lastModifiedBy>
  <cp:revision>370</cp:revision>
  <dcterms:created xsi:type="dcterms:W3CDTF">2024-12-24T12:43:09Z</dcterms:created>
  <dcterms:modified xsi:type="dcterms:W3CDTF">2026-06-29T07:40:44Z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0x0101002C5212A66BA4D74FBA5D6167782B4920</vt:lpwstr>
  </property>
  <property fmtid="{D5CDD505-2E9C-101B-9397-08002B2CF9AE}" pid="3" name="MediaServiceImageTags">
    <vt:lpwstr/>
  </property>
</Properties>
</file>