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59" r:id="rId5"/>
    <p:sldId id="327" r:id="rId6"/>
    <p:sldId id="260" r:id="rId7"/>
    <p:sldId id="265" r:id="rId8"/>
    <p:sldId id="326" r:id="rId9"/>
    <p:sldId id="341" r:id="rId10"/>
    <p:sldId id="282" r:id="rId11"/>
    <p:sldId id="284" r:id="rId12"/>
    <p:sldId id="267" r:id="rId13"/>
    <p:sldId id="276" r:id="rId14"/>
    <p:sldId id="277" r:id="rId15"/>
    <p:sldId id="269" r:id="rId16"/>
    <p:sldId id="270" r:id="rId17"/>
    <p:sldId id="314" r:id="rId18"/>
    <p:sldId id="330" r:id="rId19"/>
    <p:sldId id="311" r:id="rId20"/>
    <p:sldId id="320" r:id="rId21"/>
    <p:sldId id="323" r:id="rId22"/>
    <p:sldId id="322" r:id="rId23"/>
    <p:sldId id="302" r:id="rId24"/>
    <p:sldId id="306" r:id="rId25"/>
    <p:sldId id="324" r:id="rId26"/>
    <p:sldId id="321" r:id="rId27"/>
    <p:sldId id="325" r:id="rId28"/>
    <p:sldId id="342" r:id="rId29"/>
    <p:sldId id="343" r:id="rId30"/>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89" d="100"/>
          <a:sy n="89" d="100"/>
        </p:scale>
        <p:origin x="120" y="234"/>
      </p:cViewPr>
      <p:guideLst/>
    </p:cSldViewPr>
  </p:slideViewPr>
  <p:notesTextViewPr>
    <p:cViewPr>
      <p:scale>
        <a:sx n="3" d="2"/>
        <a:sy n="3" d="2"/>
      </p:scale>
      <p:origin x="0" y="0"/>
    </p:cViewPr>
  </p:notesTextViewPr>
  <p:sorterViewPr>
    <p:cViewPr>
      <p:scale>
        <a:sx n="130" d="100"/>
        <a:sy n="130" d="100"/>
      </p:scale>
      <p:origin x="0" y="-1680"/>
    </p:cViewPr>
  </p:sorterViewPr>
  <p:notesViewPr>
    <p:cSldViewPr snapToGrid="0">
      <p:cViewPr varScale="1">
        <p:scale>
          <a:sx n="78" d="100"/>
          <a:sy n="78" d="100"/>
        </p:scale>
        <p:origin x="39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_rels/data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12.xml"/><Relationship Id="rId7"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15.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7.xml"/></Relationships>
</file>

<file path=ppt/diagrams/_rels/drawing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20072-21ED-4500-837F-CB257A0715B2}" type="doc">
      <dgm:prSet loTypeId="urn:microsoft.com/office/officeart/2009/3/layout/HorizontalOrganizationChart" loCatId="hierarchy" qsTypeId="urn:microsoft.com/office/officeart/2005/8/quickstyle/simple5" qsCatId="simple" csTypeId="urn:microsoft.com/office/officeart/2005/8/colors/accent1_2" csCatId="accent1" phldr="1"/>
      <dgm:spPr/>
      <dgm:t>
        <a:bodyPr/>
        <a:lstStyle/>
        <a:p>
          <a:endParaRPr lang="fr-FR"/>
        </a:p>
      </dgm:t>
    </dgm:pt>
    <dgm:pt modelId="{8ECF7E2B-77FB-4550-B5A3-C8BC997623BF}">
      <dgm:prSet phldrT="[Texte]" custT="1"/>
      <dgm:spPr/>
      <dgm:t>
        <a:bodyPr/>
        <a:lstStyle/>
        <a:p>
          <a:r>
            <a:rPr lang="fr-FR" sz="1800">
              <a:latin typeface="Century Gothic" panose="020B0502020202020204" pitchFamily="34" charset="0"/>
            </a:rPr>
            <a:t>Valérie</a:t>
          </a:r>
        </a:p>
      </dgm:t>
    </dgm:pt>
    <dgm:pt modelId="{2D21385E-FF12-4458-9A27-689A8F959977}" type="parTrans" cxnId="{1F4B131C-DCB0-474A-9A6D-72A789CDF772}">
      <dgm:prSet/>
      <dgm:spPr/>
      <dgm:t>
        <a:bodyPr/>
        <a:lstStyle/>
        <a:p>
          <a:endParaRPr lang="fr-FR" sz="4800">
            <a:latin typeface="Century Gothic" panose="020B0502020202020204" pitchFamily="34" charset="0"/>
          </a:endParaRPr>
        </a:p>
      </dgm:t>
    </dgm:pt>
    <dgm:pt modelId="{8959A578-C92C-40C8-A262-56EB410F7DD7}" type="sibTrans" cxnId="{1F4B131C-DCB0-474A-9A6D-72A789CDF772}">
      <dgm:prSet/>
      <dgm:spPr/>
      <dgm:t>
        <a:bodyPr/>
        <a:lstStyle/>
        <a:p>
          <a:endParaRPr lang="fr-FR" sz="4800">
            <a:latin typeface="Century Gothic" panose="020B0502020202020204" pitchFamily="34" charset="0"/>
          </a:endParaRPr>
        </a:p>
      </dgm:t>
    </dgm:pt>
    <dgm:pt modelId="{857AED96-3FA2-41E4-9FEA-AE0347B702D1}">
      <dgm:prSet phldrT="[Texte]" custT="1"/>
      <dgm:spPr/>
      <dgm:t>
        <a:bodyPr/>
        <a:lstStyle/>
        <a:p>
          <a:r>
            <a:rPr lang="fr-FR" sz="1600" dirty="0">
              <a:latin typeface="Century Gothic" panose="020B0502020202020204" pitchFamily="34" charset="0"/>
            </a:rPr>
            <a:t>Accompagnement des structures en difficulté</a:t>
          </a:r>
        </a:p>
      </dgm:t>
    </dgm:pt>
    <dgm:pt modelId="{AD59C40B-1FDB-487E-85F9-5806B8A4C52F}" type="parTrans" cxnId="{8C096E17-A1D7-491C-99CF-67CA81C3BDD5}">
      <dgm:prSet/>
      <dgm:spPr/>
      <dgm:t>
        <a:bodyPr/>
        <a:lstStyle/>
        <a:p>
          <a:endParaRPr lang="fr-FR" sz="4800">
            <a:latin typeface="Century Gothic" panose="020B0502020202020204" pitchFamily="34" charset="0"/>
          </a:endParaRPr>
        </a:p>
      </dgm:t>
    </dgm:pt>
    <dgm:pt modelId="{198F9A0F-FA89-40F2-BA72-62FC0B13CE6F}" type="sibTrans" cxnId="{8C096E17-A1D7-491C-99CF-67CA81C3BDD5}">
      <dgm:prSet/>
      <dgm:spPr/>
      <dgm:t>
        <a:bodyPr/>
        <a:lstStyle/>
        <a:p>
          <a:endParaRPr lang="fr-FR" sz="4800">
            <a:latin typeface="Century Gothic" panose="020B0502020202020204" pitchFamily="34" charset="0"/>
          </a:endParaRPr>
        </a:p>
      </dgm:t>
    </dgm:pt>
    <dgm:pt modelId="{8C619441-4F04-4DFF-8367-7C272161A09D}">
      <dgm:prSet phldrT="[Texte]" custT="1"/>
      <dgm:spPr/>
      <dgm:t>
        <a:bodyPr/>
        <a:lstStyle/>
        <a:p>
          <a:r>
            <a:rPr lang="fr-FR" sz="1800">
              <a:latin typeface="Century Gothic" panose="020B0502020202020204" pitchFamily="34" charset="0"/>
            </a:rPr>
            <a:t>Josépha</a:t>
          </a:r>
        </a:p>
      </dgm:t>
    </dgm:pt>
    <dgm:pt modelId="{E0730E1D-9CC5-4A3F-BC6A-2A4E7B8C0148}" type="parTrans" cxnId="{750FA62C-53A6-459C-B037-B7E4357820C8}">
      <dgm:prSet/>
      <dgm:spPr/>
      <dgm:t>
        <a:bodyPr/>
        <a:lstStyle/>
        <a:p>
          <a:endParaRPr lang="fr-FR" sz="4800">
            <a:latin typeface="Century Gothic" panose="020B0502020202020204" pitchFamily="34" charset="0"/>
          </a:endParaRPr>
        </a:p>
      </dgm:t>
    </dgm:pt>
    <dgm:pt modelId="{BB80DB69-6E63-4852-B087-572B129185D5}" type="sibTrans" cxnId="{750FA62C-53A6-459C-B037-B7E4357820C8}">
      <dgm:prSet/>
      <dgm:spPr/>
      <dgm:t>
        <a:bodyPr/>
        <a:lstStyle/>
        <a:p>
          <a:endParaRPr lang="fr-FR" sz="4800">
            <a:latin typeface="Century Gothic" panose="020B0502020202020204" pitchFamily="34" charset="0"/>
          </a:endParaRPr>
        </a:p>
      </dgm:t>
    </dgm:pt>
    <dgm:pt modelId="{572D493A-2123-4509-9715-75F0765137EB}">
      <dgm:prSet phldrT="[Texte]" custT="1"/>
      <dgm:spPr/>
      <dgm:t>
        <a:bodyPr/>
        <a:lstStyle/>
        <a:p>
          <a:r>
            <a:rPr lang="fr-FR" sz="1600">
              <a:latin typeface="Century Gothic" panose="020B0502020202020204" pitchFamily="34" charset="0"/>
            </a:rPr>
            <a:t>Accompagnement de structures en émergence</a:t>
          </a:r>
        </a:p>
      </dgm:t>
    </dgm:pt>
    <dgm:pt modelId="{B526856B-7D14-4E7A-A33A-94173862F14B}" type="parTrans" cxnId="{3D7ECA2E-983A-494C-A869-945D6B36EB47}">
      <dgm:prSet/>
      <dgm:spPr/>
      <dgm:t>
        <a:bodyPr/>
        <a:lstStyle/>
        <a:p>
          <a:endParaRPr lang="fr-FR" sz="4800">
            <a:latin typeface="Century Gothic" panose="020B0502020202020204" pitchFamily="34" charset="0"/>
          </a:endParaRPr>
        </a:p>
      </dgm:t>
    </dgm:pt>
    <dgm:pt modelId="{19E29D18-EC13-49C7-B31A-3C328912195C}" type="sibTrans" cxnId="{3D7ECA2E-983A-494C-A869-945D6B36EB47}">
      <dgm:prSet/>
      <dgm:spPr/>
      <dgm:t>
        <a:bodyPr/>
        <a:lstStyle/>
        <a:p>
          <a:endParaRPr lang="fr-FR" sz="4800">
            <a:latin typeface="Century Gothic" panose="020B0502020202020204" pitchFamily="34" charset="0"/>
          </a:endParaRPr>
        </a:p>
      </dgm:t>
    </dgm:pt>
    <dgm:pt modelId="{6E2FF9FC-361D-49F6-B4AB-9F8825582180}">
      <dgm:prSet phldrT="[Texte]" custT="1"/>
      <dgm:spPr/>
      <dgm:t>
        <a:bodyPr/>
        <a:lstStyle/>
        <a:p>
          <a:r>
            <a:rPr lang="fr-FR" sz="1600" dirty="0">
              <a:latin typeface="Century Gothic" panose="020B0502020202020204" pitchFamily="34" charset="0"/>
            </a:rPr>
            <a:t>Accompagnement collectif des renouvellements d’agrément</a:t>
          </a:r>
        </a:p>
      </dgm:t>
    </dgm:pt>
    <dgm:pt modelId="{30C7ECFE-7BC9-4FE5-B1F3-E891BC7D67B3}" type="parTrans" cxnId="{BE227821-DB02-44EA-B138-53575D59FCCA}">
      <dgm:prSet/>
      <dgm:spPr/>
      <dgm:t>
        <a:bodyPr/>
        <a:lstStyle/>
        <a:p>
          <a:endParaRPr lang="fr-FR" sz="4800">
            <a:latin typeface="Century Gothic" panose="020B0502020202020204" pitchFamily="34" charset="0"/>
          </a:endParaRPr>
        </a:p>
      </dgm:t>
    </dgm:pt>
    <dgm:pt modelId="{FD70D91D-B91A-4360-B10E-9387D848FEDD}" type="sibTrans" cxnId="{BE227821-DB02-44EA-B138-53575D59FCCA}">
      <dgm:prSet/>
      <dgm:spPr/>
      <dgm:t>
        <a:bodyPr/>
        <a:lstStyle/>
        <a:p>
          <a:endParaRPr lang="fr-FR" sz="4800">
            <a:latin typeface="Century Gothic" panose="020B0502020202020204" pitchFamily="34" charset="0"/>
          </a:endParaRPr>
        </a:p>
      </dgm:t>
    </dgm:pt>
    <dgm:pt modelId="{7A0A869E-C064-4B66-AFF4-848BB0363C54}">
      <dgm:prSet phldrT="[Texte]" custT="1"/>
      <dgm:spPr/>
      <dgm:t>
        <a:bodyPr/>
        <a:lstStyle/>
        <a:p>
          <a:r>
            <a:rPr lang="fr-FR" sz="1600">
              <a:latin typeface="Century Gothic" panose="020B0502020202020204" pitchFamily="34" charset="0"/>
            </a:rPr>
            <a:t>Observatoire Senacs</a:t>
          </a:r>
        </a:p>
      </dgm:t>
    </dgm:pt>
    <dgm:pt modelId="{D5C43350-4F63-48FC-AD15-6EEE97D8352A}" type="parTrans" cxnId="{56B57FD9-DE9F-4315-892A-E06763EDA264}">
      <dgm:prSet/>
      <dgm:spPr/>
      <dgm:t>
        <a:bodyPr/>
        <a:lstStyle/>
        <a:p>
          <a:endParaRPr lang="fr-FR" sz="4800"/>
        </a:p>
      </dgm:t>
    </dgm:pt>
    <dgm:pt modelId="{D67AC66E-2290-4C8F-B53D-C690B5257324}" type="sibTrans" cxnId="{56B57FD9-DE9F-4315-892A-E06763EDA264}">
      <dgm:prSet/>
      <dgm:spPr/>
      <dgm:t>
        <a:bodyPr/>
        <a:lstStyle/>
        <a:p>
          <a:endParaRPr lang="fr-FR" sz="4800"/>
        </a:p>
      </dgm:t>
    </dgm:pt>
    <dgm:pt modelId="{D259B592-CB18-45A9-8E10-066E92A88A52}">
      <dgm:prSet phldrT="[Texte]" custT="1"/>
      <dgm:spPr/>
      <dgm:t>
        <a:bodyPr/>
        <a:lstStyle/>
        <a:p>
          <a:r>
            <a:rPr lang="fr-FR" sz="1600" dirty="0">
              <a:latin typeface="Century Gothic" panose="020B0502020202020204" pitchFamily="34" charset="0"/>
            </a:rPr>
            <a:t>Pilotage de dispositifs : Comité d’usagers, </a:t>
          </a:r>
          <a:r>
            <a:rPr lang="fr-FR" sz="1600" dirty="0" err="1">
              <a:latin typeface="Century Gothic" panose="020B0502020202020204" pitchFamily="34" charset="0"/>
            </a:rPr>
            <a:t>Guid’Asso</a:t>
          </a:r>
          <a:r>
            <a:rPr lang="fr-FR" sz="1600" dirty="0">
              <a:latin typeface="Century Gothic" panose="020B0502020202020204" pitchFamily="34" charset="0"/>
            </a:rPr>
            <a:t>, Fonds d’initiative des Habitants, </a:t>
          </a:r>
          <a:r>
            <a:rPr lang="fr-FR" sz="1600" dirty="0" err="1">
              <a:latin typeface="Century Gothic" panose="020B0502020202020204" pitchFamily="34" charset="0"/>
            </a:rPr>
            <a:t>Essaim’âges</a:t>
          </a:r>
          <a:endParaRPr lang="fr-FR" sz="1600" dirty="0">
            <a:latin typeface="Century Gothic" panose="020B0502020202020204" pitchFamily="34" charset="0"/>
          </a:endParaRPr>
        </a:p>
      </dgm:t>
    </dgm:pt>
    <dgm:pt modelId="{53D49FB4-4BA8-446B-8FFB-4C1EAC7838FA}" type="parTrans" cxnId="{83DF3FE9-F9AC-4D6E-9D9E-7EF476D4D354}">
      <dgm:prSet/>
      <dgm:spPr/>
      <dgm:t>
        <a:bodyPr/>
        <a:lstStyle/>
        <a:p>
          <a:endParaRPr lang="fr-FR" sz="4800"/>
        </a:p>
      </dgm:t>
    </dgm:pt>
    <dgm:pt modelId="{2E81402F-B061-4315-82A8-2C13A7FFF69B}" type="sibTrans" cxnId="{83DF3FE9-F9AC-4D6E-9D9E-7EF476D4D354}">
      <dgm:prSet/>
      <dgm:spPr/>
      <dgm:t>
        <a:bodyPr/>
        <a:lstStyle/>
        <a:p>
          <a:endParaRPr lang="fr-FR" sz="4800"/>
        </a:p>
      </dgm:t>
    </dgm:pt>
    <dgm:pt modelId="{D3A52A81-E7BC-4BF1-A09B-73C0DB6C4FB3}" type="pres">
      <dgm:prSet presAssocID="{11620072-21ED-4500-837F-CB257A0715B2}" presName="hierChild1" presStyleCnt="0">
        <dgm:presLayoutVars>
          <dgm:orgChart val="1"/>
          <dgm:chPref val="1"/>
          <dgm:dir/>
          <dgm:animOne val="branch"/>
          <dgm:animLvl val="lvl"/>
          <dgm:resizeHandles/>
        </dgm:presLayoutVars>
      </dgm:prSet>
      <dgm:spPr/>
    </dgm:pt>
    <dgm:pt modelId="{D5E11B86-C3D2-4210-831B-959A6CCE4813}" type="pres">
      <dgm:prSet presAssocID="{8ECF7E2B-77FB-4550-B5A3-C8BC997623BF}" presName="hierRoot1" presStyleCnt="0">
        <dgm:presLayoutVars>
          <dgm:hierBranch val="init"/>
        </dgm:presLayoutVars>
      </dgm:prSet>
      <dgm:spPr/>
    </dgm:pt>
    <dgm:pt modelId="{2E994252-294F-4E77-AD43-64137B0EA054}" type="pres">
      <dgm:prSet presAssocID="{8ECF7E2B-77FB-4550-B5A3-C8BC997623BF}" presName="rootComposite1" presStyleCnt="0"/>
      <dgm:spPr/>
    </dgm:pt>
    <dgm:pt modelId="{01A243E9-9B1D-4BD4-8D4E-F1ECC6FB92DF}" type="pres">
      <dgm:prSet presAssocID="{8ECF7E2B-77FB-4550-B5A3-C8BC997623BF}" presName="rootText1" presStyleLbl="node0" presStyleIdx="0" presStyleCnt="2" custScaleX="104821" custScaleY="89009">
        <dgm:presLayoutVars>
          <dgm:chPref val="3"/>
        </dgm:presLayoutVars>
      </dgm:prSet>
      <dgm:spPr/>
    </dgm:pt>
    <dgm:pt modelId="{065AE6E6-EC2D-41E6-B278-D2D0A55523E7}" type="pres">
      <dgm:prSet presAssocID="{8ECF7E2B-77FB-4550-B5A3-C8BC997623BF}" presName="rootConnector1" presStyleLbl="node1" presStyleIdx="0" presStyleCnt="0"/>
      <dgm:spPr/>
    </dgm:pt>
    <dgm:pt modelId="{4DE1E2B9-BB70-4C54-9FE6-70219B6246BA}" type="pres">
      <dgm:prSet presAssocID="{8ECF7E2B-77FB-4550-B5A3-C8BC997623BF}" presName="hierChild2" presStyleCnt="0"/>
      <dgm:spPr/>
    </dgm:pt>
    <dgm:pt modelId="{7D0D3980-5AC5-43C7-BE9F-7F05CAA73717}" type="pres">
      <dgm:prSet presAssocID="{AD59C40B-1FDB-487E-85F9-5806B8A4C52F}" presName="Name64" presStyleLbl="parChTrans1D2" presStyleIdx="0" presStyleCnt="5"/>
      <dgm:spPr/>
    </dgm:pt>
    <dgm:pt modelId="{208D05DE-542C-4EE2-98C6-C203CAE6D3EF}" type="pres">
      <dgm:prSet presAssocID="{857AED96-3FA2-41E4-9FEA-AE0347B702D1}" presName="hierRoot2" presStyleCnt="0">
        <dgm:presLayoutVars>
          <dgm:hierBranch val="init"/>
        </dgm:presLayoutVars>
      </dgm:prSet>
      <dgm:spPr/>
    </dgm:pt>
    <dgm:pt modelId="{F5CAF627-D86D-425A-A3E2-33EC214A7537}" type="pres">
      <dgm:prSet presAssocID="{857AED96-3FA2-41E4-9FEA-AE0347B702D1}" presName="rootComposite" presStyleCnt="0"/>
      <dgm:spPr/>
    </dgm:pt>
    <dgm:pt modelId="{1D0EBF56-9936-4D83-963F-AD22F5232619}" type="pres">
      <dgm:prSet presAssocID="{857AED96-3FA2-41E4-9FEA-AE0347B702D1}" presName="rootText" presStyleLbl="node2" presStyleIdx="0" presStyleCnt="5" custScaleX="371722" custScaleY="330742" custLinFactNeighborX="6325" custLinFactNeighborY="-12881">
        <dgm:presLayoutVars>
          <dgm:chPref val="3"/>
        </dgm:presLayoutVars>
      </dgm:prSet>
      <dgm:spPr/>
    </dgm:pt>
    <dgm:pt modelId="{6EC13F93-BB97-4DAC-8580-BA6756B3B522}" type="pres">
      <dgm:prSet presAssocID="{857AED96-3FA2-41E4-9FEA-AE0347B702D1}" presName="rootConnector" presStyleLbl="node2" presStyleIdx="0" presStyleCnt="5"/>
      <dgm:spPr/>
    </dgm:pt>
    <dgm:pt modelId="{D6BC439A-34E2-438D-A1D7-882D60316FFF}" type="pres">
      <dgm:prSet presAssocID="{857AED96-3FA2-41E4-9FEA-AE0347B702D1}" presName="hierChild4" presStyleCnt="0"/>
      <dgm:spPr/>
    </dgm:pt>
    <dgm:pt modelId="{27B5A838-D772-424C-9B0D-85AE3F602F23}" type="pres">
      <dgm:prSet presAssocID="{857AED96-3FA2-41E4-9FEA-AE0347B702D1}" presName="hierChild5" presStyleCnt="0"/>
      <dgm:spPr/>
    </dgm:pt>
    <dgm:pt modelId="{383C2022-E24F-4B32-9448-E5E99D025B46}" type="pres">
      <dgm:prSet presAssocID="{D5C43350-4F63-48FC-AD15-6EEE97D8352A}" presName="Name64" presStyleLbl="parChTrans1D2" presStyleIdx="1" presStyleCnt="5"/>
      <dgm:spPr/>
    </dgm:pt>
    <dgm:pt modelId="{37228E9E-12B0-4C9A-94B9-122B2F42531D}" type="pres">
      <dgm:prSet presAssocID="{7A0A869E-C064-4B66-AFF4-848BB0363C54}" presName="hierRoot2" presStyleCnt="0">
        <dgm:presLayoutVars>
          <dgm:hierBranch val="init"/>
        </dgm:presLayoutVars>
      </dgm:prSet>
      <dgm:spPr/>
    </dgm:pt>
    <dgm:pt modelId="{5450B843-9845-4B32-BA8D-FDBC26E2E9F0}" type="pres">
      <dgm:prSet presAssocID="{7A0A869E-C064-4B66-AFF4-848BB0363C54}" presName="rootComposite" presStyleCnt="0"/>
      <dgm:spPr/>
    </dgm:pt>
    <dgm:pt modelId="{C2A1FCD8-0A99-4B01-8B0B-C23B39D39060}" type="pres">
      <dgm:prSet presAssocID="{7A0A869E-C064-4B66-AFF4-848BB0363C54}" presName="rootText" presStyleLbl="node2" presStyleIdx="1" presStyleCnt="5" custScaleX="377927" custScaleY="330742">
        <dgm:presLayoutVars>
          <dgm:chPref val="3"/>
        </dgm:presLayoutVars>
      </dgm:prSet>
      <dgm:spPr/>
    </dgm:pt>
    <dgm:pt modelId="{DA0B57B3-246C-40F0-9C3B-249104B670B7}" type="pres">
      <dgm:prSet presAssocID="{7A0A869E-C064-4B66-AFF4-848BB0363C54}" presName="rootConnector" presStyleLbl="node2" presStyleIdx="1" presStyleCnt="5"/>
      <dgm:spPr/>
    </dgm:pt>
    <dgm:pt modelId="{00C660F7-17D1-4D7C-AAE9-CF91DFCC5D46}" type="pres">
      <dgm:prSet presAssocID="{7A0A869E-C064-4B66-AFF4-848BB0363C54}" presName="hierChild4" presStyleCnt="0"/>
      <dgm:spPr/>
    </dgm:pt>
    <dgm:pt modelId="{EF249DA5-1DCC-43F0-8474-96FC916954F3}" type="pres">
      <dgm:prSet presAssocID="{7A0A869E-C064-4B66-AFF4-848BB0363C54}" presName="hierChild5" presStyleCnt="0"/>
      <dgm:spPr/>
    </dgm:pt>
    <dgm:pt modelId="{17A0BDA4-847B-4B76-9166-8F229F0FDB21}" type="pres">
      <dgm:prSet presAssocID="{53D49FB4-4BA8-446B-8FFB-4C1EAC7838FA}" presName="Name64" presStyleLbl="parChTrans1D2" presStyleIdx="2" presStyleCnt="5"/>
      <dgm:spPr/>
    </dgm:pt>
    <dgm:pt modelId="{E869944E-0EA9-4763-A1AB-E549CCD4BEC7}" type="pres">
      <dgm:prSet presAssocID="{D259B592-CB18-45A9-8E10-066E92A88A52}" presName="hierRoot2" presStyleCnt="0">
        <dgm:presLayoutVars>
          <dgm:hierBranch val="init"/>
        </dgm:presLayoutVars>
      </dgm:prSet>
      <dgm:spPr/>
    </dgm:pt>
    <dgm:pt modelId="{14860B4C-A4E0-44A3-9EB0-FB3CD504BF2C}" type="pres">
      <dgm:prSet presAssocID="{D259B592-CB18-45A9-8E10-066E92A88A52}" presName="rootComposite" presStyleCnt="0"/>
      <dgm:spPr/>
    </dgm:pt>
    <dgm:pt modelId="{5737E166-7A92-4EEA-854C-9EDE87DF97D0}" type="pres">
      <dgm:prSet presAssocID="{D259B592-CB18-45A9-8E10-066E92A88A52}" presName="rootText" presStyleLbl="node2" presStyleIdx="2" presStyleCnt="5" custScaleX="377927" custScaleY="330742">
        <dgm:presLayoutVars>
          <dgm:chPref val="3"/>
        </dgm:presLayoutVars>
      </dgm:prSet>
      <dgm:spPr/>
    </dgm:pt>
    <dgm:pt modelId="{0E0F8D72-FA0C-48EA-AAEC-2AB02B772B82}" type="pres">
      <dgm:prSet presAssocID="{D259B592-CB18-45A9-8E10-066E92A88A52}" presName="rootConnector" presStyleLbl="node2" presStyleIdx="2" presStyleCnt="5"/>
      <dgm:spPr/>
    </dgm:pt>
    <dgm:pt modelId="{7AFBCEC2-9DFE-42EF-955A-8D64983A2C1D}" type="pres">
      <dgm:prSet presAssocID="{D259B592-CB18-45A9-8E10-066E92A88A52}" presName="hierChild4" presStyleCnt="0"/>
      <dgm:spPr/>
    </dgm:pt>
    <dgm:pt modelId="{F410DBDC-41BF-441F-9D91-FC58DF84F268}" type="pres">
      <dgm:prSet presAssocID="{D259B592-CB18-45A9-8E10-066E92A88A52}" presName="hierChild5" presStyleCnt="0"/>
      <dgm:spPr/>
    </dgm:pt>
    <dgm:pt modelId="{4ED4455D-12BA-490F-BBFA-ECCF33E19166}" type="pres">
      <dgm:prSet presAssocID="{8ECF7E2B-77FB-4550-B5A3-C8BC997623BF}" presName="hierChild3" presStyleCnt="0"/>
      <dgm:spPr/>
    </dgm:pt>
    <dgm:pt modelId="{253D84AA-A98A-4419-A347-E9A2BF58C5FA}" type="pres">
      <dgm:prSet presAssocID="{8C619441-4F04-4DFF-8367-7C272161A09D}" presName="hierRoot1" presStyleCnt="0">
        <dgm:presLayoutVars>
          <dgm:hierBranch val="init"/>
        </dgm:presLayoutVars>
      </dgm:prSet>
      <dgm:spPr/>
    </dgm:pt>
    <dgm:pt modelId="{61DDDA58-7D34-4644-B28C-593B1F8C860B}" type="pres">
      <dgm:prSet presAssocID="{8C619441-4F04-4DFF-8367-7C272161A09D}" presName="rootComposite1" presStyleCnt="0"/>
      <dgm:spPr/>
    </dgm:pt>
    <dgm:pt modelId="{0D4E2D4A-EA29-4012-B03A-AE67E6BA995E}" type="pres">
      <dgm:prSet presAssocID="{8C619441-4F04-4DFF-8367-7C272161A09D}" presName="rootText1" presStyleLbl="node0" presStyleIdx="1" presStyleCnt="2" custScaleX="104821" custScaleY="89009">
        <dgm:presLayoutVars>
          <dgm:chPref val="3"/>
        </dgm:presLayoutVars>
      </dgm:prSet>
      <dgm:spPr/>
    </dgm:pt>
    <dgm:pt modelId="{347634BF-A815-45D7-9690-AD6FFAF73D66}" type="pres">
      <dgm:prSet presAssocID="{8C619441-4F04-4DFF-8367-7C272161A09D}" presName="rootConnector1" presStyleLbl="node1" presStyleIdx="0" presStyleCnt="0"/>
      <dgm:spPr/>
    </dgm:pt>
    <dgm:pt modelId="{9C27491B-FD74-4108-BC50-F7AF9E3D93AD}" type="pres">
      <dgm:prSet presAssocID="{8C619441-4F04-4DFF-8367-7C272161A09D}" presName="hierChild2" presStyleCnt="0"/>
      <dgm:spPr/>
    </dgm:pt>
    <dgm:pt modelId="{85512AC3-A1E4-4B16-84B2-7DAE1510918E}" type="pres">
      <dgm:prSet presAssocID="{B526856B-7D14-4E7A-A33A-94173862F14B}" presName="Name64" presStyleLbl="parChTrans1D2" presStyleIdx="3" presStyleCnt="5"/>
      <dgm:spPr/>
    </dgm:pt>
    <dgm:pt modelId="{75771323-3269-428F-85BB-4AC6427B7393}" type="pres">
      <dgm:prSet presAssocID="{572D493A-2123-4509-9715-75F0765137EB}" presName="hierRoot2" presStyleCnt="0">
        <dgm:presLayoutVars>
          <dgm:hierBranch val="init"/>
        </dgm:presLayoutVars>
      </dgm:prSet>
      <dgm:spPr/>
    </dgm:pt>
    <dgm:pt modelId="{B0D5D9F5-C3AC-4962-A1DF-A87641257CA8}" type="pres">
      <dgm:prSet presAssocID="{572D493A-2123-4509-9715-75F0765137EB}" presName="rootComposite" presStyleCnt="0"/>
      <dgm:spPr/>
    </dgm:pt>
    <dgm:pt modelId="{C4D45809-075D-42D9-A144-DE9F3CCEDD59}" type="pres">
      <dgm:prSet presAssocID="{572D493A-2123-4509-9715-75F0765137EB}" presName="rootText" presStyleLbl="node2" presStyleIdx="3" presStyleCnt="5" custScaleX="377927" custScaleY="330742">
        <dgm:presLayoutVars>
          <dgm:chPref val="3"/>
        </dgm:presLayoutVars>
      </dgm:prSet>
      <dgm:spPr/>
    </dgm:pt>
    <dgm:pt modelId="{0BE485D7-9405-4C81-AFB4-DDD3065437F0}" type="pres">
      <dgm:prSet presAssocID="{572D493A-2123-4509-9715-75F0765137EB}" presName="rootConnector" presStyleLbl="node2" presStyleIdx="3" presStyleCnt="5"/>
      <dgm:spPr/>
    </dgm:pt>
    <dgm:pt modelId="{68F8A649-8AC4-4DD4-81A6-DB045B89FB5C}" type="pres">
      <dgm:prSet presAssocID="{572D493A-2123-4509-9715-75F0765137EB}" presName="hierChild4" presStyleCnt="0"/>
      <dgm:spPr/>
    </dgm:pt>
    <dgm:pt modelId="{EBB2FDE2-8CBE-4FA7-B94A-362759C529DC}" type="pres">
      <dgm:prSet presAssocID="{572D493A-2123-4509-9715-75F0765137EB}" presName="hierChild5" presStyleCnt="0"/>
      <dgm:spPr/>
    </dgm:pt>
    <dgm:pt modelId="{9DEA3D24-9027-47DF-A71E-4782D8F10548}" type="pres">
      <dgm:prSet presAssocID="{30C7ECFE-7BC9-4FE5-B1F3-E891BC7D67B3}" presName="Name64" presStyleLbl="parChTrans1D2" presStyleIdx="4" presStyleCnt="5"/>
      <dgm:spPr/>
    </dgm:pt>
    <dgm:pt modelId="{7B32F723-8459-45C7-86F6-87087624186B}" type="pres">
      <dgm:prSet presAssocID="{6E2FF9FC-361D-49F6-B4AB-9F8825582180}" presName="hierRoot2" presStyleCnt="0">
        <dgm:presLayoutVars>
          <dgm:hierBranch val="init"/>
        </dgm:presLayoutVars>
      </dgm:prSet>
      <dgm:spPr/>
    </dgm:pt>
    <dgm:pt modelId="{083DB9ED-366E-4CF6-8B7F-E38FF6977EF0}" type="pres">
      <dgm:prSet presAssocID="{6E2FF9FC-361D-49F6-B4AB-9F8825582180}" presName="rootComposite" presStyleCnt="0"/>
      <dgm:spPr/>
    </dgm:pt>
    <dgm:pt modelId="{877DDB70-3DB1-4895-BF7E-9089CAB44E7B}" type="pres">
      <dgm:prSet presAssocID="{6E2FF9FC-361D-49F6-B4AB-9F8825582180}" presName="rootText" presStyleLbl="node2" presStyleIdx="4" presStyleCnt="5" custScaleX="377927" custScaleY="330742">
        <dgm:presLayoutVars>
          <dgm:chPref val="3"/>
        </dgm:presLayoutVars>
      </dgm:prSet>
      <dgm:spPr/>
    </dgm:pt>
    <dgm:pt modelId="{3D2A23A4-D1A8-47EC-8FE5-0C37F3D98C3C}" type="pres">
      <dgm:prSet presAssocID="{6E2FF9FC-361D-49F6-B4AB-9F8825582180}" presName="rootConnector" presStyleLbl="node2" presStyleIdx="4" presStyleCnt="5"/>
      <dgm:spPr/>
    </dgm:pt>
    <dgm:pt modelId="{504251D7-1286-4D1D-8410-0296635E536C}" type="pres">
      <dgm:prSet presAssocID="{6E2FF9FC-361D-49F6-B4AB-9F8825582180}" presName="hierChild4" presStyleCnt="0"/>
      <dgm:spPr/>
    </dgm:pt>
    <dgm:pt modelId="{A091BAC9-0C81-47C9-88BD-65C8F204856C}" type="pres">
      <dgm:prSet presAssocID="{6E2FF9FC-361D-49F6-B4AB-9F8825582180}" presName="hierChild5" presStyleCnt="0"/>
      <dgm:spPr/>
    </dgm:pt>
    <dgm:pt modelId="{EA59C708-8642-4EB2-B21E-394FAA86CD06}" type="pres">
      <dgm:prSet presAssocID="{8C619441-4F04-4DFF-8367-7C272161A09D}" presName="hierChild3" presStyleCnt="0"/>
      <dgm:spPr/>
    </dgm:pt>
  </dgm:ptLst>
  <dgm:cxnLst>
    <dgm:cxn modelId="{FC7B1A01-3E95-4DCE-BA4A-AE83ABB1864B}" type="presOf" srcId="{B526856B-7D14-4E7A-A33A-94173862F14B}" destId="{85512AC3-A1E4-4B16-84B2-7DAE1510918E}" srcOrd="0" destOrd="0" presId="urn:microsoft.com/office/officeart/2009/3/layout/HorizontalOrganizationChart"/>
    <dgm:cxn modelId="{FB15880A-3196-4D8C-8A32-2761EF1FB256}" type="presOf" srcId="{AD59C40B-1FDB-487E-85F9-5806B8A4C52F}" destId="{7D0D3980-5AC5-43C7-BE9F-7F05CAA73717}" srcOrd="0" destOrd="0" presId="urn:microsoft.com/office/officeart/2009/3/layout/HorizontalOrganizationChart"/>
    <dgm:cxn modelId="{8C096E17-A1D7-491C-99CF-67CA81C3BDD5}" srcId="{8ECF7E2B-77FB-4550-B5A3-C8BC997623BF}" destId="{857AED96-3FA2-41E4-9FEA-AE0347B702D1}" srcOrd="0" destOrd="0" parTransId="{AD59C40B-1FDB-487E-85F9-5806B8A4C52F}" sibTransId="{198F9A0F-FA89-40F2-BA72-62FC0B13CE6F}"/>
    <dgm:cxn modelId="{D67DE818-3750-4C43-B9DF-831F2D8ECFFE}" type="presOf" srcId="{7A0A869E-C064-4B66-AFF4-848BB0363C54}" destId="{C2A1FCD8-0A99-4B01-8B0B-C23B39D39060}" srcOrd="0" destOrd="0" presId="urn:microsoft.com/office/officeart/2009/3/layout/HorizontalOrganizationChart"/>
    <dgm:cxn modelId="{1F4B131C-DCB0-474A-9A6D-72A789CDF772}" srcId="{11620072-21ED-4500-837F-CB257A0715B2}" destId="{8ECF7E2B-77FB-4550-B5A3-C8BC997623BF}" srcOrd="0" destOrd="0" parTransId="{2D21385E-FF12-4458-9A27-689A8F959977}" sibTransId="{8959A578-C92C-40C8-A262-56EB410F7DD7}"/>
    <dgm:cxn modelId="{BE227821-DB02-44EA-B138-53575D59FCCA}" srcId="{8C619441-4F04-4DFF-8367-7C272161A09D}" destId="{6E2FF9FC-361D-49F6-B4AB-9F8825582180}" srcOrd="1" destOrd="0" parTransId="{30C7ECFE-7BC9-4FE5-B1F3-E891BC7D67B3}" sibTransId="{FD70D91D-B91A-4360-B10E-9387D848FEDD}"/>
    <dgm:cxn modelId="{750FA62C-53A6-459C-B037-B7E4357820C8}" srcId="{11620072-21ED-4500-837F-CB257A0715B2}" destId="{8C619441-4F04-4DFF-8367-7C272161A09D}" srcOrd="1" destOrd="0" parTransId="{E0730E1D-9CC5-4A3F-BC6A-2A4E7B8C0148}" sibTransId="{BB80DB69-6E63-4852-B087-572B129185D5}"/>
    <dgm:cxn modelId="{97DF782E-C8EE-456B-A0F7-FBBF74A5F9F3}" type="presOf" srcId="{D259B592-CB18-45A9-8E10-066E92A88A52}" destId="{5737E166-7A92-4EEA-854C-9EDE87DF97D0}" srcOrd="0" destOrd="0" presId="urn:microsoft.com/office/officeart/2009/3/layout/HorizontalOrganizationChart"/>
    <dgm:cxn modelId="{3D7ECA2E-983A-494C-A869-945D6B36EB47}" srcId="{8C619441-4F04-4DFF-8367-7C272161A09D}" destId="{572D493A-2123-4509-9715-75F0765137EB}" srcOrd="0" destOrd="0" parTransId="{B526856B-7D14-4E7A-A33A-94173862F14B}" sibTransId="{19E29D18-EC13-49C7-B31A-3C328912195C}"/>
    <dgm:cxn modelId="{B902653A-2CD3-43F0-B472-2D71F3114562}" type="presOf" srcId="{572D493A-2123-4509-9715-75F0765137EB}" destId="{C4D45809-075D-42D9-A144-DE9F3CCEDD59}" srcOrd="0" destOrd="0" presId="urn:microsoft.com/office/officeart/2009/3/layout/HorizontalOrganizationChart"/>
    <dgm:cxn modelId="{8F50733D-7F48-4A60-A06A-9BE438712AB9}" type="presOf" srcId="{30C7ECFE-7BC9-4FE5-B1F3-E891BC7D67B3}" destId="{9DEA3D24-9027-47DF-A71E-4782D8F10548}" srcOrd="0" destOrd="0" presId="urn:microsoft.com/office/officeart/2009/3/layout/HorizontalOrganizationChart"/>
    <dgm:cxn modelId="{FE831E6B-3DCC-4060-80E0-22D9C3C930DA}" type="presOf" srcId="{8ECF7E2B-77FB-4550-B5A3-C8BC997623BF}" destId="{065AE6E6-EC2D-41E6-B278-D2D0A55523E7}" srcOrd="1" destOrd="0" presId="urn:microsoft.com/office/officeart/2009/3/layout/HorizontalOrganizationChart"/>
    <dgm:cxn modelId="{30B7966E-AAA4-4971-AFC6-42E7BC456E1B}" type="presOf" srcId="{D5C43350-4F63-48FC-AD15-6EEE97D8352A}" destId="{383C2022-E24F-4B32-9448-E5E99D025B46}" srcOrd="0" destOrd="0" presId="urn:microsoft.com/office/officeart/2009/3/layout/HorizontalOrganizationChart"/>
    <dgm:cxn modelId="{8BB2AC4F-AB68-45EF-B276-BBBF9F12716C}" type="presOf" srcId="{7A0A869E-C064-4B66-AFF4-848BB0363C54}" destId="{DA0B57B3-246C-40F0-9C3B-249104B670B7}" srcOrd="1" destOrd="0" presId="urn:microsoft.com/office/officeart/2009/3/layout/HorizontalOrganizationChart"/>
    <dgm:cxn modelId="{73350370-4E66-42D9-8F3C-8D1158FD7AD9}" type="presOf" srcId="{11620072-21ED-4500-837F-CB257A0715B2}" destId="{D3A52A81-E7BC-4BF1-A09B-73C0DB6C4FB3}" srcOrd="0" destOrd="0" presId="urn:microsoft.com/office/officeart/2009/3/layout/HorizontalOrganizationChart"/>
    <dgm:cxn modelId="{F9B06A57-9CC4-4202-9DD8-83D6CB04FC84}" type="presOf" srcId="{6E2FF9FC-361D-49F6-B4AB-9F8825582180}" destId="{877DDB70-3DB1-4895-BF7E-9089CAB44E7B}" srcOrd="0" destOrd="0" presId="urn:microsoft.com/office/officeart/2009/3/layout/HorizontalOrganizationChart"/>
    <dgm:cxn modelId="{50B3F699-5FE9-444F-B81B-1B679E88EDE5}" type="presOf" srcId="{572D493A-2123-4509-9715-75F0765137EB}" destId="{0BE485D7-9405-4C81-AFB4-DDD3065437F0}" srcOrd="1" destOrd="0" presId="urn:microsoft.com/office/officeart/2009/3/layout/HorizontalOrganizationChart"/>
    <dgm:cxn modelId="{C564C7AA-7FF5-451C-8F73-8676EC7FF18A}" type="presOf" srcId="{857AED96-3FA2-41E4-9FEA-AE0347B702D1}" destId="{1D0EBF56-9936-4D83-963F-AD22F5232619}" srcOrd="0" destOrd="0" presId="urn:microsoft.com/office/officeart/2009/3/layout/HorizontalOrganizationChart"/>
    <dgm:cxn modelId="{1F1B0AC4-2D02-4ABC-A666-F3E254C93765}" type="presOf" srcId="{6E2FF9FC-361D-49F6-B4AB-9F8825582180}" destId="{3D2A23A4-D1A8-47EC-8FE5-0C37F3D98C3C}" srcOrd="1" destOrd="0" presId="urn:microsoft.com/office/officeart/2009/3/layout/HorizontalOrganizationChart"/>
    <dgm:cxn modelId="{132499CC-078C-4C2E-A312-E935C7B9A299}" type="presOf" srcId="{53D49FB4-4BA8-446B-8FFB-4C1EAC7838FA}" destId="{17A0BDA4-847B-4B76-9166-8F229F0FDB21}" srcOrd="0" destOrd="0" presId="urn:microsoft.com/office/officeart/2009/3/layout/HorizontalOrganizationChart"/>
    <dgm:cxn modelId="{99C8E5D7-EB7D-47CA-BBF5-ED868AB071F1}" type="presOf" srcId="{857AED96-3FA2-41E4-9FEA-AE0347B702D1}" destId="{6EC13F93-BB97-4DAC-8580-BA6756B3B522}" srcOrd="1" destOrd="0" presId="urn:microsoft.com/office/officeart/2009/3/layout/HorizontalOrganizationChart"/>
    <dgm:cxn modelId="{6A2AA1D8-EC9D-4659-9373-C60B4C27A324}" type="presOf" srcId="{8C619441-4F04-4DFF-8367-7C272161A09D}" destId="{0D4E2D4A-EA29-4012-B03A-AE67E6BA995E}" srcOrd="0" destOrd="0" presId="urn:microsoft.com/office/officeart/2009/3/layout/HorizontalOrganizationChart"/>
    <dgm:cxn modelId="{56B57FD9-DE9F-4315-892A-E06763EDA264}" srcId="{8ECF7E2B-77FB-4550-B5A3-C8BC997623BF}" destId="{7A0A869E-C064-4B66-AFF4-848BB0363C54}" srcOrd="1" destOrd="0" parTransId="{D5C43350-4F63-48FC-AD15-6EEE97D8352A}" sibTransId="{D67AC66E-2290-4C8F-B53D-C690B5257324}"/>
    <dgm:cxn modelId="{E3BDE5DE-DEEC-4541-8604-7D26FC20BB2B}" type="presOf" srcId="{8ECF7E2B-77FB-4550-B5A3-C8BC997623BF}" destId="{01A243E9-9B1D-4BD4-8D4E-F1ECC6FB92DF}" srcOrd="0" destOrd="0" presId="urn:microsoft.com/office/officeart/2009/3/layout/HorizontalOrganizationChart"/>
    <dgm:cxn modelId="{0D8000E3-429F-46DC-99FB-C3D2C6E0B95F}" type="presOf" srcId="{D259B592-CB18-45A9-8E10-066E92A88A52}" destId="{0E0F8D72-FA0C-48EA-AAEC-2AB02B772B82}" srcOrd="1" destOrd="0" presId="urn:microsoft.com/office/officeart/2009/3/layout/HorizontalOrganizationChart"/>
    <dgm:cxn modelId="{83DF3FE9-F9AC-4D6E-9D9E-7EF476D4D354}" srcId="{8ECF7E2B-77FB-4550-B5A3-C8BC997623BF}" destId="{D259B592-CB18-45A9-8E10-066E92A88A52}" srcOrd="2" destOrd="0" parTransId="{53D49FB4-4BA8-446B-8FFB-4C1EAC7838FA}" sibTransId="{2E81402F-B061-4315-82A8-2C13A7FFF69B}"/>
    <dgm:cxn modelId="{6BD163EE-CBBD-4255-8BA7-D9383B5B79E9}" type="presOf" srcId="{8C619441-4F04-4DFF-8367-7C272161A09D}" destId="{347634BF-A815-45D7-9690-AD6FFAF73D66}" srcOrd="1" destOrd="0" presId="urn:microsoft.com/office/officeart/2009/3/layout/HorizontalOrganizationChart"/>
    <dgm:cxn modelId="{6BECD509-813D-4942-83AB-5BF96FD59260}" type="presParOf" srcId="{D3A52A81-E7BC-4BF1-A09B-73C0DB6C4FB3}" destId="{D5E11B86-C3D2-4210-831B-959A6CCE4813}" srcOrd="0" destOrd="0" presId="urn:microsoft.com/office/officeart/2009/3/layout/HorizontalOrganizationChart"/>
    <dgm:cxn modelId="{97157CFD-CEA1-4CF5-BD81-348A3AB74463}" type="presParOf" srcId="{D5E11B86-C3D2-4210-831B-959A6CCE4813}" destId="{2E994252-294F-4E77-AD43-64137B0EA054}" srcOrd="0" destOrd="0" presId="urn:microsoft.com/office/officeart/2009/3/layout/HorizontalOrganizationChart"/>
    <dgm:cxn modelId="{00239B67-5486-40F4-8072-CDECEC6A89D9}" type="presParOf" srcId="{2E994252-294F-4E77-AD43-64137B0EA054}" destId="{01A243E9-9B1D-4BD4-8D4E-F1ECC6FB92DF}" srcOrd="0" destOrd="0" presId="urn:microsoft.com/office/officeart/2009/3/layout/HorizontalOrganizationChart"/>
    <dgm:cxn modelId="{165FA8FA-8F83-450D-B5F3-E84F44FBD469}" type="presParOf" srcId="{2E994252-294F-4E77-AD43-64137B0EA054}" destId="{065AE6E6-EC2D-41E6-B278-D2D0A55523E7}" srcOrd="1" destOrd="0" presId="urn:microsoft.com/office/officeart/2009/3/layout/HorizontalOrganizationChart"/>
    <dgm:cxn modelId="{740DC1FE-85FD-4399-A155-60F7AC2E11DC}" type="presParOf" srcId="{D5E11B86-C3D2-4210-831B-959A6CCE4813}" destId="{4DE1E2B9-BB70-4C54-9FE6-70219B6246BA}" srcOrd="1" destOrd="0" presId="urn:microsoft.com/office/officeart/2009/3/layout/HorizontalOrganizationChart"/>
    <dgm:cxn modelId="{096A047D-C0C1-441F-9791-334B68332E47}" type="presParOf" srcId="{4DE1E2B9-BB70-4C54-9FE6-70219B6246BA}" destId="{7D0D3980-5AC5-43C7-BE9F-7F05CAA73717}" srcOrd="0" destOrd="0" presId="urn:microsoft.com/office/officeart/2009/3/layout/HorizontalOrganizationChart"/>
    <dgm:cxn modelId="{6DA27C04-CA0B-4DDC-A6E3-4ED91A16BDF8}" type="presParOf" srcId="{4DE1E2B9-BB70-4C54-9FE6-70219B6246BA}" destId="{208D05DE-542C-4EE2-98C6-C203CAE6D3EF}" srcOrd="1" destOrd="0" presId="urn:microsoft.com/office/officeart/2009/3/layout/HorizontalOrganizationChart"/>
    <dgm:cxn modelId="{FE8B93D7-5ECD-4272-B81C-7CF2FC790775}" type="presParOf" srcId="{208D05DE-542C-4EE2-98C6-C203CAE6D3EF}" destId="{F5CAF627-D86D-425A-A3E2-33EC214A7537}" srcOrd="0" destOrd="0" presId="urn:microsoft.com/office/officeart/2009/3/layout/HorizontalOrganizationChart"/>
    <dgm:cxn modelId="{DD3235A5-D37D-42BB-8844-708F10233869}" type="presParOf" srcId="{F5CAF627-D86D-425A-A3E2-33EC214A7537}" destId="{1D0EBF56-9936-4D83-963F-AD22F5232619}" srcOrd="0" destOrd="0" presId="urn:microsoft.com/office/officeart/2009/3/layout/HorizontalOrganizationChart"/>
    <dgm:cxn modelId="{F6829A12-5AF2-40F0-8E74-3909C81FA72B}" type="presParOf" srcId="{F5CAF627-D86D-425A-A3E2-33EC214A7537}" destId="{6EC13F93-BB97-4DAC-8580-BA6756B3B522}" srcOrd="1" destOrd="0" presId="urn:microsoft.com/office/officeart/2009/3/layout/HorizontalOrganizationChart"/>
    <dgm:cxn modelId="{4AABDA64-AC5E-4EDB-AC75-9755028E2A59}" type="presParOf" srcId="{208D05DE-542C-4EE2-98C6-C203CAE6D3EF}" destId="{D6BC439A-34E2-438D-A1D7-882D60316FFF}" srcOrd="1" destOrd="0" presId="urn:microsoft.com/office/officeart/2009/3/layout/HorizontalOrganizationChart"/>
    <dgm:cxn modelId="{CA2F2718-F9AD-409F-8C40-24AC1620B0CF}" type="presParOf" srcId="{208D05DE-542C-4EE2-98C6-C203CAE6D3EF}" destId="{27B5A838-D772-424C-9B0D-85AE3F602F23}" srcOrd="2" destOrd="0" presId="urn:microsoft.com/office/officeart/2009/3/layout/HorizontalOrganizationChart"/>
    <dgm:cxn modelId="{3B797892-B68E-4B43-95F4-F82F52BA1746}" type="presParOf" srcId="{4DE1E2B9-BB70-4C54-9FE6-70219B6246BA}" destId="{383C2022-E24F-4B32-9448-E5E99D025B46}" srcOrd="2" destOrd="0" presId="urn:microsoft.com/office/officeart/2009/3/layout/HorizontalOrganizationChart"/>
    <dgm:cxn modelId="{1CD9F5E5-86F2-4B11-ADD0-45A8AD9AA13B}" type="presParOf" srcId="{4DE1E2B9-BB70-4C54-9FE6-70219B6246BA}" destId="{37228E9E-12B0-4C9A-94B9-122B2F42531D}" srcOrd="3" destOrd="0" presId="urn:microsoft.com/office/officeart/2009/3/layout/HorizontalOrganizationChart"/>
    <dgm:cxn modelId="{B84E6D6B-F7A6-4F5D-9FFC-CD9003175669}" type="presParOf" srcId="{37228E9E-12B0-4C9A-94B9-122B2F42531D}" destId="{5450B843-9845-4B32-BA8D-FDBC26E2E9F0}" srcOrd="0" destOrd="0" presId="urn:microsoft.com/office/officeart/2009/3/layout/HorizontalOrganizationChart"/>
    <dgm:cxn modelId="{5B57F212-E6E2-48AB-910B-A33FF01BF60D}" type="presParOf" srcId="{5450B843-9845-4B32-BA8D-FDBC26E2E9F0}" destId="{C2A1FCD8-0A99-4B01-8B0B-C23B39D39060}" srcOrd="0" destOrd="0" presId="urn:microsoft.com/office/officeart/2009/3/layout/HorizontalOrganizationChart"/>
    <dgm:cxn modelId="{408FCA48-B1C6-4B84-8DB7-C6A43E6BAFA3}" type="presParOf" srcId="{5450B843-9845-4B32-BA8D-FDBC26E2E9F0}" destId="{DA0B57B3-246C-40F0-9C3B-249104B670B7}" srcOrd="1" destOrd="0" presId="urn:microsoft.com/office/officeart/2009/3/layout/HorizontalOrganizationChart"/>
    <dgm:cxn modelId="{E0AAD6B6-E8F1-49E5-BEE7-4EA551743114}" type="presParOf" srcId="{37228E9E-12B0-4C9A-94B9-122B2F42531D}" destId="{00C660F7-17D1-4D7C-AAE9-CF91DFCC5D46}" srcOrd="1" destOrd="0" presId="urn:microsoft.com/office/officeart/2009/3/layout/HorizontalOrganizationChart"/>
    <dgm:cxn modelId="{D2BBAB43-8DC9-44DE-96A5-A6067917E57B}" type="presParOf" srcId="{37228E9E-12B0-4C9A-94B9-122B2F42531D}" destId="{EF249DA5-1DCC-43F0-8474-96FC916954F3}" srcOrd="2" destOrd="0" presId="urn:microsoft.com/office/officeart/2009/3/layout/HorizontalOrganizationChart"/>
    <dgm:cxn modelId="{97422236-C2CB-49B6-996E-634AD540763A}" type="presParOf" srcId="{4DE1E2B9-BB70-4C54-9FE6-70219B6246BA}" destId="{17A0BDA4-847B-4B76-9166-8F229F0FDB21}" srcOrd="4" destOrd="0" presId="urn:microsoft.com/office/officeart/2009/3/layout/HorizontalOrganizationChart"/>
    <dgm:cxn modelId="{5A47B501-AB26-4D26-B816-A687B1B81BE7}" type="presParOf" srcId="{4DE1E2B9-BB70-4C54-9FE6-70219B6246BA}" destId="{E869944E-0EA9-4763-A1AB-E549CCD4BEC7}" srcOrd="5" destOrd="0" presId="urn:microsoft.com/office/officeart/2009/3/layout/HorizontalOrganizationChart"/>
    <dgm:cxn modelId="{2551B899-D21B-4EE9-85AB-044F987F5C58}" type="presParOf" srcId="{E869944E-0EA9-4763-A1AB-E549CCD4BEC7}" destId="{14860B4C-A4E0-44A3-9EB0-FB3CD504BF2C}" srcOrd="0" destOrd="0" presId="urn:microsoft.com/office/officeart/2009/3/layout/HorizontalOrganizationChart"/>
    <dgm:cxn modelId="{A6CFED89-0340-4767-85A6-38CE7A4C0889}" type="presParOf" srcId="{14860B4C-A4E0-44A3-9EB0-FB3CD504BF2C}" destId="{5737E166-7A92-4EEA-854C-9EDE87DF97D0}" srcOrd="0" destOrd="0" presId="urn:microsoft.com/office/officeart/2009/3/layout/HorizontalOrganizationChart"/>
    <dgm:cxn modelId="{BD59255A-E74D-4A83-B07C-109F9470E2DA}" type="presParOf" srcId="{14860B4C-A4E0-44A3-9EB0-FB3CD504BF2C}" destId="{0E0F8D72-FA0C-48EA-AAEC-2AB02B772B82}" srcOrd="1" destOrd="0" presId="urn:microsoft.com/office/officeart/2009/3/layout/HorizontalOrganizationChart"/>
    <dgm:cxn modelId="{979115CF-261E-4AB8-89F9-D93503943009}" type="presParOf" srcId="{E869944E-0EA9-4763-A1AB-E549CCD4BEC7}" destId="{7AFBCEC2-9DFE-42EF-955A-8D64983A2C1D}" srcOrd="1" destOrd="0" presId="urn:microsoft.com/office/officeart/2009/3/layout/HorizontalOrganizationChart"/>
    <dgm:cxn modelId="{7B57EEC6-0C71-413B-BCFF-F8639FE2DFC2}" type="presParOf" srcId="{E869944E-0EA9-4763-A1AB-E549CCD4BEC7}" destId="{F410DBDC-41BF-441F-9D91-FC58DF84F268}" srcOrd="2" destOrd="0" presId="urn:microsoft.com/office/officeart/2009/3/layout/HorizontalOrganizationChart"/>
    <dgm:cxn modelId="{2AD0576D-2250-4326-9E99-830C76E9EF3D}" type="presParOf" srcId="{D5E11B86-C3D2-4210-831B-959A6CCE4813}" destId="{4ED4455D-12BA-490F-BBFA-ECCF33E19166}" srcOrd="2" destOrd="0" presId="urn:microsoft.com/office/officeart/2009/3/layout/HorizontalOrganizationChart"/>
    <dgm:cxn modelId="{0E0BCBA2-71D3-48AD-9199-0E73E46D5C2B}" type="presParOf" srcId="{D3A52A81-E7BC-4BF1-A09B-73C0DB6C4FB3}" destId="{253D84AA-A98A-4419-A347-E9A2BF58C5FA}" srcOrd="1" destOrd="0" presId="urn:microsoft.com/office/officeart/2009/3/layout/HorizontalOrganizationChart"/>
    <dgm:cxn modelId="{D0425206-5DBC-4EB9-94EE-73FF6A2EDA4A}" type="presParOf" srcId="{253D84AA-A98A-4419-A347-E9A2BF58C5FA}" destId="{61DDDA58-7D34-4644-B28C-593B1F8C860B}" srcOrd="0" destOrd="0" presId="urn:microsoft.com/office/officeart/2009/3/layout/HorizontalOrganizationChart"/>
    <dgm:cxn modelId="{53F7BB10-B522-42DB-8539-696C56714CD6}" type="presParOf" srcId="{61DDDA58-7D34-4644-B28C-593B1F8C860B}" destId="{0D4E2D4A-EA29-4012-B03A-AE67E6BA995E}" srcOrd="0" destOrd="0" presId="urn:microsoft.com/office/officeart/2009/3/layout/HorizontalOrganizationChart"/>
    <dgm:cxn modelId="{ABB68445-0AD0-4410-A2BA-B71241646630}" type="presParOf" srcId="{61DDDA58-7D34-4644-B28C-593B1F8C860B}" destId="{347634BF-A815-45D7-9690-AD6FFAF73D66}" srcOrd="1" destOrd="0" presId="urn:microsoft.com/office/officeart/2009/3/layout/HorizontalOrganizationChart"/>
    <dgm:cxn modelId="{0A1186EA-C2EF-44B0-AD32-7C0A00D60284}" type="presParOf" srcId="{253D84AA-A98A-4419-A347-E9A2BF58C5FA}" destId="{9C27491B-FD74-4108-BC50-F7AF9E3D93AD}" srcOrd="1" destOrd="0" presId="urn:microsoft.com/office/officeart/2009/3/layout/HorizontalOrganizationChart"/>
    <dgm:cxn modelId="{BAEABE70-479A-4D1F-851F-FED391982A62}" type="presParOf" srcId="{9C27491B-FD74-4108-BC50-F7AF9E3D93AD}" destId="{85512AC3-A1E4-4B16-84B2-7DAE1510918E}" srcOrd="0" destOrd="0" presId="urn:microsoft.com/office/officeart/2009/3/layout/HorizontalOrganizationChart"/>
    <dgm:cxn modelId="{EF1A93E8-4C0A-4FDC-94FE-EC1E74F93CE5}" type="presParOf" srcId="{9C27491B-FD74-4108-BC50-F7AF9E3D93AD}" destId="{75771323-3269-428F-85BB-4AC6427B7393}" srcOrd="1" destOrd="0" presId="urn:microsoft.com/office/officeart/2009/3/layout/HorizontalOrganizationChart"/>
    <dgm:cxn modelId="{1AE9E910-D4EF-4FEE-90CA-53E102090A70}" type="presParOf" srcId="{75771323-3269-428F-85BB-4AC6427B7393}" destId="{B0D5D9F5-C3AC-4962-A1DF-A87641257CA8}" srcOrd="0" destOrd="0" presId="urn:microsoft.com/office/officeart/2009/3/layout/HorizontalOrganizationChart"/>
    <dgm:cxn modelId="{9BC5C1A5-9A1F-4212-9016-0B40D061BF47}" type="presParOf" srcId="{B0D5D9F5-C3AC-4962-A1DF-A87641257CA8}" destId="{C4D45809-075D-42D9-A144-DE9F3CCEDD59}" srcOrd="0" destOrd="0" presId="urn:microsoft.com/office/officeart/2009/3/layout/HorizontalOrganizationChart"/>
    <dgm:cxn modelId="{B3A0F52F-17CD-440E-8B0A-EB0443388D60}" type="presParOf" srcId="{B0D5D9F5-C3AC-4962-A1DF-A87641257CA8}" destId="{0BE485D7-9405-4C81-AFB4-DDD3065437F0}" srcOrd="1" destOrd="0" presId="urn:microsoft.com/office/officeart/2009/3/layout/HorizontalOrganizationChart"/>
    <dgm:cxn modelId="{8441798E-84F5-429D-8698-D3AA1DB4A273}" type="presParOf" srcId="{75771323-3269-428F-85BB-4AC6427B7393}" destId="{68F8A649-8AC4-4DD4-81A6-DB045B89FB5C}" srcOrd="1" destOrd="0" presId="urn:microsoft.com/office/officeart/2009/3/layout/HorizontalOrganizationChart"/>
    <dgm:cxn modelId="{207ABEEF-BA28-473F-BF45-7D81DE96858E}" type="presParOf" srcId="{75771323-3269-428F-85BB-4AC6427B7393}" destId="{EBB2FDE2-8CBE-4FA7-B94A-362759C529DC}" srcOrd="2" destOrd="0" presId="urn:microsoft.com/office/officeart/2009/3/layout/HorizontalOrganizationChart"/>
    <dgm:cxn modelId="{53E4F546-E622-4826-9067-B9E5217CA2AF}" type="presParOf" srcId="{9C27491B-FD74-4108-BC50-F7AF9E3D93AD}" destId="{9DEA3D24-9027-47DF-A71E-4782D8F10548}" srcOrd="2" destOrd="0" presId="urn:microsoft.com/office/officeart/2009/3/layout/HorizontalOrganizationChart"/>
    <dgm:cxn modelId="{93109066-E426-40D5-8C07-92109793B823}" type="presParOf" srcId="{9C27491B-FD74-4108-BC50-F7AF9E3D93AD}" destId="{7B32F723-8459-45C7-86F6-87087624186B}" srcOrd="3" destOrd="0" presId="urn:microsoft.com/office/officeart/2009/3/layout/HorizontalOrganizationChart"/>
    <dgm:cxn modelId="{E3C285CE-279A-4308-A2E1-E6DCB339F45E}" type="presParOf" srcId="{7B32F723-8459-45C7-86F6-87087624186B}" destId="{083DB9ED-366E-4CF6-8B7F-E38FF6977EF0}" srcOrd="0" destOrd="0" presId="urn:microsoft.com/office/officeart/2009/3/layout/HorizontalOrganizationChart"/>
    <dgm:cxn modelId="{A212B36B-9594-453A-8701-CE8D3CE26C4C}" type="presParOf" srcId="{083DB9ED-366E-4CF6-8B7F-E38FF6977EF0}" destId="{877DDB70-3DB1-4895-BF7E-9089CAB44E7B}" srcOrd="0" destOrd="0" presId="urn:microsoft.com/office/officeart/2009/3/layout/HorizontalOrganizationChart"/>
    <dgm:cxn modelId="{952B8DFD-55B8-4CA2-A5F1-E1D08ADA4F9F}" type="presParOf" srcId="{083DB9ED-366E-4CF6-8B7F-E38FF6977EF0}" destId="{3D2A23A4-D1A8-47EC-8FE5-0C37F3D98C3C}" srcOrd="1" destOrd="0" presId="urn:microsoft.com/office/officeart/2009/3/layout/HorizontalOrganizationChart"/>
    <dgm:cxn modelId="{828D36DF-F3A5-4D67-941F-6929A98D6AB8}" type="presParOf" srcId="{7B32F723-8459-45C7-86F6-87087624186B}" destId="{504251D7-1286-4D1D-8410-0296635E536C}" srcOrd="1" destOrd="0" presId="urn:microsoft.com/office/officeart/2009/3/layout/HorizontalOrganizationChart"/>
    <dgm:cxn modelId="{45787A77-FC6D-4B43-A5F9-40E94533ADBE}" type="presParOf" srcId="{7B32F723-8459-45C7-86F6-87087624186B}" destId="{A091BAC9-0C81-47C9-88BD-65C8F204856C}" srcOrd="2" destOrd="0" presId="urn:microsoft.com/office/officeart/2009/3/layout/HorizontalOrganizationChart"/>
    <dgm:cxn modelId="{4AB40862-2F99-42A2-8B2E-F1E5F7029F53}" type="presParOf" srcId="{253D84AA-A98A-4419-A347-E9A2BF58C5FA}" destId="{EA59C708-8642-4EB2-B21E-394FAA86CD06}" srcOrd="2" destOrd="0" presId="urn:microsoft.com/office/officeart/2009/3/layout/HorizontalOrganizationChart"/>
  </dgm:cxnLst>
  <dgm:bg>
    <a:solidFill>
      <a:schemeClr val="lt1">
        <a:hueOff val="0"/>
        <a:satOff val="0"/>
        <a:lumOff val="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39A440-5A9C-4F42-9C0C-FA9EDD9BE7C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fr-FR"/>
        </a:p>
      </dgm:t>
    </dgm:pt>
    <dgm:pt modelId="{0445ABC1-0541-4B9A-8BC2-4AA608AB2E2E}">
      <dgm:prSet/>
      <dgm:spPr/>
      <dgm:t>
        <a:bodyPr/>
        <a:lstStyle/>
        <a:p>
          <a:r>
            <a:rPr lang="fr-FR" dirty="0">
              <a:effectLst/>
              <a:ea typeface="Aptos" panose="020B0004020202020204" pitchFamily="34" charset="0"/>
              <a:cs typeface="Aptos" panose="020B0004020202020204" pitchFamily="34" charset="0"/>
            </a:rPr>
            <a:t>Mobilisant un </a:t>
          </a:r>
          <a:r>
            <a:rPr lang="fr-FR" b="1" dirty="0">
              <a:effectLst/>
              <a:ea typeface="Aptos" panose="020B0004020202020204" pitchFamily="34" charset="0"/>
              <a:cs typeface="Aptos" panose="020B0004020202020204" pitchFamily="34" charset="0"/>
            </a:rPr>
            <a:t>personnel qualifié sur la fonction de référent familles</a:t>
          </a:r>
        </a:p>
      </dgm:t>
    </dgm:pt>
    <dgm:pt modelId="{2E2B5EF6-D72C-478F-8612-50DC6CB5DD6D}" type="parTrans" cxnId="{B4D97C6C-BE40-453C-839C-8D59D594D777}">
      <dgm:prSet/>
      <dgm:spPr/>
      <dgm:t>
        <a:bodyPr/>
        <a:lstStyle/>
        <a:p>
          <a:endParaRPr lang="fr-FR"/>
        </a:p>
      </dgm:t>
    </dgm:pt>
    <dgm:pt modelId="{4622BB3E-BDE6-47A5-A384-76F1224C9CB5}" type="sibTrans" cxnId="{B4D97C6C-BE40-453C-839C-8D59D594D777}">
      <dgm:prSet/>
      <dgm:spPr/>
      <dgm:t>
        <a:bodyPr/>
        <a:lstStyle/>
        <a:p>
          <a:endParaRPr lang="fr-FR"/>
        </a:p>
      </dgm:t>
    </dgm:pt>
    <dgm:pt modelId="{3F0F2262-F7E2-4757-B379-E4ECEA202031}">
      <dgm:prSet/>
      <dgm:spPr/>
      <dgm:t>
        <a:bodyPr/>
        <a:lstStyle/>
        <a:p>
          <a:r>
            <a:rPr lang="fr-FR" b="1" dirty="0">
              <a:ea typeface="Aptos" panose="020B0004020202020204" pitchFamily="34" charset="0"/>
              <a:cs typeface="Aptos" panose="020B0004020202020204" pitchFamily="34" charset="0"/>
            </a:rPr>
            <a:t>V</a:t>
          </a:r>
          <a:r>
            <a:rPr lang="fr-FR" b="1" dirty="0">
              <a:effectLst/>
              <a:ea typeface="Aptos" panose="020B0004020202020204" pitchFamily="34" charset="0"/>
              <a:cs typeface="Aptos" panose="020B0004020202020204" pitchFamily="34" charset="0"/>
            </a:rPr>
            <a:t>olet familles obligatoire </a:t>
          </a:r>
          <a:r>
            <a:rPr lang="fr-FR" dirty="0">
              <a:effectLst/>
              <a:ea typeface="Aptos" panose="020B0004020202020204" pitchFamily="34" charset="0"/>
              <a:cs typeface="Aptos" panose="020B0004020202020204" pitchFamily="34" charset="0"/>
            </a:rPr>
            <a:t>dans le </a:t>
          </a:r>
          <a:r>
            <a:rPr lang="fr-FR" b="1" dirty="0">
              <a:effectLst/>
              <a:ea typeface="Aptos" panose="020B0004020202020204" pitchFamily="34" charset="0"/>
              <a:cs typeface="Aptos" panose="020B0004020202020204" pitchFamily="34" charset="0"/>
            </a:rPr>
            <a:t>projet social et familial de territoire </a:t>
          </a:r>
          <a:r>
            <a:rPr lang="fr-FR" dirty="0">
              <a:effectLst/>
              <a:ea typeface="Aptos" panose="020B0004020202020204" pitchFamily="34" charset="0"/>
              <a:cs typeface="Aptos" panose="020B0004020202020204" pitchFamily="34" charset="0"/>
            </a:rPr>
            <a:t>de la structure</a:t>
          </a:r>
          <a:r>
            <a:rPr lang="fr-FR" b="1" dirty="0">
              <a:effectLst/>
              <a:ea typeface="Aptos" panose="020B0004020202020204" pitchFamily="34" charset="0"/>
              <a:cs typeface="Aptos" panose="020B0004020202020204" pitchFamily="34" charset="0"/>
            </a:rPr>
            <a:t> , </a:t>
          </a:r>
          <a:r>
            <a:rPr lang="fr-FR" dirty="0">
              <a:effectLst/>
              <a:ea typeface="Aptos" panose="020B0004020202020204" pitchFamily="34" charset="0"/>
              <a:cs typeface="Aptos" panose="020B0004020202020204" pitchFamily="34" charset="0"/>
            </a:rPr>
            <a:t>visant à :</a:t>
          </a:r>
        </a:p>
        <a:p>
          <a:r>
            <a:rPr lang="fr-FR" dirty="0">
              <a:effectLst/>
              <a:ea typeface="Aptos" panose="020B0004020202020204" pitchFamily="34" charset="0"/>
              <a:cs typeface="Aptos" panose="020B0004020202020204" pitchFamily="34" charset="0"/>
            </a:rPr>
            <a:t>- Répondre aux problématiques familiales du territoire</a:t>
          </a:r>
          <a:endParaRPr lang="fr-FR" dirty="0">
            <a:effectLst/>
            <a:ea typeface="Aptos" panose="020B0004020202020204" pitchFamily="34" charset="0"/>
            <a:cs typeface="Arial" panose="020B0604020202020204" pitchFamily="34" charset="0"/>
          </a:endParaRPr>
        </a:p>
        <a:p>
          <a:r>
            <a:rPr lang="fr-FR" dirty="0">
              <a:ea typeface="Aptos" panose="020B0004020202020204" pitchFamily="34" charset="0"/>
              <a:cs typeface="Aptos" panose="020B0004020202020204" pitchFamily="34" charset="0"/>
            </a:rPr>
            <a:t>- D</a:t>
          </a:r>
          <a:r>
            <a:rPr lang="fr-FR" dirty="0">
              <a:effectLst/>
              <a:ea typeface="Aptos" panose="020B0004020202020204" pitchFamily="34" charset="0"/>
              <a:cs typeface="Aptos" panose="020B0004020202020204" pitchFamily="34" charset="0"/>
            </a:rPr>
            <a:t>évelopper des actions collectives contribuant à l’épanouissement des parents et des enfants, au renforcement de la cohésion intra-familiale et aux relations et solidarités interfamiliales</a:t>
          </a:r>
          <a:endParaRPr lang="fr-FR" dirty="0">
            <a:effectLst/>
            <a:ea typeface="Aptos" panose="020B0004020202020204" pitchFamily="34" charset="0"/>
            <a:cs typeface="Arial" panose="020B0604020202020204" pitchFamily="34" charset="0"/>
          </a:endParaRPr>
        </a:p>
        <a:p>
          <a:r>
            <a:rPr lang="fr-FR" dirty="0">
              <a:ea typeface="Aptos" panose="020B0004020202020204" pitchFamily="34" charset="0"/>
              <a:cs typeface="Aptos" panose="020B0004020202020204" pitchFamily="34" charset="0"/>
            </a:rPr>
            <a:t>- S</a:t>
          </a:r>
          <a:r>
            <a:rPr lang="fr-FR" dirty="0">
              <a:effectLst/>
              <a:ea typeface="Aptos" panose="020B0004020202020204" pitchFamily="34" charset="0"/>
              <a:cs typeface="Aptos" panose="020B0004020202020204" pitchFamily="34" charset="0"/>
            </a:rPr>
            <a:t>outenir les parents dans leur rôle éducatif</a:t>
          </a:r>
          <a:endParaRPr lang="fr-FR" dirty="0">
            <a:effectLst/>
            <a:ea typeface="Aptos" panose="020B0004020202020204" pitchFamily="34" charset="0"/>
            <a:cs typeface="Arial" panose="020B0604020202020204" pitchFamily="34" charset="0"/>
          </a:endParaRPr>
        </a:p>
      </dgm:t>
    </dgm:pt>
    <dgm:pt modelId="{761DACCC-E3E1-4DEA-976A-8A2D3D23C7BA}" type="parTrans" cxnId="{F2AF70D2-389B-443A-ABC4-F02DA67499D2}">
      <dgm:prSet/>
      <dgm:spPr/>
      <dgm:t>
        <a:bodyPr/>
        <a:lstStyle/>
        <a:p>
          <a:endParaRPr lang="fr-FR"/>
        </a:p>
      </dgm:t>
    </dgm:pt>
    <dgm:pt modelId="{EF5B3740-6405-4283-B5FA-9EECBBBD1CEB}" type="sibTrans" cxnId="{F2AF70D2-389B-443A-ABC4-F02DA67499D2}">
      <dgm:prSet/>
      <dgm:spPr/>
      <dgm:t>
        <a:bodyPr/>
        <a:lstStyle/>
        <a:p>
          <a:endParaRPr lang="fr-FR"/>
        </a:p>
      </dgm:t>
    </dgm:pt>
    <dgm:pt modelId="{E967C975-E371-4D1F-AC5B-C4EF4D3C175E}">
      <dgm:prSet/>
      <dgm:spPr/>
      <dgm:t>
        <a:bodyPr/>
        <a:lstStyle/>
        <a:p>
          <a:r>
            <a:rPr lang="fr-FR" b="1" dirty="0">
              <a:effectLst/>
              <a:ea typeface="Aptos" panose="020B0004020202020204" pitchFamily="34" charset="0"/>
              <a:cs typeface="Aptos" panose="020B0004020202020204" pitchFamily="34" charset="0"/>
            </a:rPr>
            <a:t>Simplification des éléments demandés</a:t>
          </a:r>
          <a:r>
            <a:rPr lang="fr-FR" dirty="0">
              <a:effectLst/>
              <a:ea typeface="Aptos" panose="020B0004020202020204" pitchFamily="34" charset="0"/>
              <a:cs typeface="Aptos" panose="020B0004020202020204" pitchFamily="34" charset="0"/>
            </a:rPr>
            <a:t> en vue de l</a:t>
          </a:r>
          <a:r>
            <a:rPr lang="fr-FR" dirty="0">
              <a:ea typeface="Aptos" panose="020B0004020202020204" pitchFamily="34" charset="0"/>
              <a:cs typeface="Aptos" panose="020B0004020202020204" pitchFamily="34" charset="0"/>
            </a:rPr>
            <a:t>’</a:t>
          </a:r>
          <a:r>
            <a:rPr lang="fr-FR" dirty="0">
              <a:effectLst/>
              <a:ea typeface="Aptos" panose="020B0004020202020204" pitchFamily="34" charset="0"/>
              <a:cs typeface="Aptos" panose="020B0004020202020204" pitchFamily="34" charset="0"/>
            </a:rPr>
            <a:t>agrément, et pour le calcul de la prestation de service (PS)</a:t>
          </a:r>
          <a:r>
            <a:rPr lang="fr-FR" dirty="0">
              <a:ea typeface="Aptos" panose="020B0004020202020204" pitchFamily="34" charset="0"/>
              <a:cs typeface="Aptos" panose="020B0004020202020204" pitchFamily="34" charset="0"/>
            </a:rPr>
            <a:t> </a:t>
          </a:r>
        </a:p>
      </dgm:t>
    </dgm:pt>
    <dgm:pt modelId="{8508D05C-E170-43A0-ADE1-83F060C47CE8}" type="parTrans" cxnId="{99DAA320-9C72-4E6E-A5D1-AAA0E8F8DE03}">
      <dgm:prSet/>
      <dgm:spPr/>
      <dgm:t>
        <a:bodyPr/>
        <a:lstStyle/>
        <a:p>
          <a:endParaRPr lang="fr-FR"/>
        </a:p>
      </dgm:t>
    </dgm:pt>
    <dgm:pt modelId="{7A2F7DEA-B179-4667-ACCA-6A4D0745C336}" type="sibTrans" cxnId="{99DAA320-9C72-4E6E-A5D1-AAA0E8F8DE03}">
      <dgm:prSet/>
      <dgm:spPr/>
      <dgm:t>
        <a:bodyPr/>
        <a:lstStyle/>
        <a:p>
          <a:endParaRPr lang="fr-FR"/>
        </a:p>
      </dgm:t>
    </dgm:pt>
    <dgm:pt modelId="{B8F3144E-340A-46AC-8A80-F873579681D2}">
      <dgm:prSet/>
      <dgm:spPr/>
      <dgm:t>
        <a:bodyPr/>
        <a:lstStyle/>
        <a:p>
          <a:r>
            <a:rPr lang="fr-FR" dirty="0">
              <a:ea typeface="Aptos" panose="020B0004020202020204" pitchFamily="34" charset="0"/>
              <a:cs typeface="Aptos" panose="020B0004020202020204" pitchFamily="34" charset="0"/>
            </a:rPr>
            <a:t>Possibilité pour les centres sociaux volontaires, après une phase d’accompagnement par la Caf, de passer à l’</a:t>
          </a:r>
          <a:r>
            <a:rPr lang="fr-FR" b="1" dirty="0">
              <a:ea typeface="Aptos" panose="020B0004020202020204" pitchFamily="34" charset="0"/>
              <a:cs typeface="Aptos" panose="020B0004020202020204" pitchFamily="34" charset="0"/>
            </a:rPr>
            <a:t>agrément unique de manière anticipée</a:t>
          </a:r>
          <a:r>
            <a:rPr lang="fr-FR" dirty="0">
              <a:ea typeface="Aptos" panose="020B0004020202020204" pitchFamily="34" charset="0"/>
              <a:cs typeface="Aptos" panose="020B0004020202020204" pitchFamily="34" charset="0"/>
            </a:rPr>
            <a:t> (sans attendre leur prochain renouvellement d’agrément)</a:t>
          </a:r>
          <a:endParaRPr lang="fr-FR" dirty="0">
            <a:ea typeface="Aptos" panose="020B0004020202020204" pitchFamily="34" charset="0"/>
            <a:cs typeface="Arial" panose="020B0604020202020204" pitchFamily="34" charset="0"/>
          </a:endParaRPr>
        </a:p>
      </dgm:t>
    </dgm:pt>
    <dgm:pt modelId="{F22555FF-564F-478A-BF1D-F4CED68DD508}" type="parTrans" cxnId="{14CD3924-84DB-49F2-8F20-C8F694F3B7BA}">
      <dgm:prSet/>
      <dgm:spPr/>
      <dgm:t>
        <a:bodyPr/>
        <a:lstStyle/>
        <a:p>
          <a:endParaRPr lang="fr-FR"/>
        </a:p>
      </dgm:t>
    </dgm:pt>
    <dgm:pt modelId="{F724C2DC-6352-4D6C-8310-DB28282F0E46}" type="sibTrans" cxnId="{14CD3924-84DB-49F2-8F20-C8F694F3B7BA}">
      <dgm:prSet/>
      <dgm:spPr/>
      <dgm:t>
        <a:bodyPr/>
        <a:lstStyle/>
        <a:p>
          <a:endParaRPr lang="fr-FR"/>
        </a:p>
      </dgm:t>
    </dgm:pt>
    <dgm:pt modelId="{97E0D3B7-B5E0-4D89-A5C7-B9C8CB7F39BF}" type="pres">
      <dgm:prSet presAssocID="{7039A440-5A9C-4F42-9C0C-FA9EDD9BE7CC}" presName="linear" presStyleCnt="0">
        <dgm:presLayoutVars>
          <dgm:animLvl val="lvl"/>
          <dgm:resizeHandles val="exact"/>
        </dgm:presLayoutVars>
      </dgm:prSet>
      <dgm:spPr/>
    </dgm:pt>
    <dgm:pt modelId="{D314C9E0-5349-44B6-89A6-39E235A348DB}" type="pres">
      <dgm:prSet presAssocID="{3F0F2262-F7E2-4757-B379-E4ECEA202031}" presName="parentText" presStyleLbl="node1" presStyleIdx="0" presStyleCnt="4">
        <dgm:presLayoutVars>
          <dgm:chMax val="0"/>
          <dgm:bulletEnabled val="1"/>
        </dgm:presLayoutVars>
      </dgm:prSet>
      <dgm:spPr/>
    </dgm:pt>
    <dgm:pt modelId="{A19B5B1E-DF69-48D9-A82A-C7FA81AD8AF0}" type="pres">
      <dgm:prSet presAssocID="{EF5B3740-6405-4283-B5FA-9EECBBBD1CEB}" presName="spacer" presStyleCnt="0"/>
      <dgm:spPr/>
    </dgm:pt>
    <dgm:pt modelId="{F4CA1FBB-A972-435B-A002-DDE948858884}" type="pres">
      <dgm:prSet presAssocID="{0445ABC1-0541-4B9A-8BC2-4AA608AB2E2E}" presName="parentText" presStyleLbl="node1" presStyleIdx="1" presStyleCnt="4" custScaleY="36778">
        <dgm:presLayoutVars>
          <dgm:chMax val="0"/>
          <dgm:bulletEnabled val="1"/>
        </dgm:presLayoutVars>
      </dgm:prSet>
      <dgm:spPr/>
    </dgm:pt>
    <dgm:pt modelId="{22696995-B7BF-4EAA-9123-54694FEC133E}" type="pres">
      <dgm:prSet presAssocID="{4622BB3E-BDE6-47A5-A384-76F1224C9CB5}" presName="spacer" presStyleCnt="0"/>
      <dgm:spPr/>
    </dgm:pt>
    <dgm:pt modelId="{E3257A03-B350-4E8C-8FB1-3D2ACCA69ADE}" type="pres">
      <dgm:prSet presAssocID="{E967C975-E371-4D1F-AC5B-C4EF4D3C175E}" presName="parentText" presStyleLbl="node1" presStyleIdx="2" presStyleCnt="4" custScaleY="41659">
        <dgm:presLayoutVars>
          <dgm:chMax val="0"/>
          <dgm:bulletEnabled val="1"/>
        </dgm:presLayoutVars>
      </dgm:prSet>
      <dgm:spPr/>
    </dgm:pt>
    <dgm:pt modelId="{4A94FE0F-4B1A-4BAF-9B17-6D79B7AC766F}" type="pres">
      <dgm:prSet presAssocID="{7A2F7DEA-B179-4667-ACCA-6A4D0745C336}" presName="spacer" presStyleCnt="0"/>
      <dgm:spPr/>
    </dgm:pt>
    <dgm:pt modelId="{677F63A1-6081-409B-9C99-53A0717F068A}" type="pres">
      <dgm:prSet presAssocID="{B8F3144E-340A-46AC-8A80-F873579681D2}" presName="parentText" presStyleLbl="node1" presStyleIdx="3" presStyleCnt="4" custScaleY="40910">
        <dgm:presLayoutVars>
          <dgm:chMax val="0"/>
          <dgm:bulletEnabled val="1"/>
        </dgm:presLayoutVars>
      </dgm:prSet>
      <dgm:spPr/>
    </dgm:pt>
  </dgm:ptLst>
  <dgm:cxnLst>
    <dgm:cxn modelId="{E90A2B1B-F57E-4A97-BB8D-81687D1D2757}" type="presOf" srcId="{7039A440-5A9C-4F42-9C0C-FA9EDD9BE7CC}" destId="{97E0D3B7-B5E0-4D89-A5C7-B9C8CB7F39BF}" srcOrd="0" destOrd="0" presId="urn:microsoft.com/office/officeart/2005/8/layout/vList2"/>
    <dgm:cxn modelId="{99DAA320-9C72-4E6E-A5D1-AAA0E8F8DE03}" srcId="{7039A440-5A9C-4F42-9C0C-FA9EDD9BE7CC}" destId="{E967C975-E371-4D1F-AC5B-C4EF4D3C175E}" srcOrd="2" destOrd="0" parTransId="{8508D05C-E170-43A0-ADE1-83F060C47CE8}" sibTransId="{7A2F7DEA-B179-4667-ACCA-6A4D0745C336}"/>
    <dgm:cxn modelId="{14CD3924-84DB-49F2-8F20-C8F694F3B7BA}" srcId="{7039A440-5A9C-4F42-9C0C-FA9EDD9BE7CC}" destId="{B8F3144E-340A-46AC-8A80-F873579681D2}" srcOrd="3" destOrd="0" parTransId="{F22555FF-564F-478A-BF1D-F4CED68DD508}" sibTransId="{F724C2DC-6352-4D6C-8310-DB28282F0E46}"/>
    <dgm:cxn modelId="{B0F3EE28-777C-46F5-A1CB-61209DF0973B}" type="presOf" srcId="{B8F3144E-340A-46AC-8A80-F873579681D2}" destId="{677F63A1-6081-409B-9C99-53A0717F068A}" srcOrd="0" destOrd="0" presId="urn:microsoft.com/office/officeart/2005/8/layout/vList2"/>
    <dgm:cxn modelId="{B4D97C6C-BE40-453C-839C-8D59D594D777}" srcId="{7039A440-5A9C-4F42-9C0C-FA9EDD9BE7CC}" destId="{0445ABC1-0541-4B9A-8BC2-4AA608AB2E2E}" srcOrd="1" destOrd="0" parTransId="{2E2B5EF6-D72C-478F-8612-50DC6CB5DD6D}" sibTransId="{4622BB3E-BDE6-47A5-A384-76F1224C9CB5}"/>
    <dgm:cxn modelId="{AC4843BD-BB9C-46E3-87AD-66A2FEC204D2}" type="presOf" srcId="{E967C975-E371-4D1F-AC5B-C4EF4D3C175E}" destId="{E3257A03-B350-4E8C-8FB1-3D2ACCA69ADE}" srcOrd="0" destOrd="0" presId="urn:microsoft.com/office/officeart/2005/8/layout/vList2"/>
    <dgm:cxn modelId="{860FC0C4-25AC-43E1-BAA9-3BF6869534C9}" type="presOf" srcId="{0445ABC1-0541-4B9A-8BC2-4AA608AB2E2E}" destId="{F4CA1FBB-A972-435B-A002-DDE948858884}" srcOrd="0" destOrd="0" presId="urn:microsoft.com/office/officeart/2005/8/layout/vList2"/>
    <dgm:cxn modelId="{F2AF70D2-389B-443A-ABC4-F02DA67499D2}" srcId="{7039A440-5A9C-4F42-9C0C-FA9EDD9BE7CC}" destId="{3F0F2262-F7E2-4757-B379-E4ECEA202031}" srcOrd="0" destOrd="0" parTransId="{761DACCC-E3E1-4DEA-976A-8A2D3D23C7BA}" sibTransId="{EF5B3740-6405-4283-B5FA-9EECBBBD1CEB}"/>
    <dgm:cxn modelId="{63E110DB-1B79-48A6-9AB1-557252346145}" type="presOf" srcId="{3F0F2262-F7E2-4757-B379-E4ECEA202031}" destId="{D314C9E0-5349-44B6-89A6-39E235A348DB}" srcOrd="0" destOrd="0" presId="urn:microsoft.com/office/officeart/2005/8/layout/vList2"/>
    <dgm:cxn modelId="{1A3C8BE9-4F07-47F8-A3F8-252CD0E998B4}" type="presParOf" srcId="{97E0D3B7-B5E0-4D89-A5C7-B9C8CB7F39BF}" destId="{D314C9E0-5349-44B6-89A6-39E235A348DB}" srcOrd="0" destOrd="0" presId="urn:microsoft.com/office/officeart/2005/8/layout/vList2"/>
    <dgm:cxn modelId="{325F737E-6092-40E9-864A-4ACEA902A5F2}" type="presParOf" srcId="{97E0D3B7-B5E0-4D89-A5C7-B9C8CB7F39BF}" destId="{A19B5B1E-DF69-48D9-A82A-C7FA81AD8AF0}" srcOrd="1" destOrd="0" presId="urn:microsoft.com/office/officeart/2005/8/layout/vList2"/>
    <dgm:cxn modelId="{825FEF97-D8D8-45DC-A883-A7DDCD3A5DDF}" type="presParOf" srcId="{97E0D3B7-B5E0-4D89-A5C7-B9C8CB7F39BF}" destId="{F4CA1FBB-A972-435B-A002-DDE948858884}" srcOrd="2" destOrd="0" presId="urn:microsoft.com/office/officeart/2005/8/layout/vList2"/>
    <dgm:cxn modelId="{F2C7B1E2-D33B-472E-B3E7-1522B7461A6B}" type="presParOf" srcId="{97E0D3B7-B5E0-4D89-A5C7-B9C8CB7F39BF}" destId="{22696995-B7BF-4EAA-9123-54694FEC133E}" srcOrd="3" destOrd="0" presId="urn:microsoft.com/office/officeart/2005/8/layout/vList2"/>
    <dgm:cxn modelId="{63B45966-5D6F-469A-9B74-31731452DC54}" type="presParOf" srcId="{97E0D3B7-B5E0-4D89-A5C7-B9C8CB7F39BF}" destId="{E3257A03-B350-4E8C-8FB1-3D2ACCA69ADE}" srcOrd="4" destOrd="0" presId="urn:microsoft.com/office/officeart/2005/8/layout/vList2"/>
    <dgm:cxn modelId="{8DC4DF78-7412-4A4C-8B28-59B27B97FE03}" type="presParOf" srcId="{97E0D3B7-B5E0-4D89-A5C7-B9C8CB7F39BF}" destId="{4A94FE0F-4B1A-4BAF-9B17-6D79B7AC766F}" srcOrd="5" destOrd="0" presId="urn:microsoft.com/office/officeart/2005/8/layout/vList2"/>
    <dgm:cxn modelId="{C97FA518-9EFB-445B-9454-3475E25AB06D}" type="presParOf" srcId="{97E0D3B7-B5E0-4D89-A5C7-B9C8CB7F39BF}" destId="{677F63A1-6081-409B-9C99-53A0717F06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647370-79DB-46D3-8C8F-425809724895}" type="doc">
      <dgm:prSet loTypeId="urn:microsoft.com/office/officeart/2008/layout/VerticalCurvedList" loCatId="list" qsTypeId="urn:microsoft.com/office/officeart/2005/8/quickstyle/simple1" qsCatId="simple" csTypeId="urn:microsoft.com/office/officeart/2005/8/colors/accent1_3" csCatId="accent1" phldr="1"/>
      <dgm:spPr/>
    </dgm:pt>
    <dgm:pt modelId="{140D6136-D6E2-4A34-A0E2-B0C1EBB859B2}">
      <dgm:prSet phldrT="[Texte]" custT="1"/>
      <dgm:spPr/>
      <dgm:t>
        <a:bodyPr/>
        <a:lstStyle/>
        <a:p>
          <a:r>
            <a:rPr lang="fr-FR" sz="2000" kern="1200" dirty="0"/>
            <a:t>La fonction de directeur ou directrice </a:t>
          </a:r>
        </a:p>
      </dgm:t>
    </dgm:pt>
    <dgm:pt modelId="{76ED9B4D-9741-448D-9122-8838CEBEBF4D}" type="parTrans" cxnId="{571CF5C3-D86F-4CE1-B4A8-0C30E2E7E069}">
      <dgm:prSet/>
      <dgm:spPr/>
      <dgm:t>
        <a:bodyPr/>
        <a:lstStyle/>
        <a:p>
          <a:endParaRPr lang="fr-FR"/>
        </a:p>
      </dgm:t>
    </dgm:pt>
    <dgm:pt modelId="{2D295A17-BC65-474D-AB56-039D472588F8}" type="sibTrans" cxnId="{571CF5C3-D86F-4CE1-B4A8-0C30E2E7E069}">
      <dgm:prSet/>
      <dgm:spPr/>
      <dgm:t>
        <a:bodyPr/>
        <a:lstStyle/>
        <a:p>
          <a:endParaRPr lang="fr-FR"/>
        </a:p>
      </dgm:t>
    </dgm:pt>
    <dgm:pt modelId="{3FEDD1A4-C76B-42D7-89ED-164A36780DD9}">
      <dgm:prSet custT="1"/>
      <dgm:spPr/>
      <dgm:t>
        <a:bodyPr/>
        <a:lstStyle/>
        <a:p>
          <a:r>
            <a:rPr lang="fr-FR" sz="1200" kern="1200" dirty="0">
              <a:latin typeface="+mn-lt"/>
            </a:rPr>
            <a:t>Une qualification de niveau 6 du cadre national des certifications professionnelles d’un domaine garantissant les compétences attendues  </a:t>
          </a:r>
        </a:p>
      </dgm:t>
    </dgm:pt>
    <dgm:pt modelId="{324B7C9E-8D24-46D9-8750-677E4D97EB3A}" type="parTrans" cxnId="{51279B6D-C136-4F45-BEA9-D1C1725EA7A1}">
      <dgm:prSet/>
      <dgm:spPr/>
      <dgm:t>
        <a:bodyPr/>
        <a:lstStyle/>
        <a:p>
          <a:endParaRPr lang="fr-FR"/>
        </a:p>
      </dgm:t>
    </dgm:pt>
    <dgm:pt modelId="{7511B020-8BE4-46A1-A442-F95CFF9BDEAA}" type="sibTrans" cxnId="{51279B6D-C136-4F45-BEA9-D1C1725EA7A1}">
      <dgm:prSet/>
      <dgm:spPr/>
      <dgm:t>
        <a:bodyPr/>
        <a:lstStyle/>
        <a:p>
          <a:endParaRPr lang="fr-FR"/>
        </a:p>
      </dgm:t>
    </dgm:pt>
    <dgm:pt modelId="{C2B611F8-89DC-461B-A5E3-00B2359F517D}">
      <dgm:prSet custT="1"/>
      <dgm:spPr/>
      <dgm:t>
        <a:bodyPr/>
        <a:lstStyle/>
        <a:p>
          <a:r>
            <a:rPr lang="fr-FR" sz="1200" kern="1200" dirty="0">
              <a:latin typeface="+mn-lt"/>
            </a:rPr>
            <a:t>A minima 1 ETP</a:t>
          </a:r>
        </a:p>
      </dgm:t>
    </dgm:pt>
    <dgm:pt modelId="{C383AD6D-9311-4ED6-93BB-B1ACDB8B66A0}" type="parTrans" cxnId="{003C398A-B06A-48B4-939F-CAE3320E605E}">
      <dgm:prSet/>
      <dgm:spPr/>
      <dgm:t>
        <a:bodyPr/>
        <a:lstStyle/>
        <a:p>
          <a:endParaRPr lang="fr-FR"/>
        </a:p>
      </dgm:t>
    </dgm:pt>
    <dgm:pt modelId="{19AF3CD7-5156-4547-80F3-B6EDB897C15A}" type="sibTrans" cxnId="{003C398A-B06A-48B4-939F-CAE3320E605E}">
      <dgm:prSet/>
      <dgm:spPr/>
      <dgm:t>
        <a:bodyPr/>
        <a:lstStyle/>
        <a:p>
          <a:endParaRPr lang="fr-FR"/>
        </a:p>
      </dgm:t>
    </dgm:pt>
    <dgm:pt modelId="{FD02798F-F223-44FB-B5D8-CB90702E8E43}">
      <dgm:prSet custT="1"/>
      <dgm:spPr/>
      <dgm:t>
        <a:bodyPr/>
        <a:lstStyle/>
        <a:p>
          <a:r>
            <a:rPr lang="fr-FR" sz="2000" kern="1200" dirty="0"/>
            <a:t>La fonction de référent(e) famille </a:t>
          </a:r>
        </a:p>
      </dgm:t>
    </dgm:pt>
    <dgm:pt modelId="{0226B14B-7609-4654-B7F4-0FD7B8D9010B}" type="parTrans" cxnId="{DAC7851F-9740-4193-AF74-59D7848CF61D}">
      <dgm:prSet/>
      <dgm:spPr/>
      <dgm:t>
        <a:bodyPr/>
        <a:lstStyle/>
        <a:p>
          <a:endParaRPr lang="fr-FR"/>
        </a:p>
      </dgm:t>
    </dgm:pt>
    <dgm:pt modelId="{AEA36B17-E299-4EBE-ABEB-DB2FC9D9690A}" type="sibTrans" cxnId="{DAC7851F-9740-4193-AF74-59D7848CF61D}">
      <dgm:prSet/>
      <dgm:spPr/>
      <dgm:t>
        <a:bodyPr/>
        <a:lstStyle/>
        <a:p>
          <a:endParaRPr lang="fr-FR"/>
        </a:p>
      </dgm:t>
    </dgm:pt>
    <dgm:pt modelId="{DF29DC7D-D84E-49DA-B406-A5D859AC754E}">
      <dgm:prSet custT="1"/>
      <dgm:spPr/>
      <dgm:t>
        <a:bodyPr/>
        <a:lstStyle/>
        <a:p>
          <a:r>
            <a:rPr lang="fr-FR" sz="1200" kern="1200" dirty="0">
              <a:latin typeface="+mn-lt"/>
            </a:rPr>
            <a:t>Un diplôme d'Etat de travail social de niveau 6 soit, à minima, d'une qualification de niveau 5 dans les champs des carrières sociales, de l’animation socio-éducative, de la coordination et conduite de projets dans l’économie sociale ou de l’intervention sociale, associée à une </a:t>
          </a:r>
          <a:r>
            <a:rPr lang="fr-FR" sz="1200" kern="1200" dirty="0">
              <a:solidFill>
                <a:prstClr val="white"/>
              </a:solidFill>
              <a:latin typeface="+mn-lt"/>
              <a:ea typeface="+mn-ea"/>
              <a:cs typeface="+mn-cs"/>
            </a:rPr>
            <a:t>trajectoire de formation </a:t>
          </a:r>
          <a:r>
            <a:rPr lang="fr-FR" sz="1200" kern="1200" dirty="0">
              <a:latin typeface="+mn-lt"/>
            </a:rPr>
            <a:t>continue définie avec l’employeur</a:t>
          </a:r>
        </a:p>
      </dgm:t>
    </dgm:pt>
    <dgm:pt modelId="{FA7D51A5-1115-46B6-A96E-7FE3E5A47079}" type="parTrans" cxnId="{0D06DF34-133B-4833-B617-69EE6E264783}">
      <dgm:prSet/>
      <dgm:spPr/>
      <dgm:t>
        <a:bodyPr/>
        <a:lstStyle/>
        <a:p>
          <a:endParaRPr lang="fr-FR"/>
        </a:p>
      </dgm:t>
    </dgm:pt>
    <dgm:pt modelId="{53B2203C-03CC-4616-9EDF-3F5336CBA2B8}" type="sibTrans" cxnId="{0D06DF34-133B-4833-B617-69EE6E264783}">
      <dgm:prSet/>
      <dgm:spPr/>
      <dgm:t>
        <a:bodyPr/>
        <a:lstStyle/>
        <a:p>
          <a:endParaRPr lang="fr-FR"/>
        </a:p>
      </dgm:t>
    </dgm:pt>
    <dgm:pt modelId="{4BEDB1F4-F67A-4577-804A-13AD85DCCA43}">
      <dgm:prSet custT="1"/>
      <dgm:spPr/>
      <dgm:t>
        <a:bodyPr/>
        <a:lstStyle/>
        <a:p>
          <a:r>
            <a:rPr lang="fr-FR" sz="1200" kern="1200" dirty="0">
              <a:latin typeface="+mn-lt"/>
            </a:rPr>
            <a:t>A minima 1/2 ETP et jusqu’à 1 ETP</a:t>
          </a:r>
        </a:p>
      </dgm:t>
    </dgm:pt>
    <dgm:pt modelId="{DC67AAAF-177C-41B0-B674-D2797C5B16B3}" type="parTrans" cxnId="{E7BFB762-E97F-422C-8551-FE295D4050DF}">
      <dgm:prSet/>
      <dgm:spPr/>
      <dgm:t>
        <a:bodyPr/>
        <a:lstStyle/>
        <a:p>
          <a:endParaRPr lang="fr-FR"/>
        </a:p>
      </dgm:t>
    </dgm:pt>
    <dgm:pt modelId="{6129304F-B7E4-47F3-B871-E82A7A5AD4DD}" type="sibTrans" cxnId="{E7BFB762-E97F-422C-8551-FE295D4050DF}">
      <dgm:prSet/>
      <dgm:spPr/>
      <dgm:t>
        <a:bodyPr/>
        <a:lstStyle/>
        <a:p>
          <a:endParaRPr lang="fr-FR"/>
        </a:p>
      </dgm:t>
    </dgm:pt>
    <dgm:pt modelId="{AB4FA236-C0DC-46E6-B813-DB59BC79CD66}">
      <dgm:prSet custT="1"/>
      <dgm:spPr/>
      <dgm:t>
        <a:bodyPr/>
        <a:lstStyle/>
        <a:p>
          <a:r>
            <a:rPr lang="fr-FR" sz="1200" kern="1200" dirty="0">
              <a:latin typeface="+mn-lt"/>
            </a:rPr>
            <a:t>L’exercice minimal de la mission reposant prioritairement sur une personne ou jusqu’à 2 personnes selon le contexte local, en accord avec la Caf</a:t>
          </a:r>
        </a:p>
      </dgm:t>
    </dgm:pt>
    <dgm:pt modelId="{75A5396F-CA5D-404D-AA3F-12DC352C486C}" type="parTrans" cxnId="{06FF1598-B066-460E-B6A4-FFC2F2D876BF}">
      <dgm:prSet/>
      <dgm:spPr/>
      <dgm:t>
        <a:bodyPr/>
        <a:lstStyle/>
        <a:p>
          <a:endParaRPr lang="fr-FR"/>
        </a:p>
      </dgm:t>
    </dgm:pt>
    <dgm:pt modelId="{B22934CE-2EDC-4B50-98BE-428C895D2DDC}" type="sibTrans" cxnId="{06FF1598-B066-460E-B6A4-FFC2F2D876BF}">
      <dgm:prSet/>
      <dgm:spPr/>
      <dgm:t>
        <a:bodyPr/>
        <a:lstStyle/>
        <a:p>
          <a:endParaRPr lang="fr-FR"/>
        </a:p>
      </dgm:t>
    </dgm:pt>
    <dgm:pt modelId="{6F035355-25C9-481C-8BE8-0251129A0F2E}">
      <dgm:prSet custT="1"/>
      <dgm:spPr/>
      <dgm:t>
        <a:bodyPr/>
        <a:lstStyle/>
        <a:p>
          <a:r>
            <a:rPr lang="fr-FR" sz="2000" dirty="0"/>
            <a:t>La fonction accueil</a:t>
          </a:r>
        </a:p>
      </dgm:t>
    </dgm:pt>
    <dgm:pt modelId="{5DE0BC9E-EC5B-47F9-ADD2-CEFAFF4F47A1}" type="parTrans" cxnId="{DB510709-B242-4156-9982-598DAE5C9BB3}">
      <dgm:prSet/>
      <dgm:spPr/>
      <dgm:t>
        <a:bodyPr/>
        <a:lstStyle/>
        <a:p>
          <a:endParaRPr lang="fr-FR"/>
        </a:p>
      </dgm:t>
    </dgm:pt>
    <dgm:pt modelId="{49569474-3208-46C3-8DC8-1D0E276F3B9B}" type="sibTrans" cxnId="{DB510709-B242-4156-9982-598DAE5C9BB3}">
      <dgm:prSet/>
      <dgm:spPr/>
      <dgm:t>
        <a:bodyPr/>
        <a:lstStyle/>
        <a:p>
          <a:endParaRPr lang="fr-FR"/>
        </a:p>
      </dgm:t>
    </dgm:pt>
    <dgm:pt modelId="{672A731B-97C3-4AB3-AE7F-5EEC8FBDC67D}">
      <dgm:prSet custT="1"/>
      <dgm:spPr/>
      <dgm:t>
        <a:bodyPr/>
        <a:lstStyle/>
        <a:p>
          <a:r>
            <a:rPr lang="fr-FR" sz="1200" dirty="0"/>
            <a:t>Un chargé d’accueil, agent reconnu et repéré par les usagers et les partenaires pour l’exercice régulier de la fonction d’accueil , en capacité d’apporter une offre globale d’information, d’orientation favorisant l’accès aux droits au sens large, de contribuer à la facilitation numérique et de recueillir et identifier les besoins des habitants et leurs aspirations collectives</a:t>
          </a:r>
        </a:p>
      </dgm:t>
    </dgm:pt>
    <dgm:pt modelId="{40B0E4B1-B141-4E21-A9BF-4FF62D3A668F}" type="parTrans" cxnId="{CB04ACE3-021B-4469-AED7-4EFB18966DCC}">
      <dgm:prSet/>
      <dgm:spPr/>
      <dgm:t>
        <a:bodyPr/>
        <a:lstStyle/>
        <a:p>
          <a:endParaRPr lang="fr-FR"/>
        </a:p>
      </dgm:t>
    </dgm:pt>
    <dgm:pt modelId="{CC823891-AED5-42DA-839E-326396BBBCFF}" type="sibTrans" cxnId="{CB04ACE3-021B-4469-AED7-4EFB18966DCC}">
      <dgm:prSet/>
      <dgm:spPr/>
      <dgm:t>
        <a:bodyPr/>
        <a:lstStyle/>
        <a:p>
          <a:endParaRPr lang="fr-FR"/>
        </a:p>
      </dgm:t>
    </dgm:pt>
    <dgm:pt modelId="{F451F838-8217-4845-B911-F5F779888234}">
      <dgm:prSet custT="1"/>
      <dgm:spPr/>
      <dgm:t>
        <a:bodyPr/>
        <a:lstStyle/>
        <a:p>
          <a:r>
            <a:rPr lang="fr-FR" sz="1200" dirty="0"/>
            <a:t>A minima  ½ ETP, et le temps de travail valorisé dans le cadre de la fonction accueil, réparti sur d’autres membres de l’équipe, peut s’élever jusqu’à 3 ETP au total </a:t>
          </a:r>
        </a:p>
      </dgm:t>
    </dgm:pt>
    <dgm:pt modelId="{E0A1CF81-4651-4D8F-9763-77121543A6A2}" type="parTrans" cxnId="{CB76E02D-21D3-4EAA-937A-AF5647838AF1}">
      <dgm:prSet/>
      <dgm:spPr/>
      <dgm:t>
        <a:bodyPr/>
        <a:lstStyle/>
        <a:p>
          <a:endParaRPr lang="fr-FR"/>
        </a:p>
      </dgm:t>
    </dgm:pt>
    <dgm:pt modelId="{21553B63-331F-48C6-BDFB-C41AAD6F5F49}" type="sibTrans" cxnId="{CB76E02D-21D3-4EAA-937A-AF5647838AF1}">
      <dgm:prSet/>
      <dgm:spPr/>
      <dgm:t>
        <a:bodyPr/>
        <a:lstStyle/>
        <a:p>
          <a:endParaRPr lang="fr-FR"/>
        </a:p>
      </dgm:t>
    </dgm:pt>
    <dgm:pt modelId="{61634163-CDEA-4966-98A9-8BA7CAB8B842}">
      <dgm:prSet custT="1"/>
      <dgm:spPr/>
      <dgm:t>
        <a:bodyPr/>
        <a:lstStyle/>
        <a:p>
          <a:endParaRPr lang="fr-FR" sz="1300" kern="1200" dirty="0"/>
        </a:p>
      </dgm:t>
    </dgm:pt>
    <dgm:pt modelId="{3EA01E71-9C00-4521-9BCA-BDB75174DB01}" type="parTrans" cxnId="{29481EB0-ACA8-498D-A962-87B73FB777CA}">
      <dgm:prSet/>
      <dgm:spPr/>
      <dgm:t>
        <a:bodyPr/>
        <a:lstStyle/>
        <a:p>
          <a:endParaRPr lang="fr-FR"/>
        </a:p>
      </dgm:t>
    </dgm:pt>
    <dgm:pt modelId="{12E90D51-F0A9-4E4D-A42E-38854EDEDB81}" type="sibTrans" cxnId="{29481EB0-ACA8-498D-A962-87B73FB777CA}">
      <dgm:prSet/>
      <dgm:spPr/>
      <dgm:t>
        <a:bodyPr/>
        <a:lstStyle/>
        <a:p>
          <a:endParaRPr lang="fr-FR"/>
        </a:p>
      </dgm:t>
    </dgm:pt>
    <dgm:pt modelId="{620C4D4E-72BE-4E76-8278-884D6AB22C55}">
      <dgm:prSet custT="1"/>
      <dgm:spPr/>
      <dgm:t>
        <a:bodyPr/>
        <a:lstStyle/>
        <a:p>
          <a:r>
            <a:rPr lang="fr-FR" sz="1200" kern="1200" dirty="0">
              <a:solidFill>
                <a:prstClr val="white"/>
              </a:solidFill>
              <a:latin typeface="+mn-lt"/>
              <a:ea typeface="+mn-ea"/>
              <a:cs typeface="+mn-cs"/>
            </a:rPr>
            <a:t>La fonction de direction d’un centre social peut, exceptionnellement, et selon le contexte local apprécié par la Caf, être partagée entre un directeur et un directeur adjoint. </a:t>
          </a:r>
        </a:p>
      </dgm:t>
    </dgm:pt>
    <dgm:pt modelId="{B037865B-9EE2-46CA-8993-712E68E45906}" type="parTrans" cxnId="{C6324612-062E-44BA-B21C-A7AA35D40085}">
      <dgm:prSet/>
      <dgm:spPr/>
      <dgm:t>
        <a:bodyPr/>
        <a:lstStyle/>
        <a:p>
          <a:endParaRPr lang="fr-FR"/>
        </a:p>
      </dgm:t>
    </dgm:pt>
    <dgm:pt modelId="{11B41481-49BC-49A3-809E-7E3C0C6AA83A}" type="sibTrans" cxnId="{C6324612-062E-44BA-B21C-A7AA35D40085}">
      <dgm:prSet/>
      <dgm:spPr/>
      <dgm:t>
        <a:bodyPr/>
        <a:lstStyle/>
        <a:p>
          <a:endParaRPr lang="fr-FR"/>
        </a:p>
      </dgm:t>
    </dgm:pt>
    <dgm:pt modelId="{052C27C9-2E7D-4758-B249-99E8EB3523AA}" type="pres">
      <dgm:prSet presAssocID="{15647370-79DB-46D3-8C8F-425809724895}" presName="Name0" presStyleCnt="0">
        <dgm:presLayoutVars>
          <dgm:chMax val="7"/>
          <dgm:chPref val="7"/>
          <dgm:dir/>
        </dgm:presLayoutVars>
      </dgm:prSet>
      <dgm:spPr/>
    </dgm:pt>
    <dgm:pt modelId="{1310985D-B239-4E5A-8AE1-D6C9856C8FA3}" type="pres">
      <dgm:prSet presAssocID="{15647370-79DB-46D3-8C8F-425809724895}" presName="Name1" presStyleCnt="0"/>
      <dgm:spPr/>
    </dgm:pt>
    <dgm:pt modelId="{BA4DE0D6-8D56-4D37-A90B-0F723C387283}" type="pres">
      <dgm:prSet presAssocID="{15647370-79DB-46D3-8C8F-425809724895}" presName="cycle" presStyleCnt="0"/>
      <dgm:spPr/>
    </dgm:pt>
    <dgm:pt modelId="{45A8D816-D5EE-4A08-8448-8FB4DC7B3ABD}" type="pres">
      <dgm:prSet presAssocID="{15647370-79DB-46D3-8C8F-425809724895}" presName="srcNode" presStyleLbl="node1" presStyleIdx="0" presStyleCnt="3"/>
      <dgm:spPr/>
    </dgm:pt>
    <dgm:pt modelId="{EA59CA96-CE09-4508-B959-1328108D45D6}" type="pres">
      <dgm:prSet presAssocID="{15647370-79DB-46D3-8C8F-425809724895}" presName="conn" presStyleLbl="parChTrans1D2" presStyleIdx="0" presStyleCnt="1"/>
      <dgm:spPr/>
    </dgm:pt>
    <dgm:pt modelId="{7DDC5465-4D35-4D8F-92BC-3477FFD5F659}" type="pres">
      <dgm:prSet presAssocID="{15647370-79DB-46D3-8C8F-425809724895}" presName="extraNode" presStyleLbl="node1" presStyleIdx="0" presStyleCnt="3"/>
      <dgm:spPr/>
    </dgm:pt>
    <dgm:pt modelId="{198C93DC-D8F8-4083-BAC7-2287E05FD516}" type="pres">
      <dgm:prSet presAssocID="{15647370-79DB-46D3-8C8F-425809724895}" presName="dstNode" presStyleLbl="node1" presStyleIdx="0" presStyleCnt="3"/>
      <dgm:spPr/>
    </dgm:pt>
    <dgm:pt modelId="{1D248D99-04A8-4C46-BED7-B47AC5FAB380}" type="pres">
      <dgm:prSet presAssocID="{140D6136-D6E2-4A34-A0E2-B0C1EBB859B2}" presName="text_1" presStyleLbl="node1" presStyleIdx="0" presStyleCnt="3" custScaleY="143006" custLinFactNeighborX="137" custLinFactNeighborY="-28715">
        <dgm:presLayoutVars>
          <dgm:bulletEnabled val="1"/>
        </dgm:presLayoutVars>
      </dgm:prSet>
      <dgm:spPr/>
    </dgm:pt>
    <dgm:pt modelId="{21D32274-F0E9-47FF-8802-B1F007731BF1}" type="pres">
      <dgm:prSet presAssocID="{140D6136-D6E2-4A34-A0E2-B0C1EBB859B2}" presName="accent_1" presStyleCnt="0"/>
      <dgm:spPr/>
    </dgm:pt>
    <dgm:pt modelId="{B288619E-D076-4E58-8874-8A72880BD8A1}" type="pres">
      <dgm:prSet presAssocID="{140D6136-D6E2-4A34-A0E2-B0C1EBB859B2}" presName="accentRepeatNode" presStyleLbl="solidFgAcc1" presStyleIdx="0" presStyleCnt="3" custLinFactNeighborX="-110" custLinFactNeighborY="-621"/>
      <dgm:spPr/>
    </dgm:pt>
    <dgm:pt modelId="{D16585DF-0389-49C0-8A44-61DC6BED45D7}" type="pres">
      <dgm:prSet presAssocID="{FD02798F-F223-44FB-B5D8-CB90702E8E43}" presName="text_2" presStyleLbl="node1" presStyleIdx="1" presStyleCnt="3" custScaleY="170160">
        <dgm:presLayoutVars>
          <dgm:bulletEnabled val="1"/>
        </dgm:presLayoutVars>
      </dgm:prSet>
      <dgm:spPr/>
    </dgm:pt>
    <dgm:pt modelId="{D29988B5-51C6-4258-B92E-4D64637F9D05}" type="pres">
      <dgm:prSet presAssocID="{FD02798F-F223-44FB-B5D8-CB90702E8E43}" presName="accent_2" presStyleCnt="0"/>
      <dgm:spPr/>
    </dgm:pt>
    <dgm:pt modelId="{1EDB10DB-425D-422D-AD6C-BBED284EEE9F}" type="pres">
      <dgm:prSet presAssocID="{FD02798F-F223-44FB-B5D8-CB90702E8E43}" presName="accentRepeatNode" presStyleLbl="solidFgAcc1" presStyleIdx="1" presStyleCnt="3"/>
      <dgm:spPr/>
    </dgm:pt>
    <dgm:pt modelId="{FB2764AE-1906-415B-978E-8DCD01B6ED98}" type="pres">
      <dgm:prSet presAssocID="{6F035355-25C9-481C-8BE8-0251129A0F2E}" presName="text_3" presStyleLbl="node1" presStyleIdx="2" presStyleCnt="3" custScaleY="156090" custLinFactNeighborX="1432" custLinFactNeighborY="19580">
        <dgm:presLayoutVars>
          <dgm:bulletEnabled val="1"/>
        </dgm:presLayoutVars>
      </dgm:prSet>
      <dgm:spPr/>
    </dgm:pt>
    <dgm:pt modelId="{63778BF0-C537-4A9A-8B1B-372F5BE4A5C3}" type="pres">
      <dgm:prSet presAssocID="{6F035355-25C9-481C-8BE8-0251129A0F2E}" presName="accent_3" presStyleCnt="0"/>
      <dgm:spPr/>
    </dgm:pt>
    <dgm:pt modelId="{AFB26CF5-6E4C-458B-9304-5BABBE591CF1}" type="pres">
      <dgm:prSet presAssocID="{6F035355-25C9-481C-8BE8-0251129A0F2E}" presName="accentRepeatNode" presStyleLbl="solidFgAcc1" presStyleIdx="2" presStyleCnt="3"/>
      <dgm:spPr/>
    </dgm:pt>
  </dgm:ptLst>
  <dgm:cxnLst>
    <dgm:cxn modelId="{DB510709-B242-4156-9982-598DAE5C9BB3}" srcId="{15647370-79DB-46D3-8C8F-425809724895}" destId="{6F035355-25C9-481C-8BE8-0251129A0F2E}" srcOrd="2" destOrd="0" parTransId="{5DE0BC9E-EC5B-47F9-ADD2-CEFAFF4F47A1}" sibTransId="{49569474-3208-46C3-8DC8-1D0E276F3B9B}"/>
    <dgm:cxn modelId="{C6324612-062E-44BA-B21C-A7AA35D40085}" srcId="{140D6136-D6E2-4A34-A0E2-B0C1EBB859B2}" destId="{620C4D4E-72BE-4E76-8278-884D6AB22C55}" srcOrd="2" destOrd="0" parTransId="{B037865B-9EE2-46CA-8993-712E68E45906}" sibTransId="{11B41481-49BC-49A3-809E-7E3C0C6AA83A}"/>
    <dgm:cxn modelId="{DE023219-72ED-49DB-9F7F-669526D14E4B}" type="presOf" srcId="{140D6136-D6E2-4A34-A0E2-B0C1EBB859B2}" destId="{1D248D99-04A8-4C46-BED7-B47AC5FAB380}" srcOrd="0" destOrd="0" presId="urn:microsoft.com/office/officeart/2008/layout/VerticalCurvedList"/>
    <dgm:cxn modelId="{DAC7851F-9740-4193-AF74-59D7848CF61D}" srcId="{15647370-79DB-46D3-8C8F-425809724895}" destId="{FD02798F-F223-44FB-B5D8-CB90702E8E43}" srcOrd="1" destOrd="0" parTransId="{0226B14B-7609-4654-B7F4-0FD7B8D9010B}" sibTransId="{AEA36B17-E299-4EBE-ABEB-DB2FC9D9690A}"/>
    <dgm:cxn modelId="{99919B1F-869D-4FD0-846C-074D4D75776E}" type="presOf" srcId="{F451F838-8217-4845-B911-F5F779888234}" destId="{FB2764AE-1906-415B-978E-8DCD01B6ED98}" srcOrd="0" destOrd="2" presId="urn:microsoft.com/office/officeart/2008/layout/VerticalCurvedList"/>
    <dgm:cxn modelId="{5A5A2124-C79C-49F8-B063-329D7C143997}" type="presOf" srcId="{620C4D4E-72BE-4E76-8278-884D6AB22C55}" destId="{1D248D99-04A8-4C46-BED7-B47AC5FAB380}" srcOrd="0" destOrd="3" presId="urn:microsoft.com/office/officeart/2008/layout/VerticalCurvedList"/>
    <dgm:cxn modelId="{CB76E02D-21D3-4EAA-937A-AF5647838AF1}" srcId="{6F035355-25C9-481C-8BE8-0251129A0F2E}" destId="{F451F838-8217-4845-B911-F5F779888234}" srcOrd="1" destOrd="0" parTransId="{E0A1CF81-4651-4D8F-9763-77121543A6A2}" sibTransId="{21553B63-331F-48C6-BDFB-C41AAD6F5F49}"/>
    <dgm:cxn modelId="{0D06DF34-133B-4833-B617-69EE6E264783}" srcId="{FD02798F-F223-44FB-B5D8-CB90702E8E43}" destId="{DF29DC7D-D84E-49DA-B406-A5D859AC754E}" srcOrd="0" destOrd="0" parTransId="{FA7D51A5-1115-46B6-A96E-7FE3E5A47079}" sibTransId="{53B2203C-03CC-4616-9EDF-3F5336CBA2B8}"/>
    <dgm:cxn modelId="{B7C23C3B-3B7E-4217-82BD-C2DD218FE67A}" type="presOf" srcId="{6F035355-25C9-481C-8BE8-0251129A0F2E}" destId="{FB2764AE-1906-415B-978E-8DCD01B6ED98}" srcOrd="0" destOrd="0" presId="urn:microsoft.com/office/officeart/2008/layout/VerticalCurvedList"/>
    <dgm:cxn modelId="{8B0EAC5D-E6ED-4299-889C-32337F52BA43}" type="presOf" srcId="{3FEDD1A4-C76B-42D7-89ED-164A36780DD9}" destId="{1D248D99-04A8-4C46-BED7-B47AC5FAB380}" srcOrd="0" destOrd="1" presId="urn:microsoft.com/office/officeart/2008/layout/VerticalCurvedList"/>
    <dgm:cxn modelId="{E7BFB762-E97F-422C-8551-FE295D4050DF}" srcId="{FD02798F-F223-44FB-B5D8-CB90702E8E43}" destId="{4BEDB1F4-F67A-4577-804A-13AD85DCCA43}" srcOrd="1" destOrd="0" parTransId="{DC67AAAF-177C-41B0-B674-D2797C5B16B3}" sibTransId="{6129304F-B7E4-47F3-B871-E82A7A5AD4DD}"/>
    <dgm:cxn modelId="{51279B6D-C136-4F45-BEA9-D1C1725EA7A1}" srcId="{140D6136-D6E2-4A34-A0E2-B0C1EBB859B2}" destId="{3FEDD1A4-C76B-42D7-89ED-164A36780DD9}" srcOrd="0" destOrd="0" parTransId="{324B7C9E-8D24-46D9-8750-677E4D97EB3A}" sibTransId="{7511B020-8BE4-46A1-A442-F95CFF9BDEAA}"/>
    <dgm:cxn modelId="{AD49A580-9EF6-4284-BC30-7B4EAC3483F8}" type="presOf" srcId="{AB4FA236-C0DC-46E6-B813-DB59BC79CD66}" destId="{D16585DF-0389-49C0-8A44-61DC6BED45D7}" srcOrd="0" destOrd="3" presId="urn:microsoft.com/office/officeart/2008/layout/VerticalCurvedList"/>
    <dgm:cxn modelId="{CAB60C83-3BC3-4A83-8D04-9F4A792C51DC}" type="presOf" srcId="{61634163-CDEA-4966-98A9-8BA7CAB8B842}" destId="{1D248D99-04A8-4C46-BED7-B47AC5FAB380}" srcOrd="0" destOrd="4" presId="urn:microsoft.com/office/officeart/2008/layout/VerticalCurvedList"/>
    <dgm:cxn modelId="{003C398A-B06A-48B4-939F-CAE3320E605E}" srcId="{140D6136-D6E2-4A34-A0E2-B0C1EBB859B2}" destId="{C2B611F8-89DC-461B-A5E3-00B2359F517D}" srcOrd="1" destOrd="0" parTransId="{C383AD6D-9311-4ED6-93BB-B1ACDB8B66A0}" sibTransId="{19AF3CD7-5156-4547-80F3-B6EDB897C15A}"/>
    <dgm:cxn modelId="{5F32A88B-6BC3-4702-8A60-2BC8911E9EBA}" type="presOf" srcId="{7511B020-8BE4-46A1-A442-F95CFF9BDEAA}" destId="{EA59CA96-CE09-4508-B959-1328108D45D6}" srcOrd="0" destOrd="0" presId="urn:microsoft.com/office/officeart/2008/layout/VerticalCurvedList"/>
    <dgm:cxn modelId="{6BBBA092-DEDF-4822-8E35-6CDEF2A93ADB}" type="presOf" srcId="{672A731B-97C3-4AB3-AE7F-5EEC8FBDC67D}" destId="{FB2764AE-1906-415B-978E-8DCD01B6ED98}" srcOrd="0" destOrd="1" presId="urn:microsoft.com/office/officeart/2008/layout/VerticalCurvedList"/>
    <dgm:cxn modelId="{06FF1598-B066-460E-B6A4-FFC2F2D876BF}" srcId="{FD02798F-F223-44FB-B5D8-CB90702E8E43}" destId="{AB4FA236-C0DC-46E6-B813-DB59BC79CD66}" srcOrd="2" destOrd="0" parTransId="{75A5396F-CA5D-404D-AA3F-12DC352C486C}" sibTransId="{B22934CE-2EDC-4B50-98BE-428C895D2DDC}"/>
    <dgm:cxn modelId="{245F859C-62EA-4978-BD82-24EE521E367B}" type="presOf" srcId="{FD02798F-F223-44FB-B5D8-CB90702E8E43}" destId="{D16585DF-0389-49C0-8A44-61DC6BED45D7}" srcOrd="0" destOrd="0" presId="urn:microsoft.com/office/officeart/2008/layout/VerticalCurvedList"/>
    <dgm:cxn modelId="{DD724BA0-72AA-42D0-879F-D1F636256D5D}" type="presOf" srcId="{DF29DC7D-D84E-49DA-B406-A5D859AC754E}" destId="{D16585DF-0389-49C0-8A44-61DC6BED45D7}" srcOrd="0" destOrd="1" presId="urn:microsoft.com/office/officeart/2008/layout/VerticalCurvedList"/>
    <dgm:cxn modelId="{29481EB0-ACA8-498D-A962-87B73FB777CA}" srcId="{140D6136-D6E2-4A34-A0E2-B0C1EBB859B2}" destId="{61634163-CDEA-4966-98A9-8BA7CAB8B842}" srcOrd="3" destOrd="0" parTransId="{3EA01E71-9C00-4521-9BCA-BDB75174DB01}" sibTransId="{12E90D51-F0A9-4E4D-A42E-38854EDEDB81}"/>
    <dgm:cxn modelId="{E4B466BE-A0E8-4044-97D5-EC88A0F74E9D}" type="presOf" srcId="{C2B611F8-89DC-461B-A5E3-00B2359F517D}" destId="{1D248D99-04A8-4C46-BED7-B47AC5FAB380}" srcOrd="0" destOrd="2" presId="urn:microsoft.com/office/officeart/2008/layout/VerticalCurvedList"/>
    <dgm:cxn modelId="{571CF5C3-D86F-4CE1-B4A8-0C30E2E7E069}" srcId="{15647370-79DB-46D3-8C8F-425809724895}" destId="{140D6136-D6E2-4A34-A0E2-B0C1EBB859B2}" srcOrd="0" destOrd="0" parTransId="{76ED9B4D-9741-448D-9122-8838CEBEBF4D}" sibTransId="{2D295A17-BC65-474D-AB56-039D472588F8}"/>
    <dgm:cxn modelId="{346395CD-80EE-46C0-B6B0-984E9AC5D7CC}" type="presOf" srcId="{15647370-79DB-46D3-8C8F-425809724895}" destId="{052C27C9-2E7D-4758-B249-99E8EB3523AA}" srcOrd="0" destOrd="0" presId="urn:microsoft.com/office/officeart/2008/layout/VerticalCurvedList"/>
    <dgm:cxn modelId="{F61623E1-CEE6-4954-8E2C-9EDE5D546A9A}" type="presOf" srcId="{4BEDB1F4-F67A-4577-804A-13AD85DCCA43}" destId="{D16585DF-0389-49C0-8A44-61DC6BED45D7}" srcOrd="0" destOrd="2" presId="urn:microsoft.com/office/officeart/2008/layout/VerticalCurvedList"/>
    <dgm:cxn modelId="{CB04ACE3-021B-4469-AED7-4EFB18966DCC}" srcId="{6F035355-25C9-481C-8BE8-0251129A0F2E}" destId="{672A731B-97C3-4AB3-AE7F-5EEC8FBDC67D}" srcOrd="0" destOrd="0" parTransId="{40B0E4B1-B141-4E21-A9BF-4FF62D3A668F}" sibTransId="{CC823891-AED5-42DA-839E-326396BBBCFF}"/>
    <dgm:cxn modelId="{24FD7D86-6276-4EF5-B406-E1CD19B63877}" type="presParOf" srcId="{052C27C9-2E7D-4758-B249-99E8EB3523AA}" destId="{1310985D-B239-4E5A-8AE1-D6C9856C8FA3}" srcOrd="0" destOrd="0" presId="urn:microsoft.com/office/officeart/2008/layout/VerticalCurvedList"/>
    <dgm:cxn modelId="{7311190F-CB87-4575-9954-AB5CA6A48561}" type="presParOf" srcId="{1310985D-B239-4E5A-8AE1-D6C9856C8FA3}" destId="{BA4DE0D6-8D56-4D37-A90B-0F723C387283}" srcOrd="0" destOrd="0" presId="urn:microsoft.com/office/officeart/2008/layout/VerticalCurvedList"/>
    <dgm:cxn modelId="{AF2A207D-767C-40E7-9BA9-8D5CF5A7EADC}" type="presParOf" srcId="{BA4DE0D6-8D56-4D37-A90B-0F723C387283}" destId="{45A8D816-D5EE-4A08-8448-8FB4DC7B3ABD}" srcOrd="0" destOrd="0" presId="urn:microsoft.com/office/officeart/2008/layout/VerticalCurvedList"/>
    <dgm:cxn modelId="{AA11D2EE-E7AC-41BE-917A-7E6E5231A669}" type="presParOf" srcId="{BA4DE0D6-8D56-4D37-A90B-0F723C387283}" destId="{EA59CA96-CE09-4508-B959-1328108D45D6}" srcOrd="1" destOrd="0" presId="urn:microsoft.com/office/officeart/2008/layout/VerticalCurvedList"/>
    <dgm:cxn modelId="{684E5574-558C-4838-9561-EC8BD1B98702}" type="presParOf" srcId="{BA4DE0D6-8D56-4D37-A90B-0F723C387283}" destId="{7DDC5465-4D35-4D8F-92BC-3477FFD5F659}" srcOrd="2" destOrd="0" presId="urn:microsoft.com/office/officeart/2008/layout/VerticalCurvedList"/>
    <dgm:cxn modelId="{5751B4C4-7493-475D-AA70-B3E20D9215A8}" type="presParOf" srcId="{BA4DE0D6-8D56-4D37-A90B-0F723C387283}" destId="{198C93DC-D8F8-4083-BAC7-2287E05FD516}" srcOrd="3" destOrd="0" presId="urn:microsoft.com/office/officeart/2008/layout/VerticalCurvedList"/>
    <dgm:cxn modelId="{4328E556-24D7-4CC3-B347-EF34719A39FB}" type="presParOf" srcId="{1310985D-B239-4E5A-8AE1-D6C9856C8FA3}" destId="{1D248D99-04A8-4C46-BED7-B47AC5FAB380}" srcOrd="1" destOrd="0" presId="urn:microsoft.com/office/officeart/2008/layout/VerticalCurvedList"/>
    <dgm:cxn modelId="{1AC32F37-C18F-40A5-90DF-04ACAEBDB45E}" type="presParOf" srcId="{1310985D-B239-4E5A-8AE1-D6C9856C8FA3}" destId="{21D32274-F0E9-47FF-8802-B1F007731BF1}" srcOrd="2" destOrd="0" presId="urn:microsoft.com/office/officeart/2008/layout/VerticalCurvedList"/>
    <dgm:cxn modelId="{D0E73D20-A4AB-43C5-A315-CB9B4C556828}" type="presParOf" srcId="{21D32274-F0E9-47FF-8802-B1F007731BF1}" destId="{B288619E-D076-4E58-8874-8A72880BD8A1}" srcOrd="0" destOrd="0" presId="urn:microsoft.com/office/officeart/2008/layout/VerticalCurvedList"/>
    <dgm:cxn modelId="{F5B16D59-3545-439A-9C3A-2C112D2052FE}" type="presParOf" srcId="{1310985D-B239-4E5A-8AE1-D6C9856C8FA3}" destId="{D16585DF-0389-49C0-8A44-61DC6BED45D7}" srcOrd="3" destOrd="0" presId="urn:microsoft.com/office/officeart/2008/layout/VerticalCurvedList"/>
    <dgm:cxn modelId="{AE14EFB9-8D7C-433D-B3E3-B94F6C12A1D3}" type="presParOf" srcId="{1310985D-B239-4E5A-8AE1-D6C9856C8FA3}" destId="{D29988B5-51C6-4258-B92E-4D64637F9D05}" srcOrd="4" destOrd="0" presId="urn:microsoft.com/office/officeart/2008/layout/VerticalCurvedList"/>
    <dgm:cxn modelId="{1661E1C3-4151-4817-BC2B-46CFC52DA128}" type="presParOf" srcId="{D29988B5-51C6-4258-B92E-4D64637F9D05}" destId="{1EDB10DB-425D-422D-AD6C-BBED284EEE9F}" srcOrd="0" destOrd="0" presId="urn:microsoft.com/office/officeart/2008/layout/VerticalCurvedList"/>
    <dgm:cxn modelId="{5853BBB4-E17E-4551-A1E0-228C32CC101E}" type="presParOf" srcId="{1310985D-B239-4E5A-8AE1-D6C9856C8FA3}" destId="{FB2764AE-1906-415B-978E-8DCD01B6ED98}" srcOrd="5" destOrd="0" presId="urn:microsoft.com/office/officeart/2008/layout/VerticalCurvedList"/>
    <dgm:cxn modelId="{011D023C-2E6E-422B-8F26-4CC191AB698D}" type="presParOf" srcId="{1310985D-B239-4E5A-8AE1-D6C9856C8FA3}" destId="{63778BF0-C537-4A9A-8B1B-372F5BE4A5C3}" srcOrd="6" destOrd="0" presId="urn:microsoft.com/office/officeart/2008/layout/VerticalCurvedList"/>
    <dgm:cxn modelId="{659F3BD0-D3A9-49E0-8182-6E87425F55ED}" type="presParOf" srcId="{63778BF0-C537-4A9A-8B1B-372F5BE4A5C3}" destId="{AFB26CF5-6E4C-458B-9304-5BABBE591CF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84EA28-957A-44A6-9393-C9DB18F1060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C9D7779A-363F-423A-A0E8-96F34858F17E}">
      <dgm:prSet phldrT="[Texte]" custT="1"/>
      <dgm:spPr/>
      <dgm:t>
        <a:bodyPr/>
        <a:lstStyle/>
        <a:p>
          <a:pPr marL="0" lvl="0" indent="0" algn="l" defTabSz="7112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 nouveau cadre réglementaire emporte la mise en œuvre d’un agrément unique, avec maintien transitoire des 2 déclarations d’activité dans le système d’informations des Caf</a:t>
          </a:r>
        </a:p>
        <a:p>
          <a:pPr marL="0" lvl="0" indent="0" algn="l" defTabSz="7112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 passage à la PS AVS “animation globale et familiale” mis en œuvre pour les CS qui perçoivent aujourd’hui la PS ACF et la PS AGC, les CS nouvellement agréés</a:t>
          </a:r>
          <a:endParaRPr lang="fr-FR" sz="1200" kern="1200" dirty="0"/>
        </a:p>
      </dgm:t>
    </dgm:pt>
    <dgm:pt modelId="{29C042AA-C243-438B-8C69-EAE2E671534F}" type="parTrans" cxnId="{7C44F7C2-78C9-44B4-B5F4-0CABDE2F049B}">
      <dgm:prSet/>
      <dgm:spPr/>
      <dgm:t>
        <a:bodyPr/>
        <a:lstStyle/>
        <a:p>
          <a:endParaRPr lang="fr-FR" sz="1200"/>
        </a:p>
      </dgm:t>
    </dgm:pt>
    <dgm:pt modelId="{854B2086-69DD-4A00-99F4-F57BA4ED63B3}" type="sibTrans" cxnId="{7C44F7C2-78C9-44B4-B5F4-0CABDE2F049B}">
      <dgm:prSet/>
      <dgm:spPr/>
      <dgm:t>
        <a:bodyPr/>
        <a:lstStyle/>
        <a:p>
          <a:endParaRPr lang="fr-FR" sz="1200"/>
        </a:p>
      </dgm:t>
    </dgm:pt>
    <dgm:pt modelId="{F17452BB-45B7-4AAA-94D7-EF713F946DE6}">
      <dgm:prSet phldrT="[Texte]" custT="1"/>
      <dgm:spPr/>
      <dgm:t>
        <a:bodyPr/>
        <a:lstStyle/>
        <a:p>
          <a:pPr>
            <a:lnSpc>
              <a:spcPct val="90000"/>
            </a:lnSpc>
            <a:buNone/>
          </a:pPr>
          <a:r>
            <a:rPr lang="fr-FR" sz="1200" dirty="0">
              <a:effectLst/>
              <a:ea typeface="Aptos" panose="020B0004020202020204" pitchFamily="34" charset="0"/>
              <a:cs typeface="Aptos" panose="020B0004020202020204" pitchFamily="34" charset="0"/>
            </a:rPr>
            <a:t>Les centres sociaux réaliseront une seule déclaration d’activité en lieu et place des déclarations AGC et ACF</a:t>
          </a:r>
          <a:endParaRPr lang="fr-FR" sz="1200" dirty="0"/>
        </a:p>
      </dgm:t>
    </dgm:pt>
    <dgm:pt modelId="{474B7E76-71EA-4A87-961B-D98927395B40}" type="parTrans" cxnId="{BFCA1EA2-D6E3-4C82-8146-5335444919CC}">
      <dgm:prSet/>
      <dgm:spPr/>
      <dgm:t>
        <a:bodyPr/>
        <a:lstStyle/>
        <a:p>
          <a:endParaRPr lang="fr-FR" sz="1200"/>
        </a:p>
      </dgm:t>
    </dgm:pt>
    <dgm:pt modelId="{BE95E883-FFC8-4E8E-AD5F-E47FC4B48CB2}" type="sibTrans" cxnId="{BFCA1EA2-D6E3-4C82-8146-5335444919CC}">
      <dgm:prSet/>
      <dgm:spPr/>
      <dgm:t>
        <a:bodyPr/>
        <a:lstStyle/>
        <a:p>
          <a:endParaRPr lang="fr-FR" sz="1200"/>
        </a:p>
      </dgm:t>
    </dgm:pt>
    <dgm:pt modelId="{1FFE1A31-3C9F-4315-A921-5CFE31A07F2E}">
      <dgm:prSet custT="1"/>
      <dgm:spPr/>
      <dgm:t>
        <a:bodyPr/>
        <a:lstStyle/>
        <a:p>
          <a:pPr marL="0" lvl="0" algn="l" defTabSz="6223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Phase de montée en charge </a:t>
          </a:r>
        </a:p>
        <a:p>
          <a:pPr marL="0" lvl="0" algn="l" defTabSz="6223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Les centres sociaux, volontaires après une phase d’accompagnement par la Caf, pourront passer à l’agrément unique et de fait à la PS AVS « animation globale et familiale » de manière anticipée</a:t>
          </a:r>
          <a:endParaRPr lang="fr-FR" sz="1200" b="1" kern="1200" dirty="0">
            <a:solidFill>
              <a:prstClr val="white"/>
            </a:solidFill>
            <a:effectLst/>
            <a:latin typeface="Aptos" panose="02110004020202020204"/>
            <a:ea typeface="Aptos" panose="020B0004020202020204" pitchFamily="34" charset="0"/>
            <a:cs typeface="Aptos" panose="020B0004020202020204" pitchFamily="34" charset="0"/>
          </a:endParaRPr>
        </a:p>
        <a:p>
          <a:pPr marL="0" lvl="0" algn="l" defTabSz="622300">
            <a:lnSpc>
              <a:spcPct val="90000"/>
            </a:lnSpc>
            <a:spcBef>
              <a:spcPct val="0"/>
            </a:spcBef>
            <a:spcAft>
              <a:spcPct val="35000"/>
            </a:spcAft>
            <a:buNone/>
          </a:pPr>
          <a:endParaRPr lang="fr-FR" sz="1200" kern="1200" dirty="0">
            <a:effectLst/>
            <a:ea typeface="Aptos" panose="020B0004020202020204" pitchFamily="34" charset="0"/>
            <a:cs typeface="Arial" panose="020B0604020202020204" pitchFamily="34" charset="0"/>
          </a:endParaRPr>
        </a:p>
      </dgm:t>
    </dgm:pt>
    <dgm:pt modelId="{F0911044-8C2F-4508-A32A-2A53B50A912E}" type="parTrans" cxnId="{FE02B8AC-53B0-46A1-8105-5DA5F969BEC4}">
      <dgm:prSet/>
      <dgm:spPr/>
      <dgm:t>
        <a:bodyPr/>
        <a:lstStyle/>
        <a:p>
          <a:endParaRPr lang="fr-FR" sz="1200"/>
        </a:p>
      </dgm:t>
    </dgm:pt>
    <dgm:pt modelId="{B54457CD-E30C-4248-A2A5-B89583D696CB}" type="sibTrans" cxnId="{FE02B8AC-53B0-46A1-8105-5DA5F969BEC4}">
      <dgm:prSet/>
      <dgm:spPr/>
      <dgm:t>
        <a:bodyPr/>
        <a:lstStyle/>
        <a:p>
          <a:endParaRPr lang="fr-FR" sz="1200"/>
        </a:p>
      </dgm:t>
    </dgm:pt>
    <dgm:pt modelId="{8F9BCC5A-371D-41D5-9CDF-8DBDDF2BB583}">
      <dgm:prSet custT="1"/>
      <dgm:spPr/>
      <dgm:t>
        <a:bodyPr/>
        <a:lstStyle/>
        <a:p>
          <a:pPr algn="l">
            <a:lnSpc>
              <a:spcPct val="100000"/>
            </a:lnSpc>
            <a:spcAft>
              <a:spcPts val="0"/>
            </a:spcAft>
          </a:pPr>
          <a:r>
            <a:rPr lang="fr-FR" sz="2000" b="1" dirty="0">
              <a:effectLst/>
              <a:ea typeface="Aptos" panose="020B0004020202020204" pitchFamily="34" charset="0"/>
              <a:cs typeface="Aptos" panose="020B0004020202020204" pitchFamily="34" charset="0"/>
            </a:rPr>
            <a:t>A partir du </a:t>
          </a:r>
        </a:p>
        <a:p>
          <a:pPr algn="l">
            <a:lnSpc>
              <a:spcPct val="100000"/>
            </a:lnSpc>
            <a:spcAft>
              <a:spcPts val="0"/>
            </a:spcAft>
          </a:pPr>
          <a:r>
            <a:rPr lang="fr-FR" sz="2000" b="1" dirty="0">
              <a:effectLst/>
              <a:ea typeface="Aptos" panose="020B0004020202020204" pitchFamily="34" charset="0"/>
              <a:cs typeface="Aptos" panose="020B0004020202020204" pitchFamily="34" charset="0"/>
            </a:rPr>
            <a:t>01 01 2027</a:t>
          </a:r>
          <a:endParaRPr lang="fr-FR" sz="4500" b="1" dirty="0">
            <a:effectLst/>
            <a:ea typeface="Aptos" panose="020B0004020202020204" pitchFamily="34" charset="0"/>
            <a:cs typeface="Aptos" panose="020B0004020202020204" pitchFamily="34" charset="0"/>
          </a:endParaRPr>
        </a:p>
      </dgm:t>
    </dgm:pt>
    <dgm:pt modelId="{6C4F9B72-AA62-4C0D-8105-71A06C6F680A}" type="parTrans" cxnId="{2A27D5F6-03CE-4A8E-8E12-F1D1CA2A8E85}">
      <dgm:prSet/>
      <dgm:spPr/>
      <dgm:t>
        <a:bodyPr/>
        <a:lstStyle/>
        <a:p>
          <a:endParaRPr lang="fr-FR"/>
        </a:p>
      </dgm:t>
    </dgm:pt>
    <dgm:pt modelId="{CA9F23C3-A5F8-4315-BEDB-80804DA68B0E}" type="sibTrans" cxnId="{2A27D5F6-03CE-4A8E-8E12-F1D1CA2A8E85}">
      <dgm:prSet/>
      <dgm:spPr/>
      <dgm:t>
        <a:bodyPr/>
        <a:lstStyle/>
        <a:p>
          <a:endParaRPr lang="fr-FR"/>
        </a:p>
      </dgm:t>
    </dgm:pt>
    <dgm:pt modelId="{96E560F1-BB8E-4483-A1F3-1EE819159C9F}" type="pres">
      <dgm:prSet presAssocID="{0A84EA28-957A-44A6-9393-C9DB18F10606}" presName="arrowDiagram" presStyleCnt="0">
        <dgm:presLayoutVars>
          <dgm:chMax val="5"/>
          <dgm:dir/>
          <dgm:resizeHandles val="exact"/>
        </dgm:presLayoutVars>
      </dgm:prSet>
      <dgm:spPr/>
    </dgm:pt>
    <dgm:pt modelId="{D8FB71DC-BF90-43FC-A032-E21308A6D1D7}" type="pres">
      <dgm:prSet presAssocID="{0A84EA28-957A-44A6-9393-C9DB18F10606}" presName="arrow" presStyleLbl="bgShp" presStyleIdx="0" presStyleCnt="1" custScaleX="177763" custLinFactNeighborX="153" custLinFactNeighborY="-99"/>
      <dgm:spPr/>
    </dgm:pt>
    <dgm:pt modelId="{6AA244D5-3FD6-423C-AB89-BA529B95380E}" type="pres">
      <dgm:prSet presAssocID="{0A84EA28-957A-44A6-9393-C9DB18F10606}" presName="arrowDiagram4" presStyleCnt="0"/>
      <dgm:spPr/>
    </dgm:pt>
    <dgm:pt modelId="{D6D1F97E-2F3B-47B0-AB73-51930580B569}" type="pres">
      <dgm:prSet presAssocID="{C9D7779A-363F-423A-A0E8-96F34858F17E}" presName="bullet4a" presStyleLbl="node1" presStyleIdx="0" presStyleCnt="4" custLinFactX="-459820" custLinFactY="-30969" custLinFactNeighborX="-500000" custLinFactNeighborY="-100000"/>
      <dgm:spPr/>
    </dgm:pt>
    <dgm:pt modelId="{EA8FAE64-E08B-4B32-B303-3026962B92D4}" type="pres">
      <dgm:prSet presAssocID="{C9D7779A-363F-423A-A0E8-96F34858F17E}" presName="textBox4a" presStyleLbl="revTx" presStyleIdx="0" presStyleCnt="4" custScaleX="250586" custLinFactX="-80083" custLinFactNeighborX="-100000" custLinFactNeighborY="-1387">
        <dgm:presLayoutVars>
          <dgm:bulletEnabled val="1"/>
        </dgm:presLayoutVars>
      </dgm:prSet>
      <dgm:spPr/>
    </dgm:pt>
    <dgm:pt modelId="{E9E75AEC-388E-4DA7-88C4-48723EDA2CEC}" type="pres">
      <dgm:prSet presAssocID="{F17452BB-45B7-4AAA-94D7-EF713F946DE6}" presName="bullet4b" presStyleLbl="node1" presStyleIdx="1" presStyleCnt="4" custLinFactX="-480003" custLinFactY="100000" custLinFactNeighborX="-500000" custLinFactNeighborY="138444"/>
      <dgm:spPr/>
    </dgm:pt>
    <dgm:pt modelId="{38626D89-B9B0-47F0-966C-49D76FE5E4C7}" type="pres">
      <dgm:prSet presAssocID="{F17452BB-45B7-4AAA-94D7-EF713F946DE6}" presName="textBox4b" presStyleLbl="revTx" presStyleIdx="1" presStyleCnt="4" custScaleX="139863" custLinFactNeighborX="-58282" custLinFactNeighborY="751">
        <dgm:presLayoutVars>
          <dgm:bulletEnabled val="1"/>
        </dgm:presLayoutVars>
      </dgm:prSet>
      <dgm:spPr/>
    </dgm:pt>
    <dgm:pt modelId="{E7A3D018-3DF2-40AE-8263-551FFDE4CD79}" type="pres">
      <dgm:prSet presAssocID="{1FFE1A31-3C9F-4315-A921-5CFE31A07F2E}" presName="bullet4c" presStyleLbl="node1" presStyleIdx="2" presStyleCnt="4" custLinFactX="-134678" custLinFactY="36875" custLinFactNeighborX="-200000" custLinFactNeighborY="100000"/>
      <dgm:spPr/>
    </dgm:pt>
    <dgm:pt modelId="{16ACF578-AAC7-48B5-8AC4-853E85B116F4}" type="pres">
      <dgm:prSet presAssocID="{1FFE1A31-3C9F-4315-A921-5CFE31A07F2E}" presName="textBox4c" presStyleLbl="revTx" presStyleIdx="2" presStyleCnt="4" custScaleX="240316" custLinFactX="21301" custLinFactNeighborX="100000" custLinFactNeighborY="-5119">
        <dgm:presLayoutVars>
          <dgm:bulletEnabled val="1"/>
        </dgm:presLayoutVars>
      </dgm:prSet>
      <dgm:spPr/>
    </dgm:pt>
    <dgm:pt modelId="{DD8F9B70-A231-4100-9922-5B62D545B13F}" type="pres">
      <dgm:prSet presAssocID="{8F9BCC5A-371D-41D5-9CDF-8DBDDF2BB583}" presName="bullet4d" presStyleLbl="node1" presStyleIdx="3" presStyleCnt="4" custLinFactX="300000" custLinFactNeighborX="337431" custLinFactNeighborY="-27110"/>
      <dgm:spPr/>
    </dgm:pt>
    <dgm:pt modelId="{54511611-AFC1-492F-ACB7-37C0A322087D}" type="pres">
      <dgm:prSet presAssocID="{8F9BCC5A-371D-41D5-9CDF-8DBDDF2BB583}" presName="textBox4d" presStyleLbl="revTx" presStyleIdx="3" presStyleCnt="4" custScaleX="151999" custScaleY="31743" custLinFactX="-200000" custLinFactNeighborX="-237910" custLinFactNeighborY="-3863">
        <dgm:presLayoutVars>
          <dgm:bulletEnabled val="1"/>
        </dgm:presLayoutVars>
      </dgm:prSet>
      <dgm:spPr/>
    </dgm:pt>
  </dgm:ptLst>
  <dgm:cxnLst>
    <dgm:cxn modelId="{1380991B-158A-424D-859D-8282DED39548}" type="presOf" srcId="{1FFE1A31-3C9F-4315-A921-5CFE31A07F2E}" destId="{16ACF578-AAC7-48B5-8AC4-853E85B116F4}" srcOrd="0" destOrd="0" presId="urn:microsoft.com/office/officeart/2005/8/layout/arrow2"/>
    <dgm:cxn modelId="{AEE59765-4DA4-4CD6-8B04-4C3C7A88125F}" type="presOf" srcId="{F17452BB-45B7-4AAA-94D7-EF713F946DE6}" destId="{38626D89-B9B0-47F0-966C-49D76FE5E4C7}" srcOrd="0" destOrd="0" presId="urn:microsoft.com/office/officeart/2005/8/layout/arrow2"/>
    <dgm:cxn modelId="{C4B97B49-AB82-4446-920E-50BD36A11F0B}" type="presOf" srcId="{8F9BCC5A-371D-41D5-9CDF-8DBDDF2BB583}" destId="{54511611-AFC1-492F-ACB7-37C0A322087D}" srcOrd="0" destOrd="0" presId="urn:microsoft.com/office/officeart/2005/8/layout/arrow2"/>
    <dgm:cxn modelId="{BFCA1EA2-D6E3-4C82-8146-5335444919CC}" srcId="{0A84EA28-957A-44A6-9393-C9DB18F10606}" destId="{F17452BB-45B7-4AAA-94D7-EF713F946DE6}" srcOrd="1" destOrd="0" parTransId="{474B7E76-71EA-4A87-961B-D98927395B40}" sibTransId="{BE95E883-FFC8-4E8E-AD5F-E47FC4B48CB2}"/>
    <dgm:cxn modelId="{FE02B8AC-53B0-46A1-8105-5DA5F969BEC4}" srcId="{0A84EA28-957A-44A6-9393-C9DB18F10606}" destId="{1FFE1A31-3C9F-4315-A921-5CFE31A07F2E}" srcOrd="2" destOrd="0" parTransId="{F0911044-8C2F-4508-A32A-2A53B50A912E}" sibTransId="{B54457CD-E30C-4248-A2A5-B89583D696CB}"/>
    <dgm:cxn modelId="{B2484ABD-DD5D-47D5-80B2-6DA98211423B}" type="presOf" srcId="{0A84EA28-957A-44A6-9393-C9DB18F10606}" destId="{96E560F1-BB8E-4483-A1F3-1EE819159C9F}" srcOrd="0" destOrd="0" presId="urn:microsoft.com/office/officeart/2005/8/layout/arrow2"/>
    <dgm:cxn modelId="{7C44F7C2-78C9-44B4-B5F4-0CABDE2F049B}" srcId="{0A84EA28-957A-44A6-9393-C9DB18F10606}" destId="{C9D7779A-363F-423A-A0E8-96F34858F17E}" srcOrd="0" destOrd="0" parTransId="{29C042AA-C243-438B-8C69-EAE2E671534F}" sibTransId="{854B2086-69DD-4A00-99F4-F57BA4ED63B3}"/>
    <dgm:cxn modelId="{B3F8DFCB-8F4D-4B0B-8A08-49E4FC7FC7FE}" type="presOf" srcId="{C9D7779A-363F-423A-A0E8-96F34858F17E}" destId="{EA8FAE64-E08B-4B32-B303-3026962B92D4}" srcOrd="0" destOrd="0" presId="urn:microsoft.com/office/officeart/2005/8/layout/arrow2"/>
    <dgm:cxn modelId="{2A27D5F6-03CE-4A8E-8E12-F1D1CA2A8E85}" srcId="{0A84EA28-957A-44A6-9393-C9DB18F10606}" destId="{8F9BCC5A-371D-41D5-9CDF-8DBDDF2BB583}" srcOrd="3" destOrd="0" parTransId="{6C4F9B72-AA62-4C0D-8105-71A06C6F680A}" sibTransId="{CA9F23C3-A5F8-4315-BEDB-80804DA68B0E}"/>
    <dgm:cxn modelId="{30E6ED2E-19F4-4D57-BCAB-F0804927CD4F}" type="presParOf" srcId="{96E560F1-BB8E-4483-A1F3-1EE819159C9F}" destId="{D8FB71DC-BF90-43FC-A032-E21308A6D1D7}" srcOrd="0" destOrd="0" presId="urn:microsoft.com/office/officeart/2005/8/layout/arrow2"/>
    <dgm:cxn modelId="{57455F2C-CA52-4838-B057-DCB351E8C0E7}" type="presParOf" srcId="{96E560F1-BB8E-4483-A1F3-1EE819159C9F}" destId="{6AA244D5-3FD6-423C-AB89-BA529B95380E}" srcOrd="1" destOrd="0" presId="urn:microsoft.com/office/officeart/2005/8/layout/arrow2"/>
    <dgm:cxn modelId="{1C70A09C-D163-4439-9ED5-0179A71DC5D1}" type="presParOf" srcId="{6AA244D5-3FD6-423C-AB89-BA529B95380E}" destId="{D6D1F97E-2F3B-47B0-AB73-51930580B569}" srcOrd="0" destOrd="0" presId="urn:microsoft.com/office/officeart/2005/8/layout/arrow2"/>
    <dgm:cxn modelId="{68B64901-7B05-4CC3-BCA8-B1D13AD0DDAC}" type="presParOf" srcId="{6AA244D5-3FD6-423C-AB89-BA529B95380E}" destId="{EA8FAE64-E08B-4B32-B303-3026962B92D4}" srcOrd="1" destOrd="0" presId="urn:microsoft.com/office/officeart/2005/8/layout/arrow2"/>
    <dgm:cxn modelId="{4E97F140-61CF-4D58-9402-4C500A7F907F}" type="presParOf" srcId="{6AA244D5-3FD6-423C-AB89-BA529B95380E}" destId="{E9E75AEC-388E-4DA7-88C4-48723EDA2CEC}" srcOrd="2" destOrd="0" presId="urn:microsoft.com/office/officeart/2005/8/layout/arrow2"/>
    <dgm:cxn modelId="{0D94ABD1-8D75-4102-A402-AA322DBF4F68}" type="presParOf" srcId="{6AA244D5-3FD6-423C-AB89-BA529B95380E}" destId="{38626D89-B9B0-47F0-966C-49D76FE5E4C7}" srcOrd="3" destOrd="0" presId="urn:microsoft.com/office/officeart/2005/8/layout/arrow2"/>
    <dgm:cxn modelId="{3BD2E8F3-1E77-4783-8644-64EE50D4E0BB}" type="presParOf" srcId="{6AA244D5-3FD6-423C-AB89-BA529B95380E}" destId="{E7A3D018-3DF2-40AE-8263-551FFDE4CD79}" srcOrd="4" destOrd="0" presId="urn:microsoft.com/office/officeart/2005/8/layout/arrow2"/>
    <dgm:cxn modelId="{B450C7D9-9D36-4AE0-ADD6-C6387F0E87BC}" type="presParOf" srcId="{6AA244D5-3FD6-423C-AB89-BA529B95380E}" destId="{16ACF578-AAC7-48B5-8AC4-853E85B116F4}" srcOrd="5" destOrd="0" presId="urn:microsoft.com/office/officeart/2005/8/layout/arrow2"/>
    <dgm:cxn modelId="{F542C321-4516-416F-AA83-24C0079B28BF}" type="presParOf" srcId="{6AA244D5-3FD6-423C-AB89-BA529B95380E}" destId="{DD8F9B70-A231-4100-9922-5B62D545B13F}" srcOrd="6" destOrd="0" presId="urn:microsoft.com/office/officeart/2005/8/layout/arrow2"/>
    <dgm:cxn modelId="{5AC882AA-1816-4098-AF03-24133CC75D81}" type="presParOf" srcId="{6AA244D5-3FD6-423C-AB89-BA529B95380E}" destId="{54511611-AFC1-492F-ACB7-37C0A322087D}" srcOrd="7"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647370-79DB-46D3-8C8F-425809724895}" type="doc">
      <dgm:prSet loTypeId="urn:microsoft.com/office/officeart/2008/layout/VerticalCurvedList" loCatId="list" qsTypeId="urn:microsoft.com/office/officeart/2005/8/quickstyle/simple1" qsCatId="simple" csTypeId="urn:microsoft.com/office/officeart/2005/8/colors/accent1_3" csCatId="accent1" phldr="1"/>
      <dgm:spPr/>
    </dgm:pt>
    <dgm:pt modelId="{140D6136-D6E2-4A34-A0E2-B0C1EBB859B2}">
      <dgm:prSet phldrT="[Texte]" custT="1"/>
      <dgm:spPr/>
      <dgm:t>
        <a:bodyPr/>
        <a:lstStyle/>
        <a:p>
          <a:r>
            <a:rPr lang="fr-FR" sz="1400" kern="1200" dirty="0"/>
            <a:t>Le responsable de l’espace de vie sociale : </a:t>
          </a:r>
        </a:p>
      </dgm:t>
    </dgm:pt>
    <dgm:pt modelId="{76ED9B4D-9741-448D-9122-8838CEBEBF4D}" type="parTrans" cxnId="{571CF5C3-D86F-4CE1-B4A8-0C30E2E7E069}">
      <dgm:prSet/>
      <dgm:spPr/>
      <dgm:t>
        <a:bodyPr/>
        <a:lstStyle/>
        <a:p>
          <a:endParaRPr lang="fr-FR"/>
        </a:p>
      </dgm:t>
    </dgm:pt>
    <dgm:pt modelId="{2D295A17-BC65-474D-AB56-039D472588F8}" type="sibTrans" cxnId="{571CF5C3-D86F-4CE1-B4A8-0C30E2E7E069}">
      <dgm:prSet/>
      <dgm:spPr/>
      <dgm:t>
        <a:bodyPr/>
        <a:lstStyle/>
        <a:p>
          <a:endParaRPr lang="fr-FR"/>
        </a:p>
      </dgm:t>
    </dgm:pt>
    <dgm:pt modelId="{9331F79F-84C3-4A09-9B34-8BB7C98D96AB}">
      <dgm:prSet custT="1"/>
      <dgm:spPr/>
      <dgm:t>
        <a:bodyPr/>
        <a:lstStyle/>
        <a:p>
          <a:r>
            <a:rPr lang="fr-FR" sz="1200" dirty="0"/>
            <a:t>Doit être clairement </a:t>
          </a:r>
          <a:r>
            <a:rPr lang="fr-FR" sz="1200" b="1" dirty="0"/>
            <a:t>identifié (un professionnel ou un bénévole de </a:t>
          </a:r>
          <a:r>
            <a:rPr lang="fr-FR" sz="1200" dirty="0"/>
            <a:t>l’association gestionnaire)</a:t>
          </a:r>
        </a:p>
      </dgm:t>
    </dgm:pt>
    <dgm:pt modelId="{C6BE19B8-0560-45ED-80A8-88F787B533BD}" type="parTrans" cxnId="{962EAA6E-9EAE-4CD1-A94A-E267E6F41FC2}">
      <dgm:prSet/>
      <dgm:spPr/>
      <dgm:t>
        <a:bodyPr/>
        <a:lstStyle/>
        <a:p>
          <a:endParaRPr lang="fr-FR"/>
        </a:p>
      </dgm:t>
    </dgm:pt>
    <dgm:pt modelId="{9ABBE6EE-B5EF-48A7-9200-288A22C6FD07}" type="sibTrans" cxnId="{962EAA6E-9EAE-4CD1-A94A-E267E6F41FC2}">
      <dgm:prSet/>
      <dgm:spPr>
        <a:solidFill>
          <a:schemeClr val="bg1"/>
        </a:solidFill>
        <a:ln>
          <a:solidFill>
            <a:schemeClr val="bg1"/>
          </a:solidFill>
        </a:ln>
      </dgm:spPr>
      <dgm:t>
        <a:bodyPr/>
        <a:lstStyle/>
        <a:p>
          <a:endParaRPr lang="fr-FR"/>
        </a:p>
      </dgm:t>
    </dgm:pt>
    <dgm:pt modelId="{ED30C383-ACF4-4886-A9AA-883301C14B3A}">
      <dgm:prSet custT="1"/>
      <dgm:spPr/>
      <dgm:t>
        <a:bodyPr/>
        <a:lstStyle/>
        <a:p>
          <a:r>
            <a:rPr lang="fr-FR" sz="1200" b="1" dirty="0"/>
            <a:t>Présenter les compétences attendues sur les principaux domaines d’activités du pilotage de ce type de structure </a:t>
          </a:r>
          <a:r>
            <a:rPr lang="fr-FR" sz="1200" dirty="0"/>
            <a:t>: la conduite de projet dans un environnement complexe, le développement social local, l’animation du partenariat, de la vie associative et du bénévolat, de la fonction accueil à porter dans la structure. </a:t>
          </a:r>
        </a:p>
      </dgm:t>
    </dgm:pt>
    <dgm:pt modelId="{31EB9078-D984-4502-BEA5-86E564A8C8DC}" type="parTrans" cxnId="{66883DAB-5A37-499F-B3BB-997A8801DA58}">
      <dgm:prSet/>
      <dgm:spPr/>
      <dgm:t>
        <a:bodyPr/>
        <a:lstStyle/>
        <a:p>
          <a:endParaRPr lang="fr-FR"/>
        </a:p>
      </dgm:t>
    </dgm:pt>
    <dgm:pt modelId="{5124E0CC-4858-41A3-A81A-94A91516800D}" type="sibTrans" cxnId="{66883DAB-5A37-499F-B3BB-997A8801DA58}">
      <dgm:prSet/>
      <dgm:spPr/>
      <dgm:t>
        <a:bodyPr/>
        <a:lstStyle/>
        <a:p>
          <a:endParaRPr lang="fr-FR"/>
        </a:p>
      </dgm:t>
    </dgm:pt>
    <dgm:pt modelId="{12E0464E-25C1-407E-9A61-19A8B538975C}">
      <dgm:prSet custT="1"/>
      <dgm:spPr/>
      <dgm:t>
        <a:bodyPr/>
        <a:lstStyle/>
        <a:p>
          <a:r>
            <a:rPr lang="fr-FR" sz="1200" b="1" dirty="0"/>
            <a:t>Au besoin, il pourra lui être proposé par la structure une formation dans le cadre de son adaptation à la prise de fonction.</a:t>
          </a:r>
        </a:p>
      </dgm:t>
    </dgm:pt>
    <dgm:pt modelId="{86DA39D9-8DB2-4D25-8D67-B0EF6FA44D50}" type="parTrans" cxnId="{6D840922-405F-4211-8F0F-93E2806A405B}">
      <dgm:prSet/>
      <dgm:spPr/>
      <dgm:t>
        <a:bodyPr/>
        <a:lstStyle/>
        <a:p>
          <a:endParaRPr lang="fr-FR"/>
        </a:p>
      </dgm:t>
    </dgm:pt>
    <dgm:pt modelId="{A3D9E851-1640-448B-AD08-974EF9F799BC}" type="sibTrans" cxnId="{6D840922-405F-4211-8F0F-93E2806A405B}">
      <dgm:prSet/>
      <dgm:spPr/>
      <dgm:t>
        <a:bodyPr/>
        <a:lstStyle/>
        <a:p>
          <a:endParaRPr lang="fr-FR"/>
        </a:p>
      </dgm:t>
    </dgm:pt>
    <dgm:pt modelId="{052C27C9-2E7D-4758-B249-99E8EB3523AA}" type="pres">
      <dgm:prSet presAssocID="{15647370-79DB-46D3-8C8F-425809724895}" presName="Name0" presStyleCnt="0">
        <dgm:presLayoutVars>
          <dgm:chMax val="7"/>
          <dgm:chPref val="7"/>
          <dgm:dir/>
        </dgm:presLayoutVars>
      </dgm:prSet>
      <dgm:spPr/>
    </dgm:pt>
    <dgm:pt modelId="{1310985D-B239-4E5A-8AE1-D6C9856C8FA3}" type="pres">
      <dgm:prSet presAssocID="{15647370-79DB-46D3-8C8F-425809724895}" presName="Name1" presStyleCnt="0"/>
      <dgm:spPr/>
    </dgm:pt>
    <dgm:pt modelId="{BA4DE0D6-8D56-4D37-A90B-0F723C387283}" type="pres">
      <dgm:prSet presAssocID="{15647370-79DB-46D3-8C8F-425809724895}" presName="cycle" presStyleCnt="0"/>
      <dgm:spPr/>
    </dgm:pt>
    <dgm:pt modelId="{45A8D816-D5EE-4A08-8448-8FB4DC7B3ABD}" type="pres">
      <dgm:prSet presAssocID="{15647370-79DB-46D3-8C8F-425809724895}" presName="srcNode" presStyleLbl="node1" presStyleIdx="0" presStyleCnt="1"/>
      <dgm:spPr/>
    </dgm:pt>
    <dgm:pt modelId="{EA59CA96-CE09-4508-B959-1328108D45D6}" type="pres">
      <dgm:prSet presAssocID="{15647370-79DB-46D3-8C8F-425809724895}" presName="conn" presStyleLbl="parChTrans1D2" presStyleIdx="0" presStyleCnt="1" custScaleX="35222" custScaleY="14756" custLinFactNeighborX="62486" custLinFactNeighborY="-4030"/>
      <dgm:spPr/>
    </dgm:pt>
    <dgm:pt modelId="{7DDC5465-4D35-4D8F-92BC-3477FFD5F659}" type="pres">
      <dgm:prSet presAssocID="{15647370-79DB-46D3-8C8F-425809724895}" presName="extraNode" presStyleLbl="node1" presStyleIdx="0" presStyleCnt="1"/>
      <dgm:spPr/>
    </dgm:pt>
    <dgm:pt modelId="{198C93DC-D8F8-4083-BAC7-2287E05FD516}" type="pres">
      <dgm:prSet presAssocID="{15647370-79DB-46D3-8C8F-425809724895}" presName="dstNode" presStyleLbl="node1" presStyleIdx="0" presStyleCnt="1"/>
      <dgm:spPr/>
    </dgm:pt>
    <dgm:pt modelId="{1D248D99-04A8-4C46-BED7-B47AC5FAB380}" type="pres">
      <dgm:prSet presAssocID="{140D6136-D6E2-4A34-A0E2-B0C1EBB859B2}" presName="text_1" presStyleLbl="node1" presStyleIdx="0" presStyleCnt="1" custScaleX="110982" custScaleY="62791" custLinFactNeighborX="-2523" custLinFactNeighborY="-72744">
        <dgm:presLayoutVars>
          <dgm:bulletEnabled val="1"/>
        </dgm:presLayoutVars>
      </dgm:prSet>
      <dgm:spPr/>
    </dgm:pt>
    <dgm:pt modelId="{21D32274-F0E9-47FF-8802-B1F007731BF1}" type="pres">
      <dgm:prSet presAssocID="{140D6136-D6E2-4A34-A0E2-B0C1EBB859B2}" presName="accent_1" presStyleCnt="0"/>
      <dgm:spPr/>
    </dgm:pt>
    <dgm:pt modelId="{B288619E-D076-4E58-8874-8A72880BD8A1}" type="pres">
      <dgm:prSet presAssocID="{140D6136-D6E2-4A34-A0E2-B0C1EBB859B2}" presName="accentRepeatNode" presStyleLbl="solidFgAcc1" presStyleIdx="0" presStyleCnt="1" custScaleX="57411" custScaleY="52207" custLinFactNeighborX="-2879" custLinFactNeighborY="-57274"/>
      <dgm:spPr/>
    </dgm:pt>
  </dgm:ptLst>
  <dgm:cxnLst>
    <dgm:cxn modelId="{754E0014-40A5-4D3A-8C37-C446F1E83900}" type="presOf" srcId="{12E0464E-25C1-407E-9A61-19A8B538975C}" destId="{1D248D99-04A8-4C46-BED7-B47AC5FAB380}" srcOrd="0" destOrd="3" presId="urn:microsoft.com/office/officeart/2008/layout/VerticalCurvedList"/>
    <dgm:cxn modelId="{DE023219-72ED-49DB-9F7F-669526D14E4B}" type="presOf" srcId="{140D6136-D6E2-4A34-A0E2-B0C1EBB859B2}" destId="{1D248D99-04A8-4C46-BED7-B47AC5FAB380}" srcOrd="0" destOrd="0" presId="urn:microsoft.com/office/officeart/2008/layout/VerticalCurvedList"/>
    <dgm:cxn modelId="{6D840922-405F-4211-8F0F-93E2806A405B}" srcId="{140D6136-D6E2-4A34-A0E2-B0C1EBB859B2}" destId="{12E0464E-25C1-407E-9A61-19A8B538975C}" srcOrd="2" destOrd="0" parTransId="{86DA39D9-8DB2-4D25-8D67-B0EF6FA44D50}" sibTransId="{A3D9E851-1640-448B-AD08-974EF9F799BC}"/>
    <dgm:cxn modelId="{962EAA6E-9EAE-4CD1-A94A-E267E6F41FC2}" srcId="{140D6136-D6E2-4A34-A0E2-B0C1EBB859B2}" destId="{9331F79F-84C3-4A09-9B34-8BB7C98D96AB}" srcOrd="0" destOrd="0" parTransId="{C6BE19B8-0560-45ED-80A8-88F787B533BD}" sibTransId="{9ABBE6EE-B5EF-48A7-9200-288A22C6FD07}"/>
    <dgm:cxn modelId="{A895D072-79E6-4655-8418-8E4551BF2344}" type="presOf" srcId="{9331F79F-84C3-4A09-9B34-8BB7C98D96AB}" destId="{1D248D99-04A8-4C46-BED7-B47AC5FAB380}" srcOrd="0" destOrd="1" presId="urn:microsoft.com/office/officeart/2008/layout/VerticalCurvedList"/>
    <dgm:cxn modelId="{3F33107F-07EA-4EF9-94BF-56E68E837919}" type="presOf" srcId="{ED30C383-ACF4-4886-A9AA-883301C14B3A}" destId="{1D248D99-04A8-4C46-BED7-B47AC5FAB380}" srcOrd="0" destOrd="2" presId="urn:microsoft.com/office/officeart/2008/layout/VerticalCurvedList"/>
    <dgm:cxn modelId="{66883DAB-5A37-499F-B3BB-997A8801DA58}" srcId="{140D6136-D6E2-4A34-A0E2-B0C1EBB859B2}" destId="{ED30C383-ACF4-4886-A9AA-883301C14B3A}" srcOrd="1" destOrd="0" parTransId="{31EB9078-D984-4502-BEA5-86E564A8C8DC}" sibTransId="{5124E0CC-4858-41A3-A81A-94A91516800D}"/>
    <dgm:cxn modelId="{571CF5C3-D86F-4CE1-B4A8-0C30E2E7E069}" srcId="{15647370-79DB-46D3-8C8F-425809724895}" destId="{140D6136-D6E2-4A34-A0E2-B0C1EBB859B2}" srcOrd="0" destOrd="0" parTransId="{76ED9B4D-9741-448D-9122-8838CEBEBF4D}" sibTransId="{2D295A17-BC65-474D-AB56-039D472588F8}"/>
    <dgm:cxn modelId="{346395CD-80EE-46C0-B6B0-984E9AC5D7CC}" type="presOf" srcId="{15647370-79DB-46D3-8C8F-425809724895}" destId="{052C27C9-2E7D-4758-B249-99E8EB3523AA}" srcOrd="0" destOrd="0" presId="urn:microsoft.com/office/officeart/2008/layout/VerticalCurvedList"/>
    <dgm:cxn modelId="{3A9373D8-C68B-48C2-A665-21980E38E37B}" type="presOf" srcId="{9ABBE6EE-B5EF-48A7-9200-288A22C6FD07}" destId="{EA59CA96-CE09-4508-B959-1328108D45D6}" srcOrd="0" destOrd="0" presId="urn:microsoft.com/office/officeart/2008/layout/VerticalCurvedList"/>
    <dgm:cxn modelId="{24FD7D86-6276-4EF5-B406-E1CD19B63877}" type="presParOf" srcId="{052C27C9-2E7D-4758-B249-99E8EB3523AA}" destId="{1310985D-B239-4E5A-8AE1-D6C9856C8FA3}" srcOrd="0" destOrd="0" presId="urn:microsoft.com/office/officeart/2008/layout/VerticalCurvedList"/>
    <dgm:cxn modelId="{7311190F-CB87-4575-9954-AB5CA6A48561}" type="presParOf" srcId="{1310985D-B239-4E5A-8AE1-D6C9856C8FA3}" destId="{BA4DE0D6-8D56-4D37-A90B-0F723C387283}" srcOrd="0" destOrd="0" presId="urn:microsoft.com/office/officeart/2008/layout/VerticalCurvedList"/>
    <dgm:cxn modelId="{AF2A207D-767C-40E7-9BA9-8D5CF5A7EADC}" type="presParOf" srcId="{BA4DE0D6-8D56-4D37-A90B-0F723C387283}" destId="{45A8D816-D5EE-4A08-8448-8FB4DC7B3ABD}" srcOrd="0" destOrd="0" presId="urn:microsoft.com/office/officeart/2008/layout/VerticalCurvedList"/>
    <dgm:cxn modelId="{AA11D2EE-E7AC-41BE-917A-7E6E5231A669}" type="presParOf" srcId="{BA4DE0D6-8D56-4D37-A90B-0F723C387283}" destId="{EA59CA96-CE09-4508-B959-1328108D45D6}" srcOrd="1" destOrd="0" presId="urn:microsoft.com/office/officeart/2008/layout/VerticalCurvedList"/>
    <dgm:cxn modelId="{684E5574-558C-4838-9561-EC8BD1B98702}" type="presParOf" srcId="{BA4DE0D6-8D56-4D37-A90B-0F723C387283}" destId="{7DDC5465-4D35-4D8F-92BC-3477FFD5F659}" srcOrd="2" destOrd="0" presId="urn:microsoft.com/office/officeart/2008/layout/VerticalCurvedList"/>
    <dgm:cxn modelId="{5751B4C4-7493-475D-AA70-B3E20D9215A8}" type="presParOf" srcId="{BA4DE0D6-8D56-4D37-A90B-0F723C387283}" destId="{198C93DC-D8F8-4083-BAC7-2287E05FD516}" srcOrd="3" destOrd="0" presId="urn:microsoft.com/office/officeart/2008/layout/VerticalCurvedList"/>
    <dgm:cxn modelId="{4328E556-24D7-4CC3-B347-EF34719A39FB}" type="presParOf" srcId="{1310985D-B239-4E5A-8AE1-D6C9856C8FA3}" destId="{1D248D99-04A8-4C46-BED7-B47AC5FAB380}" srcOrd="1" destOrd="0" presId="urn:microsoft.com/office/officeart/2008/layout/VerticalCurvedList"/>
    <dgm:cxn modelId="{1AC32F37-C18F-40A5-90DF-04ACAEBDB45E}" type="presParOf" srcId="{1310985D-B239-4E5A-8AE1-D6C9856C8FA3}" destId="{21D32274-F0E9-47FF-8802-B1F007731BF1}" srcOrd="2" destOrd="0" presId="urn:microsoft.com/office/officeart/2008/layout/VerticalCurvedList"/>
    <dgm:cxn modelId="{D0E73D20-A4AB-43C5-A315-CB9B4C556828}" type="presParOf" srcId="{21D32274-F0E9-47FF-8802-B1F007731BF1}" destId="{B288619E-D076-4E58-8874-8A72880BD8A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3CE142-551F-4130-8A2D-FC4121EECA5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fr-FR"/>
        </a:p>
      </dgm:t>
    </dgm:pt>
    <dgm:pt modelId="{1CD124CE-2BD4-4AA5-87E9-2A975BA1234A}">
      <dgm:prSet phldrT="[Texte]" custT="1"/>
      <dgm:spPr/>
      <dgm:t>
        <a:bodyPr/>
        <a:lstStyle/>
        <a:p>
          <a:r>
            <a:rPr lang="fr-FR" sz="1400" dirty="0"/>
            <a:t>L</a:t>
          </a:r>
          <a:r>
            <a:rPr lang="fr-FR" sz="1400" b="1" dirty="0"/>
            <a:t>’implantation</a:t>
          </a:r>
          <a:r>
            <a:rPr lang="fr-FR" sz="1400" dirty="0"/>
            <a:t> des EVS est favorisée dans les situations suivantes : </a:t>
          </a:r>
        </a:p>
        <a:p>
          <a:r>
            <a:rPr lang="fr-FR" sz="1000" dirty="0"/>
            <a:t>- Les territoires totalement dépourvus d’équipements d’animation de la vie sociale</a:t>
          </a:r>
        </a:p>
        <a:p>
          <a:r>
            <a:rPr lang="fr-FR" sz="1000" dirty="0"/>
            <a:t>- Les territoires isolés</a:t>
          </a:r>
        </a:p>
        <a:p>
          <a:r>
            <a:rPr lang="fr-FR" sz="1000" dirty="0"/>
            <a:t>- Les territoires sur lesquels un centre social a besoin d’être renforcé, au regard du diagnostic social et territorial</a:t>
          </a:r>
        </a:p>
      </dgm:t>
    </dgm:pt>
    <dgm:pt modelId="{EF724D70-A6F6-4A63-A5B8-C9A1E4A281DB}" type="parTrans" cxnId="{0F79D913-B771-425E-B15B-089748DDC91C}">
      <dgm:prSet/>
      <dgm:spPr/>
      <dgm:t>
        <a:bodyPr/>
        <a:lstStyle/>
        <a:p>
          <a:endParaRPr lang="fr-FR"/>
        </a:p>
      </dgm:t>
    </dgm:pt>
    <dgm:pt modelId="{ADD59DD3-2C8A-4671-AFAC-B8EB66F4CA0D}" type="sibTrans" cxnId="{0F79D913-B771-425E-B15B-089748DDC91C}">
      <dgm:prSet/>
      <dgm:spPr/>
      <dgm:t>
        <a:bodyPr/>
        <a:lstStyle/>
        <a:p>
          <a:endParaRPr lang="fr-FR"/>
        </a:p>
      </dgm:t>
    </dgm:pt>
    <dgm:pt modelId="{598A9607-9C37-4A5F-9D92-34B68F779CA4}">
      <dgm:prSet custT="1"/>
      <dgm:spPr/>
      <dgm:t>
        <a:bodyPr/>
        <a:lstStyle/>
        <a:p>
          <a:r>
            <a:rPr lang="fr-FR" sz="1400" dirty="0"/>
            <a:t>Le </a:t>
          </a:r>
          <a:r>
            <a:rPr lang="fr-FR" sz="1400" b="1" dirty="0"/>
            <a:t>champ d’action </a:t>
          </a:r>
          <a:r>
            <a:rPr lang="fr-FR" sz="1400" dirty="0"/>
            <a:t>doit :</a:t>
          </a:r>
        </a:p>
        <a:p>
          <a:r>
            <a:rPr lang="fr-FR" sz="1000" dirty="0"/>
            <a:t>- Être multiple</a:t>
          </a:r>
        </a:p>
        <a:p>
          <a:r>
            <a:rPr lang="fr-FR" sz="1000" dirty="0"/>
            <a:t>- Adapté aux besoins identifiés sur son territoire d’intervention</a:t>
          </a:r>
        </a:p>
        <a:p>
          <a:r>
            <a:rPr lang="fr-FR" sz="1000" dirty="0"/>
            <a:t>- Dimensionné par rapport aux ressources de la structure</a:t>
          </a:r>
        </a:p>
      </dgm:t>
    </dgm:pt>
    <dgm:pt modelId="{AF99AAEE-A26F-4C8D-898B-8E0E331CB2ED}" type="parTrans" cxnId="{7AA6A1C2-98EE-4323-B69E-CD8C46C5C110}">
      <dgm:prSet/>
      <dgm:spPr/>
      <dgm:t>
        <a:bodyPr/>
        <a:lstStyle/>
        <a:p>
          <a:endParaRPr lang="fr-FR"/>
        </a:p>
      </dgm:t>
    </dgm:pt>
    <dgm:pt modelId="{DB033A6D-9FB1-4F6B-87AB-8CC125F82FF3}" type="sibTrans" cxnId="{7AA6A1C2-98EE-4323-B69E-CD8C46C5C110}">
      <dgm:prSet/>
      <dgm:spPr/>
      <dgm:t>
        <a:bodyPr/>
        <a:lstStyle/>
        <a:p>
          <a:endParaRPr lang="fr-FR"/>
        </a:p>
      </dgm:t>
    </dgm:pt>
    <dgm:pt modelId="{73A83BCC-66EC-4927-B4AE-63F60838F707}">
      <dgm:prSet custT="1"/>
      <dgm:spPr/>
      <dgm:t>
        <a:bodyPr/>
        <a:lstStyle/>
        <a:p>
          <a:r>
            <a:rPr lang="fr-FR" sz="1400" dirty="0"/>
            <a:t>L’EVS s’adresse autant que possible à </a:t>
          </a:r>
          <a:r>
            <a:rPr lang="fr-FR" sz="1400" b="1" dirty="0"/>
            <a:t>tous les publics</a:t>
          </a:r>
          <a:r>
            <a:rPr lang="fr-FR" sz="1400" dirty="0"/>
            <a:t>, et a minima, en fonction des moyens dont il dispose, aux groupes d’enfants-jeunes et aux familles. </a:t>
          </a:r>
        </a:p>
      </dgm:t>
    </dgm:pt>
    <dgm:pt modelId="{F8FBE5AB-6F91-4321-87B6-8EF53564E327}" type="parTrans" cxnId="{97F61EA7-43FD-42F5-BDCA-FB9B25719023}">
      <dgm:prSet/>
      <dgm:spPr/>
      <dgm:t>
        <a:bodyPr/>
        <a:lstStyle/>
        <a:p>
          <a:endParaRPr lang="fr-FR"/>
        </a:p>
      </dgm:t>
    </dgm:pt>
    <dgm:pt modelId="{9A0795AE-94EC-43FD-ADC5-A16FE101D90F}" type="sibTrans" cxnId="{97F61EA7-43FD-42F5-BDCA-FB9B25719023}">
      <dgm:prSet/>
      <dgm:spPr/>
      <dgm:t>
        <a:bodyPr/>
        <a:lstStyle/>
        <a:p>
          <a:endParaRPr lang="fr-FR"/>
        </a:p>
      </dgm:t>
    </dgm:pt>
    <dgm:pt modelId="{F2738014-95FD-4A85-9821-E0748B26C962}" type="pres">
      <dgm:prSet presAssocID="{A33CE142-551F-4130-8A2D-FC4121EECA5B}" presName="linear" presStyleCnt="0">
        <dgm:presLayoutVars>
          <dgm:animLvl val="lvl"/>
          <dgm:resizeHandles val="exact"/>
        </dgm:presLayoutVars>
      </dgm:prSet>
      <dgm:spPr/>
    </dgm:pt>
    <dgm:pt modelId="{EF32A511-D01B-4493-B4A8-706A1FCF28FF}" type="pres">
      <dgm:prSet presAssocID="{1CD124CE-2BD4-4AA5-87E9-2A975BA1234A}" presName="parentText" presStyleLbl="node1" presStyleIdx="0" presStyleCnt="3">
        <dgm:presLayoutVars>
          <dgm:chMax val="0"/>
          <dgm:bulletEnabled val="1"/>
        </dgm:presLayoutVars>
      </dgm:prSet>
      <dgm:spPr/>
    </dgm:pt>
    <dgm:pt modelId="{652B745A-823C-4E43-838E-45D2324F42B8}" type="pres">
      <dgm:prSet presAssocID="{ADD59DD3-2C8A-4671-AFAC-B8EB66F4CA0D}" presName="spacer" presStyleCnt="0"/>
      <dgm:spPr/>
    </dgm:pt>
    <dgm:pt modelId="{448C6ACB-17C8-42B1-823C-E0BC59485D5B}" type="pres">
      <dgm:prSet presAssocID="{598A9607-9C37-4A5F-9D92-34B68F779CA4}" presName="parentText" presStyleLbl="node1" presStyleIdx="1" presStyleCnt="3">
        <dgm:presLayoutVars>
          <dgm:chMax val="0"/>
          <dgm:bulletEnabled val="1"/>
        </dgm:presLayoutVars>
      </dgm:prSet>
      <dgm:spPr/>
    </dgm:pt>
    <dgm:pt modelId="{67AB5226-3135-4A15-916A-63D90C088984}" type="pres">
      <dgm:prSet presAssocID="{DB033A6D-9FB1-4F6B-87AB-8CC125F82FF3}" presName="spacer" presStyleCnt="0"/>
      <dgm:spPr/>
    </dgm:pt>
    <dgm:pt modelId="{B9DCF4D2-C3D0-4BEF-B596-8824549DCA5A}" type="pres">
      <dgm:prSet presAssocID="{73A83BCC-66EC-4927-B4AE-63F60838F707}" presName="parentText" presStyleLbl="node1" presStyleIdx="2" presStyleCnt="3" custScaleY="77022" custLinFactNeighborX="-120" custLinFactNeighborY="-71981">
        <dgm:presLayoutVars>
          <dgm:chMax val="0"/>
          <dgm:bulletEnabled val="1"/>
        </dgm:presLayoutVars>
      </dgm:prSet>
      <dgm:spPr/>
    </dgm:pt>
  </dgm:ptLst>
  <dgm:cxnLst>
    <dgm:cxn modelId="{0F79D913-B771-425E-B15B-089748DDC91C}" srcId="{A33CE142-551F-4130-8A2D-FC4121EECA5B}" destId="{1CD124CE-2BD4-4AA5-87E9-2A975BA1234A}" srcOrd="0" destOrd="0" parTransId="{EF724D70-A6F6-4A63-A5B8-C9A1E4A281DB}" sibTransId="{ADD59DD3-2C8A-4671-AFAC-B8EB66F4CA0D}"/>
    <dgm:cxn modelId="{97F61EA7-43FD-42F5-BDCA-FB9B25719023}" srcId="{A33CE142-551F-4130-8A2D-FC4121EECA5B}" destId="{73A83BCC-66EC-4927-B4AE-63F60838F707}" srcOrd="2" destOrd="0" parTransId="{F8FBE5AB-6F91-4321-87B6-8EF53564E327}" sibTransId="{9A0795AE-94EC-43FD-ADC5-A16FE101D90F}"/>
    <dgm:cxn modelId="{260E0EB2-4FAB-437D-AA7E-EBE8D6AB9AF1}" type="presOf" srcId="{598A9607-9C37-4A5F-9D92-34B68F779CA4}" destId="{448C6ACB-17C8-42B1-823C-E0BC59485D5B}" srcOrd="0" destOrd="0" presId="urn:microsoft.com/office/officeart/2005/8/layout/vList2"/>
    <dgm:cxn modelId="{7AA6A1C2-98EE-4323-B69E-CD8C46C5C110}" srcId="{A33CE142-551F-4130-8A2D-FC4121EECA5B}" destId="{598A9607-9C37-4A5F-9D92-34B68F779CA4}" srcOrd="1" destOrd="0" parTransId="{AF99AAEE-A26F-4C8D-898B-8E0E331CB2ED}" sibTransId="{DB033A6D-9FB1-4F6B-87AB-8CC125F82FF3}"/>
    <dgm:cxn modelId="{45F8A5C9-D3DB-4B70-BDA0-5349F2A368F8}" type="presOf" srcId="{1CD124CE-2BD4-4AA5-87E9-2A975BA1234A}" destId="{EF32A511-D01B-4493-B4A8-706A1FCF28FF}" srcOrd="0" destOrd="0" presId="urn:microsoft.com/office/officeart/2005/8/layout/vList2"/>
    <dgm:cxn modelId="{0E33B1DF-1FCC-4AA8-8AC4-BAC0D76652CD}" type="presOf" srcId="{A33CE142-551F-4130-8A2D-FC4121EECA5B}" destId="{F2738014-95FD-4A85-9821-E0748B26C962}" srcOrd="0" destOrd="0" presId="urn:microsoft.com/office/officeart/2005/8/layout/vList2"/>
    <dgm:cxn modelId="{0CF0DAFF-1AE3-4C2F-BB43-848638DFDEA5}" type="presOf" srcId="{73A83BCC-66EC-4927-B4AE-63F60838F707}" destId="{B9DCF4D2-C3D0-4BEF-B596-8824549DCA5A}" srcOrd="0" destOrd="0" presId="urn:microsoft.com/office/officeart/2005/8/layout/vList2"/>
    <dgm:cxn modelId="{45A76DA1-9908-420B-8ECD-C8858D6ECFCC}" type="presParOf" srcId="{F2738014-95FD-4A85-9821-E0748B26C962}" destId="{EF32A511-D01B-4493-B4A8-706A1FCF28FF}" srcOrd="0" destOrd="0" presId="urn:microsoft.com/office/officeart/2005/8/layout/vList2"/>
    <dgm:cxn modelId="{63B5EB07-D6B2-44CD-B145-A2BBAE25F700}" type="presParOf" srcId="{F2738014-95FD-4A85-9821-E0748B26C962}" destId="{652B745A-823C-4E43-838E-45D2324F42B8}" srcOrd="1" destOrd="0" presId="urn:microsoft.com/office/officeart/2005/8/layout/vList2"/>
    <dgm:cxn modelId="{2A53F12F-85B9-4477-BB77-F7059BA2B9C3}" type="presParOf" srcId="{F2738014-95FD-4A85-9821-E0748B26C962}" destId="{448C6ACB-17C8-42B1-823C-E0BC59485D5B}" srcOrd="2" destOrd="0" presId="urn:microsoft.com/office/officeart/2005/8/layout/vList2"/>
    <dgm:cxn modelId="{B0786453-D237-4CFF-8C23-69461781A45C}" type="presParOf" srcId="{F2738014-95FD-4A85-9821-E0748B26C962}" destId="{67AB5226-3135-4A15-916A-63D90C088984}" srcOrd="3" destOrd="0" presId="urn:microsoft.com/office/officeart/2005/8/layout/vList2"/>
    <dgm:cxn modelId="{E0AA7A64-BD6A-48C4-B9D6-9D1AD0B98276}" type="presParOf" srcId="{F2738014-95FD-4A85-9821-E0748B26C962}" destId="{B9DCF4D2-C3D0-4BEF-B596-8824549DCA5A}"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5DF3E5-1F98-4783-B91A-E7543112872B}" type="doc">
      <dgm:prSet loTypeId="urn:microsoft.com/office/officeart/2005/8/layout/hList7" loCatId="list" qsTypeId="urn:microsoft.com/office/officeart/2005/8/quickstyle/simple1" qsCatId="simple" csTypeId="urn:microsoft.com/office/officeart/2005/8/colors/accent1_3" csCatId="accent1" phldr="1"/>
      <dgm:spPr/>
    </dgm:pt>
    <dgm:pt modelId="{27A07235-0AF6-4302-82E6-044E0978BA4D}">
      <dgm:prSet phldrT="[Texte]"/>
      <dgm:spPr/>
      <dgm:t>
        <a:bodyPr/>
        <a:lstStyle/>
        <a:p>
          <a:r>
            <a:rPr lang="fr-FR" b="1" dirty="0"/>
            <a:t>Une matinée collective le 24 mars avec les structures en renouvellement d’agrément sur l’année 2026 : </a:t>
          </a:r>
          <a:r>
            <a:rPr lang="fr-FR" dirty="0"/>
            <a:t>adapter les démarches en cours</a:t>
          </a:r>
        </a:p>
      </dgm:t>
    </dgm:pt>
    <dgm:pt modelId="{434E3A4A-8D31-4723-8A2F-BF89E5048097}" type="parTrans" cxnId="{74B1F024-203B-4340-964B-AFD2BC784043}">
      <dgm:prSet/>
      <dgm:spPr/>
      <dgm:t>
        <a:bodyPr/>
        <a:lstStyle/>
        <a:p>
          <a:endParaRPr lang="fr-FR"/>
        </a:p>
      </dgm:t>
    </dgm:pt>
    <dgm:pt modelId="{30C60BE3-D40D-499B-BCFE-464A3C76173D}" type="sibTrans" cxnId="{74B1F024-203B-4340-964B-AFD2BC784043}">
      <dgm:prSet/>
      <dgm:spPr/>
      <dgm:t>
        <a:bodyPr/>
        <a:lstStyle/>
        <a:p>
          <a:endParaRPr lang="fr-FR"/>
        </a:p>
      </dgm:t>
    </dgm:pt>
    <dgm:pt modelId="{8E85364D-E663-475D-B9ED-B67E595DA900}">
      <dgm:prSet phldrT="[Texte]"/>
      <dgm:spPr/>
      <dgm:t>
        <a:bodyPr/>
        <a:lstStyle/>
        <a:p>
          <a:r>
            <a:rPr lang="fr-FR" b="1" dirty="0"/>
            <a:t>Une adaptation &amp; la création d’outils déjà en cours : </a:t>
          </a:r>
          <a:r>
            <a:rPr lang="fr-FR" dirty="0"/>
            <a:t>Check-list du projet social …</a:t>
          </a:r>
        </a:p>
      </dgm:t>
    </dgm:pt>
    <dgm:pt modelId="{F5195228-9F09-4059-9E1B-B8F73EAE9A2A}" type="parTrans" cxnId="{B4A34CFF-A3CD-495F-914D-0CCAC0CFEA4A}">
      <dgm:prSet/>
      <dgm:spPr/>
      <dgm:t>
        <a:bodyPr/>
        <a:lstStyle/>
        <a:p>
          <a:endParaRPr lang="fr-FR"/>
        </a:p>
      </dgm:t>
    </dgm:pt>
    <dgm:pt modelId="{CBC6640E-F018-402C-AC0C-204B08E89CE0}" type="sibTrans" cxnId="{B4A34CFF-A3CD-495F-914D-0CCAC0CFEA4A}">
      <dgm:prSet/>
      <dgm:spPr/>
      <dgm:t>
        <a:bodyPr/>
        <a:lstStyle/>
        <a:p>
          <a:endParaRPr lang="fr-FR"/>
        </a:p>
      </dgm:t>
    </dgm:pt>
    <dgm:pt modelId="{0E359B09-7E6A-4F27-ABE5-71677C9BF0E2}">
      <dgm:prSet phldrT="[Texte]"/>
      <dgm:spPr/>
      <dgm:t>
        <a:bodyPr/>
        <a:lstStyle/>
        <a:p>
          <a:r>
            <a:rPr lang="fr-FR" b="1" dirty="0"/>
            <a:t>Un soutien au développement &amp; au dynamisme des comités d’usagers : </a:t>
          </a:r>
          <a:r>
            <a:rPr lang="fr-FR" dirty="0"/>
            <a:t>l’appel à projet renouvelé en 2026 avec un financement forfaitaire de 3000€/ structure demandeuse</a:t>
          </a:r>
        </a:p>
      </dgm:t>
    </dgm:pt>
    <dgm:pt modelId="{EB42D2D6-B5CC-45E0-A70A-CE65519A859A}" type="parTrans" cxnId="{7F1C3704-16B1-4FE3-9CD9-7D06DA60DF70}">
      <dgm:prSet/>
      <dgm:spPr/>
      <dgm:t>
        <a:bodyPr/>
        <a:lstStyle/>
        <a:p>
          <a:endParaRPr lang="fr-FR"/>
        </a:p>
      </dgm:t>
    </dgm:pt>
    <dgm:pt modelId="{A500F91F-69EA-4BD5-BABD-59C6D0BE4EA9}" type="sibTrans" cxnId="{7F1C3704-16B1-4FE3-9CD9-7D06DA60DF70}">
      <dgm:prSet/>
      <dgm:spPr/>
      <dgm:t>
        <a:bodyPr/>
        <a:lstStyle/>
        <a:p>
          <a:endParaRPr lang="fr-FR"/>
        </a:p>
      </dgm:t>
    </dgm:pt>
    <dgm:pt modelId="{4D293688-3207-4845-A787-0F36D05C2A3B}">
      <dgm:prSet phldrT="[Texte]"/>
      <dgm:spPr/>
      <dgm:t>
        <a:bodyPr/>
        <a:lstStyle/>
        <a:p>
          <a:r>
            <a:rPr lang="fr-FR" dirty="0"/>
            <a:t>A moyen terme</a:t>
          </a:r>
          <a:r>
            <a:rPr lang="fr-FR" b="1" dirty="0"/>
            <a:t>, une recherche de simplification &amp; d’adaptation des financements complémentaires</a:t>
          </a:r>
          <a:r>
            <a:rPr lang="fr-FR" dirty="0"/>
            <a:t>, notamment adaptés aux nouveaux enjeux ciblés par la Cnaf</a:t>
          </a:r>
        </a:p>
      </dgm:t>
    </dgm:pt>
    <dgm:pt modelId="{81A51485-076A-4ACB-8D01-A0EC177FE39E}" type="parTrans" cxnId="{00B23D02-A42C-468C-8F22-7F5212BC0349}">
      <dgm:prSet/>
      <dgm:spPr/>
      <dgm:t>
        <a:bodyPr/>
        <a:lstStyle/>
        <a:p>
          <a:endParaRPr lang="fr-FR"/>
        </a:p>
      </dgm:t>
    </dgm:pt>
    <dgm:pt modelId="{E001948B-7AA6-44BA-A776-A2C227AC30A6}" type="sibTrans" cxnId="{00B23D02-A42C-468C-8F22-7F5212BC0349}">
      <dgm:prSet/>
      <dgm:spPr/>
      <dgm:t>
        <a:bodyPr/>
        <a:lstStyle/>
        <a:p>
          <a:endParaRPr lang="fr-FR"/>
        </a:p>
      </dgm:t>
    </dgm:pt>
    <dgm:pt modelId="{A7C5E7B9-7811-4107-B35A-D17964C3C347}">
      <dgm:prSet phldrT="[Texte]"/>
      <dgm:spPr/>
      <dgm:t>
        <a:bodyPr/>
        <a:lstStyle/>
        <a:p>
          <a:r>
            <a:rPr lang="fr-FR" b="1" dirty="0"/>
            <a:t>Une journée départementale prévue en coanimation avec la FCS76, avec la date prévisionnelle du  11 septembre : </a:t>
          </a:r>
          <a:r>
            <a:rPr lang="fr-FR" dirty="0"/>
            <a:t>Se rencontrer, s’enrichir, réfléchir collectivement et faire réseau</a:t>
          </a:r>
        </a:p>
      </dgm:t>
    </dgm:pt>
    <dgm:pt modelId="{491AE1DD-0B14-477A-8032-40476684F1FD}" type="parTrans" cxnId="{26A2C76A-2565-4C8D-BE3F-D099C36EFA47}">
      <dgm:prSet/>
      <dgm:spPr/>
      <dgm:t>
        <a:bodyPr/>
        <a:lstStyle/>
        <a:p>
          <a:endParaRPr lang="fr-FR"/>
        </a:p>
      </dgm:t>
    </dgm:pt>
    <dgm:pt modelId="{5DD90CF3-5EB5-48C8-8410-1F4BB336006E}" type="sibTrans" cxnId="{26A2C76A-2565-4C8D-BE3F-D099C36EFA47}">
      <dgm:prSet/>
      <dgm:spPr/>
      <dgm:t>
        <a:bodyPr/>
        <a:lstStyle/>
        <a:p>
          <a:endParaRPr lang="fr-FR"/>
        </a:p>
      </dgm:t>
    </dgm:pt>
    <dgm:pt modelId="{AB36DDC3-CC6D-4977-952D-BB80564D914E}" type="pres">
      <dgm:prSet presAssocID="{A75DF3E5-1F98-4783-B91A-E7543112872B}" presName="Name0" presStyleCnt="0">
        <dgm:presLayoutVars>
          <dgm:dir/>
          <dgm:resizeHandles val="exact"/>
        </dgm:presLayoutVars>
      </dgm:prSet>
      <dgm:spPr/>
    </dgm:pt>
    <dgm:pt modelId="{DA7F64DF-6DF4-48A1-B352-3E534720ADB7}" type="pres">
      <dgm:prSet presAssocID="{A75DF3E5-1F98-4783-B91A-E7543112872B}" presName="fgShape" presStyleLbl="fgShp" presStyleIdx="0" presStyleCnt="1" custLinFactY="31030" custLinFactNeighborX="0" custLinFactNeighborY="100000"/>
      <dgm:spPr/>
    </dgm:pt>
    <dgm:pt modelId="{C2FB969D-48E3-41E4-97FD-760368E14D98}" type="pres">
      <dgm:prSet presAssocID="{A75DF3E5-1F98-4783-B91A-E7543112872B}" presName="linComp" presStyleCnt="0"/>
      <dgm:spPr/>
    </dgm:pt>
    <dgm:pt modelId="{C5B28665-C87A-4D92-8248-87AC403A1506}" type="pres">
      <dgm:prSet presAssocID="{27A07235-0AF6-4302-82E6-044E0978BA4D}" presName="compNode" presStyleCnt="0"/>
      <dgm:spPr/>
    </dgm:pt>
    <dgm:pt modelId="{0F67AE33-F4B9-4222-A040-82D846201F2B}" type="pres">
      <dgm:prSet presAssocID="{27A07235-0AF6-4302-82E6-044E0978BA4D}" presName="bkgdShape" presStyleLbl="node1" presStyleIdx="0" presStyleCnt="5"/>
      <dgm:spPr/>
    </dgm:pt>
    <dgm:pt modelId="{B038729F-9F68-4C6A-A225-3911FB16B983}" type="pres">
      <dgm:prSet presAssocID="{27A07235-0AF6-4302-82E6-044E0978BA4D}" presName="nodeTx" presStyleLbl="node1" presStyleIdx="0" presStyleCnt="5">
        <dgm:presLayoutVars>
          <dgm:bulletEnabled val="1"/>
        </dgm:presLayoutVars>
      </dgm:prSet>
      <dgm:spPr/>
    </dgm:pt>
    <dgm:pt modelId="{5312AD03-0B03-42ED-AB47-BD5B38C9901E}" type="pres">
      <dgm:prSet presAssocID="{27A07235-0AF6-4302-82E6-044E0978BA4D}" presName="invisiNode" presStyleLbl="node1" presStyleIdx="0" presStyleCnt="5"/>
      <dgm:spPr/>
    </dgm:pt>
    <dgm:pt modelId="{C4E6F396-9CB0-4F1E-86AE-CED8794D6820}" type="pres">
      <dgm:prSet presAssocID="{27A07235-0AF6-4302-82E6-044E0978BA4D}"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storming avec un remplissage uni"/>
        </a:ext>
      </dgm:extLst>
    </dgm:pt>
    <dgm:pt modelId="{3581550B-6134-4032-8978-D886244F1BEE}" type="pres">
      <dgm:prSet presAssocID="{30C60BE3-D40D-499B-BCFE-464A3C76173D}" presName="sibTrans" presStyleLbl="sibTrans2D1" presStyleIdx="0" presStyleCnt="0"/>
      <dgm:spPr/>
    </dgm:pt>
    <dgm:pt modelId="{9C8AD2C1-8EF6-4462-AAFD-E592BD38D0A3}" type="pres">
      <dgm:prSet presAssocID="{8E85364D-E663-475D-B9ED-B67E595DA900}" presName="compNode" presStyleCnt="0"/>
      <dgm:spPr/>
    </dgm:pt>
    <dgm:pt modelId="{A1EB43A7-4908-4DBA-8585-170D430CC7BE}" type="pres">
      <dgm:prSet presAssocID="{8E85364D-E663-475D-B9ED-B67E595DA900}" presName="bkgdShape" presStyleLbl="node1" presStyleIdx="1" presStyleCnt="5"/>
      <dgm:spPr/>
    </dgm:pt>
    <dgm:pt modelId="{FDDE73EB-DA36-4F9F-931B-32029E399FB8}" type="pres">
      <dgm:prSet presAssocID="{8E85364D-E663-475D-B9ED-B67E595DA900}" presName="nodeTx" presStyleLbl="node1" presStyleIdx="1" presStyleCnt="5">
        <dgm:presLayoutVars>
          <dgm:bulletEnabled val="1"/>
        </dgm:presLayoutVars>
      </dgm:prSet>
      <dgm:spPr/>
    </dgm:pt>
    <dgm:pt modelId="{F9D115AA-0436-485D-BEE3-E88072B18AA0}" type="pres">
      <dgm:prSet presAssocID="{8E85364D-E663-475D-B9ED-B67E595DA900}" presName="invisiNode" presStyleLbl="node1" presStyleIdx="1" presStyleCnt="5"/>
      <dgm:spPr/>
    </dgm:pt>
    <dgm:pt modelId="{D51706AD-EACB-4716-9F4A-D07C1CC37BC8}" type="pres">
      <dgm:prSet presAssocID="{8E85364D-E663-475D-B9ED-B67E595DA900}" presName="imagNod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se-papiers vérifié avec un remplissage uni"/>
        </a:ext>
      </dgm:extLst>
    </dgm:pt>
    <dgm:pt modelId="{DE73B043-1B2F-4ED6-A4BF-A0CEAC8236B3}" type="pres">
      <dgm:prSet presAssocID="{CBC6640E-F018-402C-AC0C-204B08E89CE0}" presName="sibTrans" presStyleLbl="sibTrans2D1" presStyleIdx="0" presStyleCnt="0"/>
      <dgm:spPr/>
    </dgm:pt>
    <dgm:pt modelId="{6A7F4041-4A67-4198-BA64-D4DDA20E9B25}" type="pres">
      <dgm:prSet presAssocID="{0E359B09-7E6A-4F27-ABE5-71677C9BF0E2}" presName="compNode" presStyleCnt="0"/>
      <dgm:spPr/>
    </dgm:pt>
    <dgm:pt modelId="{8CFF8355-EA38-4981-B29B-DEF7254AF636}" type="pres">
      <dgm:prSet presAssocID="{0E359B09-7E6A-4F27-ABE5-71677C9BF0E2}" presName="bkgdShape" presStyleLbl="node1" presStyleIdx="2" presStyleCnt="5"/>
      <dgm:spPr/>
    </dgm:pt>
    <dgm:pt modelId="{F4B78A94-AFB5-4898-801D-0EC8D674A339}" type="pres">
      <dgm:prSet presAssocID="{0E359B09-7E6A-4F27-ABE5-71677C9BF0E2}" presName="nodeTx" presStyleLbl="node1" presStyleIdx="2" presStyleCnt="5">
        <dgm:presLayoutVars>
          <dgm:bulletEnabled val="1"/>
        </dgm:presLayoutVars>
      </dgm:prSet>
      <dgm:spPr/>
    </dgm:pt>
    <dgm:pt modelId="{8FE4BBEE-2DAA-41BF-BCB8-9DEB128B94FF}" type="pres">
      <dgm:prSet presAssocID="{0E359B09-7E6A-4F27-ABE5-71677C9BF0E2}" presName="invisiNode" presStyleLbl="node1" presStyleIdx="2" presStyleCnt="5"/>
      <dgm:spPr/>
    </dgm:pt>
    <dgm:pt modelId="{A19F84AB-0873-4668-9F12-7180160EDC89}" type="pres">
      <dgm:prSet presAssocID="{0E359B09-7E6A-4F27-ABE5-71677C9BF0E2}" presName="imagNod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2000" b="-12000"/>
          </a:stretch>
        </a:blipFill>
      </dgm:spPr>
      <dgm:extLst>
        <a:ext uri="{E40237B7-FDA0-4F09-8148-C483321AD2D9}">
          <dgm14:cNvPr xmlns:dgm14="http://schemas.microsoft.com/office/drawing/2010/diagram" id="0" name="" descr="Vivats avec un remplissage uni"/>
        </a:ext>
      </dgm:extLst>
    </dgm:pt>
    <dgm:pt modelId="{2921C127-6554-4B43-B738-2DFB426094AA}" type="pres">
      <dgm:prSet presAssocID="{A500F91F-69EA-4BD5-BABD-59C6D0BE4EA9}" presName="sibTrans" presStyleLbl="sibTrans2D1" presStyleIdx="0" presStyleCnt="0"/>
      <dgm:spPr/>
    </dgm:pt>
    <dgm:pt modelId="{AD2D12B1-391B-44CD-9AF4-B75E77211DCF}" type="pres">
      <dgm:prSet presAssocID="{4D293688-3207-4845-A787-0F36D05C2A3B}" presName="compNode" presStyleCnt="0"/>
      <dgm:spPr/>
    </dgm:pt>
    <dgm:pt modelId="{E5DA98C7-9572-4B61-8097-CF4E4CAEF7C7}" type="pres">
      <dgm:prSet presAssocID="{4D293688-3207-4845-A787-0F36D05C2A3B}" presName="bkgdShape" presStyleLbl="node1" presStyleIdx="3" presStyleCnt="5"/>
      <dgm:spPr/>
    </dgm:pt>
    <dgm:pt modelId="{6FC9D2D2-C676-4E6C-9958-CF161D212327}" type="pres">
      <dgm:prSet presAssocID="{4D293688-3207-4845-A787-0F36D05C2A3B}" presName="nodeTx" presStyleLbl="node1" presStyleIdx="3" presStyleCnt="5">
        <dgm:presLayoutVars>
          <dgm:bulletEnabled val="1"/>
        </dgm:presLayoutVars>
      </dgm:prSet>
      <dgm:spPr/>
    </dgm:pt>
    <dgm:pt modelId="{0CD556C2-CCEF-47E8-A6CB-6ED9442B8BF2}" type="pres">
      <dgm:prSet presAssocID="{4D293688-3207-4845-A787-0F36D05C2A3B}" presName="invisiNode" presStyleLbl="node1" presStyleIdx="3" presStyleCnt="5"/>
      <dgm:spPr/>
    </dgm:pt>
    <dgm:pt modelId="{6D8F3D26-006E-426C-80FE-5064E3AA7980}" type="pres">
      <dgm:prSet presAssocID="{4D293688-3207-4845-A787-0F36D05C2A3B}" presName="imagNode"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culatrice avec un remplissage uni"/>
        </a:ext>
      </dgm:extLst>
    </dgm:pt>
    <dgm:pt modelId="{6B609ED9-F38F-40CF-A80B-720B0ECBCE12}" type="pres">
      <dgm:prSet presAssocID="{E001948B-7AA6-44BA-A776-A2C227AC30A6}" presName="sibTrans" presStyleLbl="sibTrans2D1" presStyleIdx="0" presStyleCnt="0"/>
      <dgm:spPr/>
    </dgm:pt>
    <dgm:pt modelId="{FE04F5EE-FA49-44C7-8AAA-750DF323DD30}" type="pres">
      <dgm:prSet presAssocID="{A7C5E7B9-7811-4107-B35A-D17964C3C347}" presName="compNode" presStyleCnt="0"/>
      <dgm:spPr/>
    </dgm:pt>
    <dgm:pt modelId="{8F33C5DD-24F3-4C53-97C2-AA84823D4501}" type="pres">
      <dgm:prSet presAssocID="{A7C5E7B9-7811-4107-B35A-D17964C3C347}" presName="bkgdShape" presStyleLbl="node1" presStyleIdx="4" presStyleCnt="5"/>
      <dgm:spPr/>
    </dgm:pt>
    <dgm:pt modelId="{18B8C779-415B-4586-BB09-B56041E78DC8}" type="pres">
      <dgm:prSet presAssocID="{A7C5E7B9-7811-4107-B35A-D17964C3C347}" presName="nodeTx" presStyleLbl="node1" presStyleIdx="4" presStyleCnt="5">
        <dgm:presLayoutVars>
          <dgm:bulletEnabled val="1"/>
        </dgm:presLayoutVars>
      </dgm:prSet>
      <dgm:spPr/>
    </dgm:pt>
    <dgm:pt modelId="{189ED73F-B20B-4A7E-9A61-8FA2136700BF}" type="pres">
      <dgm:prSet presAssocID="{A7C5E7B9-7811-4107-B35A-D17964C3C347}" presName="invisiNode" presStyleLbl="node1" presStyleIdx="4" presStyleCnt="5"/>
      <dgm:spPr/>
    </dgm:pt>
    <dgm:pt modelId="{2BDD0BC7-914E-4EBF-B97E-3DAFB135B706}" type="pres">
      <dgm:prSet presAssocID="{A7C5E7B9-7811-4107-B35A-D17964C3C347}" presName="imagNod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uble itinéraire avec un chemin avec un remplissage uni"/>
        </a:ext>
      </dgm:extLst>
    </dgm:pt>
  </dgm:ptLst>
  <dgm:cxnLst>
    <dgm:cxn modelId="{A793B001-8D39-4C2B-93D4-53D4BE65700A}" type="presOf" srcId="{4D293688-3207-4845-A787-0F36D05C2A3B}" destId="{6FC9D2D2-C676-4E6C-9958-CF161D212327}" srcOrd="1" destOrd="0" presId="urn:microsoft.com/office/officeart/2005/8/layout/hList7"/>
    <dgm:cxn modelId="{00B23D02-A42C-468C-8F22-7F5212BC0349}" srcId="{A75DF3E5-1F98-4783-B91A-E7543112872B}" destId="{4D293688-3207-4845-A787-0F36D05C2A3B}" srcOrd="3" destOrd="0" parTransId="{81A51485-076A-4ACB-8D01-A0EC177FE39E}" sibTransId="{E001948B-7AA6-44BA-A776-A2C227AC30A6}"/>
    <dgm:cxn modelId="{7F1C3704-16B1-4FE3-9CD9-7D06DA60DF70}" srcId="{A75DF3E5-1F98-4783-B91A-E7543112872B}" destId="{0E359B09-7E6A-4F27-ABE5-71677C9BF0E2}" srcOrd="2" destOrd="0" parTransId="{EB42D2D6-B5CC-45E0-A70A-CE65519A859A}" sibTransId="{A500F91F-69EA-4BD5-BABD-59C6D0BE4EA9}"/>
    <dgm:cxn modelId="{78A50D22-D129-4D79-BB3F-B9D476410939}" type="presOf" srcId="{A7C5E7B9-7811-4107-B35A-D17964C3C347}" destId="{18B8C779-415B-4586-BB09-B56041E78DC8}" srcOrd="1" destOrd="0" presId="urn:microsoft.com/office/officeart/2005/8/layout/hList7"/>
    <dgm:cxn modelId="{74B1F024-203B-4340-964B-AFD2BC784043}" srcId="{A75DF3E5-1F98-4783-B91A-E7543112872B}" destId="{27A07235-0AF6-4302-82E6-044E0978BA4D}" srcOrd="0" destOrd="0" parTransId="{434E3A4A-8D31-4723-8A2F-BF89E5048097}" sibTransId="{30C60BE3-D40D-499B-BCFE-464A3C76173D}"/>
    <dgm:cxn modelId="{3F0B7131-589B-497E-90CE-3606F0E12FD7}" type="presOf" srcId="{8E85364D-E663-475D-B9ED-B67E595DA900}" destId="{FDDE73EB-DA36-4F9F-931B-32029E399FB8}" srcOrd="1" destOrd="0" presId="urn:microsoft.com/office/officeart/2005/8/layout/hList7"/>
    <dgm:cxn modelId="{D258FC62-4164-4FC4-949D-DC81A29BB61C}" type="presOf" srcId="{4D293688-3207-4845-A787-0F36D05C2A3B}" destId="{E5DA98C7-9572-4B61-8097-CF4E4CAEF7C7}" srcOrd="0" destOrd="0" presId="urn:microsoft.com/office/officeart/2005/8/layout/hList7"/>
    <dgm:cxn modelId="{06C4FE64-E4FF-44A3-8AF9-EC21D609B3E9}" type="presOf" srcId="{27A07235-0AF6-4302-82E6-044E0978BA4D}" destId="{B038729F-9F68-4C6A-A225-3911FB16B983}" srcOrd="1" destOrd="0" presId="urn:microsoft.com/office/officeart/2005/8/layout/hList7"/>
    <dgm:cxn modelId="{26A2C76A-2565-4C8D-BE3F-D099C36EFA47}" srcId="{A75DF3E5-1F98-4783-B91A-E7543112872B}" destId="{A7C5E7B9-7811-4107-B35A-D17964C3C347}" srcOrd="4" destOrd="0" parTransId="{491AE1DD-0B14-477A-8032-40476684F1FD}" sibTransId="{5DD90CF3-5EB5-48C8-8410-1F4BB336006E}"/>
    <dgm:cxn modelId="{C5C2244E-D6CD-4DA3-9C74-A679551169A7}" type="presOf" srcId="{0E359B09-7E6A-4F27-ABE5-71677C9BF0E2}" destId="{F4B78A94-AFB5-4898-801D-0EC8D674A339}" srcOrd="1" destOrd="0" presId="urn:microsoft.com/office/officeart/2005/8/layout/hList7"/>
    <dgm:cxn modelId="{D3D0B076-6BDA-4A19-ADD7-F3C06987EE9A}" type="presOf" srcId="{8E85364D-E663-475D-B9ED-B67E595DA900}" destId="{A1EB43A7-4908-4DBA-8585-170D430CC7BE}" srcOrd="0" destOrd="0" presId="urn:microsoft.com/office/officeart/2005/8/layout/hList7"/>
    <dgm:cxn modelId="{40ED8F8B-F899-4746-B215-9EA74B341297}" type="presOf" srcId="{0E359B09-7E6A-4F27-ABE5-71677C9BF0E2}" destId="{8CFF8355-EA38-4981-B29B-DEF7254AF636}" srcOrd="0" destOrd="0" presId="urn:microsoft.com/office/officeart/2005/8/layout/hList7"/>
    <dgm:cxn modelId="{FE97A591-D9E0-4097-A29A-6C9E24503E60}" type="presOf" srcId="{E001948B-7AA6-44BA-A776-A2C227AC30A6}" destId="{6B609ED9-F38F-40CF-A80B-720B0ECBCE12}" srcOrd="0" destOrd="0" presId="urn:microsoft.com/office/officeart/2005/8/layout/hList7"/>
    <dgm:cxn modelId="{72D6109A-6FBE-458D-8C4C-AB9BECE83584}" type="presOf" srcId="{CBC6640E-F018-402C-AC0C-204B08E89CE0}" destId="{DE73B043-1B2F-4ED6-A4BF-A0CEAC8236B3}" srcOrd="0" destOrd="0" presId="urn:microsoft.com/office/officeart/2005/8/layout/hList7"/>
    <dgm:cxn modelId="{AC84C4A0-79D1-4EB6-92F1-2A83EF6915BB}" type="presOf" srcId="{27A07235-0AF6-4302-82E6-044E0978BA4D}" destId="{0F67AE33-F4B9-4222-A040-82D846201F2B}" srcOrd="0" destOrd="0" presId="urn:microsoft.com/office/officeart/2005/8/layout/hList7"/>
    <dgm:cxn modelId="{2D9D18E2-F316-4B11-A44A-93F003CE7CB1}" type="presOf" srcId="{A500F91F-69EA-4BD5-BABD-59C6D0BE4EA9}" destId="{2921C127-6554-4B43-B738-2DFB426094AA}" srcOrd="0" destOrd="0" presId="urn:microsoft.com/office/officeart/2005/8/layout/hList7"/>
    <dgm:cxn modelId="{236C19E4-440C-48DA-9DE7-D59883DB87EA}" type="presOf" srcId="{A75DF3E5-1F98-4783-B91A-E7543112872B}" destId="{AB36DDC3-CC6D-4977-952D-BB80564D914E}" srcOrd="0" destOrd="0" presId="urn:microsoft.com/office/officeart/2005/8/layout/hList7"/>
    <dgm:cxn modelId="{1D1D2DFA-852E-4B97-A9B3-51DDA682CE51}" type="presOf" srcId="{30C60BE3-D40D-499B-BCFE-464A3C76173D}" destId="{3581550B-6134-4032-8978-D886244F1BEE}" srcOrd="0" destOrd="0" presId="urn:microsoft.com/office/officeart/2005/8/layout/hList7"/>
    <dgm:cxn modelId="{64C566FB-281F-4DCE-A3D3-ACF6ACC439A8}" type="presOf" srcId="{A7C5E7B9-7811-4107-B35A-D17964C3C347}" destId="{8F33C5DD-24F3-4C53-97C2-AA84823D4501}" srcOrd="0" destOrd="0" presId="urn:microsoft.com/office/officeart/2005/8/layout/hList7"/>
    <dgm:cxn modelId="{B4A34CFF-A3CD-495F-914D-0CCAC0CFEA4A}" srcId="{A75DF3E5-1F98-4783-B91A-E7543112872B}" destId="{8E85364D-E663-475D-B9ED-B67E595DA900}" srcOrd="1" destOrd="0" parTransId="{F5195228-9F09-4059-9E1B-B8F73EAE9A2A}" sibTransId="{CBC6640E-F018-402C-AC0C-204B08E89CE0}"/>
    <dgm:cxn modelId="{BDB13ED6-4215-49EC-8544-3396C5B4E89A}" type="presParOf" srcId="{AB36DDC3-CC6D-4977-952D-BB80564D914E}" destId="{DA7F64DF-6DF4-48A1-B352-3E534720ADB7}" srcOrd="0" destOrd="0" presId="urn:microsoft.com/office/officeart/2005/8/layout/hList7"/>
    <dgm:cxn modelId="{A0337D68-3CB2-44C1-9946-5E29CDEE10E9}" type="presParOf" srcId="{AB36DDC3-CC6D-4977-952D-BB80564D914E}" destId="{C2FB969D-48E3-41E4-97FD-760368E14D98}" srcOrd="1" destOrd="0" presId="urn:microsoft.com/office/officeart/2005/8/layout/hList7"/>
    <dgm:cxn modelId="{8D16A50B-AE23-45F8-841A-3E85644DDF92}" type="presParOf" srcId="{C2FB969D-48E3-41E4-97FD-760368E14D98}" destId="{C5B28665-C87A-4D92-8248-87AC403A1506}" srcOrd="0" destOrd="0" presId="urn:microsoft.com/office/officeart/2005/8/layout/hList7"/>
    <dgm:cxn modelId="{413E476E-596F-4DC4-8A5F-6CFC9EFE23B4}" type="presParOf" srcId="{C5B28665-C87A-4D92-8248-87AC403A1506}" destId="{0F67AE33-F4B9-4222-A040-82D846201F2B}" srcOrd="0" destOrd="0" presId="urn:microsoft.com/office/officeart/2005/8/layout/hList7"/>
    <dgm:cxn modelId="{A2820404-4239-47BA-B552-2854C8DD410C}" type="presParOf" srcId="{C5B28665-C87A-4D92-8248-87AC403A1506}" destId="{B038729F-9F68-4C6A-A225-3911FB16B983}" srcOrd="1" destOrd="0" presId="urn:microsoft.com/office/officeart/2005/8/layout/hList7"/>
    <dgm:cxn modelId="{04C85146-6C9C-4D7A-BF2B-44BF602AE2C3}" type="presParOf" srcId="{C5B28665-C87A-4D92-8248-87AC403A1506}" destId="{5312AD03-0B03-42ED-AB47-BD5B38C9901E}" srcOrd="2" destOrd="0" presId="urn:microsoft.com/office/officeart/2005/8/layout/hList7"/>
    <dgm:cxn modelId="{C34A69B8-32C9-4EEE-B9C5-D1E02EDD7551}" type="presParOf" srcId="{C5B28665-C87A-4D92-8248-87AC403A1506}" destId="{C4E6F396-9CB0-4F1E-86AE-CED8794D6820}" srcOrd="3" destOrd="0" presId="urn:microsoft.com/office/officeart/2005/8/layout/hList7"/>
    <dgm:cxn modelId="{866B7588-9ADC-481E-9EA6-F7989AC0477C}" type="presParOf" srcId="{C2FB969D-48E3-41E4-97FD-760368E14D98}" destId="{3581550B-6134-4032-8978-D886244F1BEE}" srcOrd="1" destOrd="0" presId="urn:microsoft.com/office/officeart/2005/8/layout/hList7"/>
    <dgm:cxn modelId="{13833859-0CFB-4AA5-800E-B8F1FC7D95A1}" type="presParOf" srcId="{C2FB969D-48E3-41E4-97FD-760368E14D98}" destId="{9C8AD2C1-8EF6-4462-AAFD-E592BD38D0A3}" srcOrd="2" destOrd="0" presId="urn:microsoft.com/office/officeart/2005/8/layout/hList7"/>
    <dgm:cxn modelId="{CC45FB8B-5C0D-4989-9D97-9DEED95409F4}" type="presParOf" srcId="{9C8AD2C1-8EF6-4462-AAFD-E592BD38D0A3}" destId="{A1EB43A7-4908-4DBA-8585-170D430CC7BE}" srcOrd="0" destOrd="0" presId="urn:microsoft.com/office/officeart/2005/8/layout/hList7"/>
    <dgm:cxn modelId="{8CBDB063-41A7-480E-9A88-12120CD0AD8B}" type="presParOf" srcId="{9C8AD2C1-8EF6-4462-AAFD-E592BD38D0A3}" destId="{FDDE73EB-DA36-4F9F-931B-32029E399FB8}" srcOrd="1" destOrd="0" presId="urn:microsoft.com/office/officeart/2005/8/layout/hList7"/>
    <dgm:cxn modelId="{7847C63A-97F6-495B-A23B-0708D82B97CA}" type="presParOf" srcId="{9C8AD2C1-8EF6-4462-AAFD-E592BD38D0A3}" destId="{F9D115AA-0436-485D-BEE3-E88072B18AA0}" srcOrd="2" destOrd="0" presId="urn:microsoft.com/office/officeart/2005/8/layout/hList7"/>
    <dgm:cxn modelId="{F7EFC0E8-1541-4FF4-BF2D-D9FCC808E886}" type="presParOf" srcId="{9C8AD2C1-8EF6-4462-AAFD-E592BD38D0A3}" destId="{D51706AD-EACB-4716-9F4A-D07C1CC37BC8}" srcOrd="3" destOrd="0" presId="urn:microsoft.com/office/officeart/2005/8/layout/hList7"/>
    <dgm:cxn modelId="{BFA7812B-13D3-4DB3-BE85-7B069CBE848C}" type="presParOf" srcId="{C2FB969D-48E3-41E4-97FD-760368E14D98}" destId="{DE73B043-1B2F-4ED6-A4BF-A0CEAC8236B3}" srcOrd="3" destOrd="0" presId="urn:microsoft.com/office/officeart/2005/8/layout/hList7"/>
    <dgm:cxn modelId="{ED124535-B221-4333-9E9C-578CCF5C6FCC}" type="presParOf" srcId="{C2FB969D-48E3-41E4-97FD-760368E14D98}" destId="{6A7F4041-4A67-4198-BA64-D4DDA20E9B25}" srcOrd="4" destOrd="0" presId="urn:microsoft.com/office/officeart/2005/8/layout/hList7"/>
    <dgm:cxn modelId="{782274A2-FBA5-4055-B625-16CC1DD1783E}" type="presParOf" srcId="{6A7F4041-4A67-4198-BA64-D4DDA20E9B25}" destId="{8CFF8355-EA38-4981-B29B-DEF7254AF636}" srcOrd="0" destOrd="0" presId="urn:microsoft.com/office/officeart/2005/8/layout/hList7"/>
    <dgm:cxn modelId="{FC6D0104-4FC9-4B14-9DC9-0F0BCED3A831}" type="presParOf" srcId="{6A7F4041-4A67-4198-BA64-D4DDA20E9B25}" destId="{F4B78A94-AFB5-4898-801D-0EC8D674A339}" srcOrd="1" destOrd="0" presId="urn:microsoft.com/office/officeart/2005/8/layout/hList7"/>
    <dgm:cxn modelId="{CE761E9F-AF3C-4990-9343-7D4DDD82CAFA}" type="presParOf" srcId="{6A7F4041-4A67-4198-BA64-D4DDA20E9B25}" destId="{8FE4BBEE-2DAA-41BF-BCB8-9DEB128B94FF}" srcOrd="2" destOrd="0" presId="urn:microsoft.com/office/officeart/2005/8/layout/hList7"/>
    <dgm:cxn modelId="{DCD589D6-0D41-4930-98F8-19A84A886376}" type="presParOf" srcId="{6A7F4041-4A67-4198-BA64-D4DDA20E9B25}" destId="{A19F84AB-0873-4668-9F12-7180160EDC89}" srcOrd="3" destOrd="0" presId="urn:microsoft.com/office/officeart/2005/8/layout/hList7"/>
    <dgm:cxn modelId="{AB71B292-19EA-48F6-A7CD-75066A57D4A9}" type="presParOf" srcId="{C2FB969D-48E3-41E4-97FD-760368E14D98}" destId="{2921C127-6554-4B43-B738-2DFB426094AA}" srcOrd="5" destOrd="0" presId="urn:microsoft.com/office/officeart/2005/8/layout/hList7"/>
    <dgm:cxn modelId="{5227D042-D98F-490B-B4FB-F00894007937}" type="presParOf" srcId="{C2FB969D-48E3-41E4-97FD-760368E14D98}" destId="{AD2D12B1-391B-44CD-9AF4-B75E77211DCF}" srcOrd="6" destOrd="0" presId="urn:microsoft.com/office/officeart/2005/8/layout/hList7"/>
    <dgm:cxn modelId="{E6893972-58FC-4C37-9611-FA11D41FECBA}" type="presParOf" srcId="{AD2D12B1-391B-44CD-9AF4-B75E77211DCF}" destId="{E5DA98C7-9572-4B61-8097-CF4E4CAEF7C7}" srcOrd="0" destOrd="0" presId="urn:microsoft.com/office/officeart/2005/8/layout/hList7"/>
    <dgm:cxn modelId="{98735B0D-551F-438B-918A-4A01E5A7B5E6}" type="presParOf" srcId="{AD2D12B1-391B-44CD-9AF4-B75E77211DCF}" destId="{6FC9D2D2-C676-4E6C-9958-CF161D212327}" srcOrd="1" destOrd="0" presId="urn:microsoft.com/office/officeart/2005/8/layout/hList7"/>
    <dgm:cxn modelId="{030AA870-EE0D-44C5-88F8-36CC50475F54}" type="presParOf" srcId="{AD2D12B1-391B-44CD-9AF4-B75E77211DCF}" destId="{0CD556C2-CCEF-47E8-A6CB-6ED9442B8BF2}" srcOrd="2" destOrd="0" presId="urn:microsoft.com/office/officeart/2005/8/layout/hList7"/>
    <dgm:cxn modelId="{4124A334-E2A6-471D-9770-ED34179FF716}" type="presParOf" srcId="{AD2D12B1-391B-44CD-9AF4-B75E77211DCF}" destId="{6D8F3D26-006E-426C-80FE-5064E3AA7980}" srcOrd="3" destOrd="0" presId="urn:microsoft.com/office/officeart/2005/8/layout/hList7"/>
    <dgm:cxn modelId="{1D31AFE5-DF3A-46D4-989F-A2BD395A26CE}" type="presParOf" srcId="{C2FB969D-48E3-41E4-97FD-760368E14D98}" destId="{6B609ED9-F38F-40CF-A80B-720B0ECBCE12}" srcOrd="7" destOrd="0" presId="urn:microsoft.com/office/officeart/2005/8/layout/hList7"/>
    <dgm:cxn modelId="{A409F504-22BE-4C98-8A64-2DEAFC2B406E}" type="presParOf" srcId="{C2FB969D-48E3-41E4-97FD-760368E14D98}" destId="{FE04F5EE-FA49-44C7-8AAA-750DF323DD30}" srcOrd="8" destOrd="0" presId="urn:microsoft.com/office/officeart/2005/8/layout/hList7"/>
    <dgm:cxn modelId="{A1F9FC07-C807-4922-9B92-C6793ADC3A8C}" type="presParOf" srcId="{FE04F5EE-FA49-44C7-8AAA-750DF323DD30}" destId="{8F33C5DD-24F3-4C53-97C2-AA84823D4501}" srcOrd="0" destOrd="0" presId="urn:microsoft.com/office/officeart/2005/8/layout/hList7"/>
    <dgm:cxn modelId="{65A49A0F-B8A7-4B58-B5A7-AD4C4ED5B168}" type="presParOf" srcId="{FE04F5EE-FA49-44C7-8AAA-750DF323DD30}" destId="{18B8C779-415B-4586-BB09-B56041E78DC8}" srcOrd="1" destOrd="0" presId="urn:microsoft.com/office/officeart/2005/8/layout/hList7"/>
    <dgm:cxn modelId="{331EAF3F-04B2-4A85-A80A-C4D6DE23BE09}" type="presParOf" srcId="{FE04F5EE-FA49-44C7-8AAA-750DF323DD30}" destId="{189ED73F-B20B-4A7E-9A61-8FA2136700BF}" srcOrd="2" destOrd="0" presId="urn:microsoft.com/office/officeart/2005/8/layout/hList7"/>
    <dgm:cxn modelId="{B7984C04-7E77-4BD1-AF2E-FE63B5032880}" type="presParOf" srcId="{FE04F5EE-FA49-44C7-8AAA-750DF323DD30}" destId="{2BDD0BC7-914E-4EBF-B97E-3DAFB135B70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2E945-F952-4D1D-A8F4-CB4FF9F1DFB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fr-FR"/>
        </a:p>
      </dgm:t>
    </dgm:pt>
    <dgm:pt modelId="{B0EE6545-6816-4C39-992D-E29DE7C1625F}">
      <dgm:prSet phldrT="[Texte]"/>
      <dgm:spPr/>
      <dgm:t>
        <a:bodyPr/>
        <a:lstStyle/>
        <a:p>
          <a:pPr>
            <a:buFont typeface="Wingdings" panose="05000000000000000000" pitchFamily="2" charset="2"/>
            <a:buChar char="q"/>
          </a:pPr>
          <a:r>
            <a:rPr lang="fr-FR" dirty="0"/>
            <a:t>Une </a:t>
          </a:r>
          <a:r>
            <a:rPr lang="fr-FR" b="1" dirty="0"/>
            <a:t>réaffirmation des principes forts </a:t>
          </a:r>
          <a:r>
            <a:rPr lang="fr-FR" dirty="0"/>
            <a:t>pour la politique d’animation de la vie sociale </a:t>
          </a:r>
        </a:p>
      </dgm:t>
    </dgm:pt>
    <dgm:pt modelId="{F2742CF2-AE57-4D15-A246-C408179FD286}" type="parTrans" cxnId="{0D99B169-0689-44B5-BB4A-35C3B91583D2}">
      <dgm:prSet/>
      <dgm:spPr/>
      <dgm:t>
        <a:bodyPr/>
        <a:lstStyle/>
        <a:p>
          <a:endParaRPr lang="fr-FR"/>
        </a:p>
      </dgm:t>
    </dgm:pt>
    <dgm:pt modelId="{D3D42840-0034-488B-919A-68C5F329B91D}" type="sibTrans" cxnId="{0D99B169-0689-44B5-BB4A-35C3B91583D2}">
      <dgm:prSet/>
      <dgm:spPr/>
      <dgm:t>
        <a:bodyPr/>
        <a:lstStyle/>
        <a:p>
          <a:endParaRPr lang="fr-FR"/>
        </a:p>
      </dgm:t>
    </dgm:pt>
    <dgm:pt modelId="{EE27AFF8-CC2F-455D-9BE6-8769EE90F310}">
      <dgm:prSet/>
      <dgm:spPr/>
      <dgm:t>
        <a:bodyPr/>
        <a:lstStyle/>
        <a:p>
          <a:r>
            <a:rPr lang="fr-FR" dirty="0"/>
            <a:t>Une </a:t>
          </a:r>
          <a:r>
            <a:rPr lang="fr-FR" b="1" dirty="0"/>
            <a:t>clarifiant les missions attendues</a:t>
          </a:r>
          <a:r>
            <a:rPr lang="fr-FR" dirty="0"/>
            <a:t> des structures AVS en articulation avec les politiques portées par la Branche famille</a:t>
          </a:r>
        </a:p>
      </dgm:t>
    </dgm:pt>
    <dgm:pt modelId="{745A6B52-CF24-48C5-BC4F-9D33779F87C4}" type="parTrans" cxnId="{90CF19DE-2DBB-417D-A5A2-DC98F2FF6FD9}">
      <dgm:prSet/>
      <dgm:spPr/>
      <dgm:t>
        <a:bodyPr/>
        <a:lstStyle/>
        <a:p>
          <a:endParaRPr lang="fr-FR"/>
        </a:p>
      </dgm:t>
    </dgm:pt>
    <dgm:pt modelId="{E5F5B605-0453-4C57-9880-8ED7F0D12750}" type="sibTrans" cxnId="{90CF19DE-2DBB-417D-A5A2-DC98F2FF6FD9}">
      <dgm:prSet/>
      <dgm:spPr/>
      <dgm:t>
        <a:bodyPr/>
        <a:lstStyle/>
        <a:p>
          <a:endParaRPr lang="fr-FR"/>
        </a:p>
      </dgm:t>
    </dgm:pt>
    <dgm:pt modelId="{CF2AB78D-6F2E-4512-828F-7D633158BAEA}">
      <dgm:prSet/>
      <dgm:spPr/>
      <dgm:t>
        <a:bodyPr/>
        <a:lstStyle/>
        <a:p>
          <a:r>
            <a:rPr lang="fr-FR"/>
            <a:t>Un objectif de </a:t>
          </a:r>
          <a:r>
            <a:rPr lang="fr-FR" b="1"/>
            <a:t>visibilité et de coopérations renforcées </a:t>
          </a:r>
          <a:r>
            <a:rPr lang="fr-FR"/>
            <a:t>avec les partenaires</a:t>
          </a:r>
          <a:endParaRPr lang="fr-FR" dirty="0"/>
        </a:p>
      </dgm:t>
    </dgm:pt>
    <dgm:pt modelId="{C3AD9E24-764F-4B07-AB0A-D7990F4A099E}" type="parTrans" cxnId="{871554A4-8BB6-42B5-B5AC-456E87B9A3BB}">
      <dgm:prSet/>
      <dgm:spPr/>
      <dgm:t>
        <a:bodyPr/>
        <a:lstStyle/>
        <a:p>
          <a:endParaRPr lang="fr-FR"/>
        </a:p>
      </dgm:t>
    </dgm:pt>
    <dgm:pt modelId="{2CB4A83C-5D45-485A-AC50-CAC7636364C2}" type="sibTrans" cxnId="{871554A4-8BB6-42B5-B5AC-456E87B9A3BB}">
      <dgm:prSet/>
      <dgm:spPr/>
      <dgm:t>
        <a:bodyPr/>
        <a:lstStyle/>
        <a:p>
          <a:endParaRPr lang="fr-FR"/>
        </a:p>
      </dgm:t>
    </dgm:pt>
    <dgm:pt modelId="{BBB31A26-219E-4438-9DDC-B39326E3785F}">
      <dgm:prSet/>
      <dgm:spPr/>
      <dgm:t>
        <a:bodyPr/>
        <a:lstStyle/>
        <a:p>
          <a:r>
            <a:rPr lang="fr-FR"/>
            <a:t>Un </a:t>
          </a:r>
          <a:r>
            <a:rPr lang="fr-FR" b="1"/>
            <a:t>renforcement de  l’impact des structures </a:t>
          </a:r>
          <a:r>
            <a:rPr lang="fr-FR"/>
            <a:t>d’animation de la vie sociale sur les territoires</a:t>
          </a:r>
          <a:endParaRPr lang="fr-FR" dirty="0"/>
        </a:p>
      </dgm:t>
    </dgm:pt>
    <dgm:pt modelId="{68607FE0-CF8D-4428-BD39-5CA117D24969}" type="parTrans" cxnId="{75396B52-0962-4311-BBA8-33DA553CFA8E}">
      <dgm:prSet/>
      <dgm:spPr/>
      <dgm:t>
        <a:bodyPr/>
        <a:lstStyle/>
        <a:p>
          <a:endParaRPr lang="fr-FR"/>
        </a:p>
      </dgm:t>
    </dgm:pt>
    <dgm:pt modelId="{F4969969-9D41-4BD9-AEA9-210AC4C076FA}" type="sibTrans" cxnId="{75396B52-0962-4311-BBA8-33DA553CFA8E}">
      <dgm:prSet/>
      <dgm:spPr/>
      <dgm:t>
        <a:bodyPr/>
        <a:lstStyle/>
        <a:p>
          <a:endParaRPr lang="fr-FR"/>
        </a:p>
      </dgm:t>
    </dgm:pt>
    <dgm:pt modelId="{56B3396B-9868-431F-BDE2-2D0C259F2FD1}">
      <dgm:prSet/>
      <dgm:spPr/>
      <dgm:t>
        <a:bodyPr/>
        <a:lstStyle/>
        <a:p>
          <a:r>
            <a:rPr lang="fr-FR"/>
            <a:t>Des </a:t>
          </a:r>
          <a:r>
            <a:rPr lang="fr-FR" b="1"/>
            <a:t>évolutions de critères d’agrément</a:t>
          </a:r>
          <a:endParaRPr lang="fr-FR" b="1" dirty="0"/>
        </a:p>
      </dgm:t>
    </dgm:pt>
    <dgm:pt modelId="{B722EB8A-015E-4DC1-A194-DC3540D40BC4}" type="parTrans" cxnId="{7009878F-CFAE-471D-AD6B-061F0B9F0EC1}">
      <dgm:prSet/>
      <dgm:spPr/>
      <dgm:t>
        <a:bodyPr/>
        <a:lstStyle/>
        <a:p>
          <a:endParaRPr lang="fr-FR"/>
        </a:p>
      </dgm:t>
    </dgm:pt>
    <dgm:pt modelId="{1C834B53-920E-4B30-87DC-07EAB60AB626}" type="sibTrans" cxnId="{7009878F-CFAE-471D-AD6B-061F0B9F0EC1}">
      <dgm:prSet/>
      <dgm:spPr/>
      <dgm:t>
        <a:bodyPr/>
        <a:lstStyle/>
        <a:p>
          <a:endParaRPr lang="fr-FR"/>
        </a:p>
      </dgm:t>
    </dgm:pt>
    <dgm:pt modelId="{A386AB86-3D66-464E-81CD-FA0B8A41C1BB}">
      <dgm:prSet/>
      <dgm:spPr/>
      <dgm:t>
        <a:bodyPr/>
        <a:lstStyle/>
        <a:p>
          <a:r>
            <a:rPr lang="fr-FR"/>
            <a:t>De </a:t>
          </a:r>
          <a:r>
            <a:rPr lang="fr-FR" b="1"/>
            <a:t>nouvelles modalités de financement pour les centres sociaux </a:t>
          </a:r>
          <a:r>
            <a:rPr lang="fr-FR"/>
            <a:t>et </a:t>
          </a:r>
          <a:r>
            <a:rPr lang="fr-FR" b="1"/>
            <a:t>un allégement des charges administratives </a:t>
          </a:r>
          <a:r>
            <a:rPr lang="fr-FR"/>
            <a:t>des structures</a:t>
          </a:r>
          <a:endParaRPr lang="fr-FR" dirty="0"/>
        </a:p>
      </dgm:t>
    </dgm:pt>
    <dgm:pt modelId="{3421609A-C040-4604-A719-80F8F55B7A17}" type="parTrans" cxnId="{83F41041-0875-4ACD-A05F-6348322391EC}">
      <dgm:prSet/>
      <dgm:spPr/>
      <dgm:t>
        <a:bodyPr/>
        <a:lstStyle/>
        <a:p>
          <a:endParaRPr lang="fr-FR"/>
        </a:p>
      </dgm:t>
    </dgm:pt>
    <dgm:pt modelId="{5C1C4C5B-2080-445F-AB58-7D87361A8487}" type="sibTrans" cxnId="{83F41041-0875-4ACD-A05F-6348322391EC}">
      <dgm:prSet/>
      <dgm:spPr/>
      <dgm:t>
        <a:bodyPr/>
        <a:lstStyle/>
        <a:p>
          <a:endParaRPr lang="fr-FR"/>
        </a:p>
      </dgm:t>
    </dgm:pt>
    <dgm:pt modelId="{0E40DD64-683A-4D06-B448-A84E25F860C6}" type="pres">
      <dgm:prSet presAssocID="{5912E945-F952-4D1D-A8F4-CB4FF9F1DFB8}" presName="linear" presStyleCnt="0">
        <dgm:presLayoutVars>
          <dgm:animLvl val="lvl"/>
          <dgm:resizeHandles val="exact"/>
        </dgm:presLayoutVars>
      </dgm:prSet>
      <dgm:spPr/>
    </dgm:pt>
    <dgm:pt modelId="{60425045-98F5-477C-B564-17E323E93B2A}" type="pres">
      <dgm:prSet presAssocID="{B0EE6545-6816-4C39-992D-E29DE7C1625F}" presName="parentText" presStyleLbl="node1" presStyleIdx="0" presStyleCnt="6">
        <dgm:presLayoutVars>
          <dgm:chMax val="0"/>
          <dgm:bulletEnabled val="1"/>
        </dgm:presLayoutVars>
      </dgm:prSet>
      <dgm:spPr/>
    </dgm:pt>
    <dgm:pt modelId="{2B5D82FA-DF9F-41ED-B8AA-400F57BE6BB1}" type="pres">
      <dgm:prSet presAssocID="{D3D42840-0034-488B-919A-68C5F329B91D}" presName="spacer" presStyleCnt="0"/>
      <dgm:spPr/>
    </dgm:pt>
    <dgm:pt modelId="{6200AF96-C017-432C-9545-C70873A381A9}" type="pres">
      <dgm:prSet presAssocID="{EE27AFF8-CC2F-455D-9BE6-8769EE90F310}" presName="parentText" presStyleLbl="node1" presStyleIdx="1" presStyleCnt="6">
        <dgm:presLayoutVars>
          <dgm:chMax val="0"/>
          <dgm:bulletEnabled val="1"/>
        </dgm:presLayoutVars>
      </dgm:prSet>
      <dgm:spPr/>
    </dgm:pt>
    <dgm:pt modelId="{3ED17615-5E27-4749-9C79-26A7EC31B035}" type="pres">
      <dgm:prSet presAssocID="{E5F5B605-0453-4C57-9880-8ED7F0D12750}" presName="spacer" presStyleCnt="0"/>
      <dgm:spPr/>
    </dgm:pt>
    <dgm:pt modelId="{23240E23-8A86-4307-9467-F6EB79F09B3F}" type="pres">
      <dgm:prSet presAssocID="{CF2AB78D-6F2E-4512-828F-7D633158BAEA}" presName="parentText" presStyleLbl="node1" presStyleIdx="2" presStyleCnt="6">
        <dgm:presLayoutVars>
          <dgm:chMax val="0"/>
          <dgm:bulletEnabled val="1"/>
        </dgm:presLayoutVars>
      </dgm:prSet>
      <dgm:spPr/>
    </dgm:pt>
    <dgm:pt modelId="{8820D9DE-0F39-46B6-AFDF-116E7F09EEA5}" type="pres">
      <dgm:prSet presAssocID="{2CB4A83C-5D45-485A-AC50-CAC7636364C2}" presName="spacer" presStyleCnt="0"/>
      <dgm:spPr/>
    </dgm:pt>
    <dgm:pt modelId="{C03B4309-D44D-42C8-81EE-2C69CBBAB168}" type="pres">
      <dgm:prSet presAssocID="{BBB31A26-219E-4438-9DDC-B39326E3785F}" presName="parentText" presStyleLbl="node1" presStyleIdx="3" presStyleCnt="6">
        <dgm:presLayoutVars>
          <dgm:chMax val="0"/>
          <dgm:bulletEnabled val="1"/>
        </dgm:presLayoutVars>
      </dgm:prSet>
      <dgm:spPr/>
    </dgm:pt>
    <dgm:pt modelId="{9C72A0E7-6AB4-4E5C-90B8-8A56AB205FDF}" type="pres">
      <dgm:prSet presAssocID="{F4969969-9D41-4BD9-AEA9-210AC4C076FA}" presName="spacer" presStyleCnt="0"/>
      <dgm:spPr/>
    </dgm:pt>
    <dgm:pt modelId="{1AE809AD-4F9F-4A54-A57D-89B3FE165E64}" type="pres">
      <dgm:prSet presAssocID="{56B3396B-9868-431F-BDE2-2D0C259F2FD1}" presName="parentText" presStyleLbl="node1" presStyleIdx="4" presStyleCnt="6">
        <dgm:presLayoutVars>
          <dgm:chMax val="0"/>
          <dgm:bulletEnabled val="1"/>
        </dgm:presLayoutVars>
      </dgm:prSet>
      <dgm:spPr/>
    </dgm:pt>
    <dgm:pt modelId="{E37D84CE-3BB9-40F7-8D34-442A7F653C5C}" type="pres">
      <dgm:prSet presAssocID="{1C834B53-920E-4B30-87DC-07EAB60AB626}" presName="spacer" presStyleCnt="0"/>
      <dgm:spPr/>
    </dgm:pt>
    <dgm:pt modelId="{C94059D6-2788-4CB0-AEA1-C6FB06AED762}" type="pres">
      <dgm:prSet presAssocID="{A386AB86-3D66-464E-81CD-FA0B8A41C1BB}" presName="parentText" presStyleLbl="node1" presStyleIdx="5" presStyleCnt="6">
        <dgm:presLayoutVars>
          <dgm:chMax val="0"/>
          <dgm:bulletEnabled val="1"/>
        </dgm:presLayoutVars>
      </dgm:prSet>
      <dgm:spPr/>
    </dgm:pt>
  </dgm:ptLst>
  <dgm:cxnLst>
    <dgm:cxn modelId="{09D23E29-D768-42A4-8E78-759412018778}" type="presOf" srcId="{BBB31A26-219E-4438-9DDC-B39326E3785F}" destId="{C03B4309-D44D-42C8-81EE-2C69CBBAB168}" srcOrd="0" destOrd="0" presId="urn:microsoft.com/office/officeart/2005/8/layout/vList2"/>
    <dgm:cxn modelId="{7D8C672C-0ED4-4725-92BF-66538CB3E891}" type="presOf" srcId="{EE27AFF8-CC2F-455D-9BE6-8769EE90F310}" destId="{6200AF96-C017-432C-9545-C70873A381A9}" srcOrd="0" destOrd="0" presId="urn:microsoft.com/office/officeart/2005/8/layout/vList2"/>
    <dgm:cxn modelId="{C315623A-BA87-49A7-BC24-038925E8FE91}" type="presOf" srcId="{56B3396B-9868-431F-BDE2-2D0C259F2FD1}" destId="{1AE809AD-4F9F-4A54-A57D-89B3FE165E64}" srcOrd="0" destOrd="0" presId="urn:microsoft.com/office/officeart/2005/8/layout/vList2"/>
    <dgm:cxn modelId="{83F41041-0875-4ACD-A05F-6348322391EC}" srcId="{5912E945-F952-4D1D-A8F4-CB4FF9F1DFB8}" destId="{A386AB86-3D66-464E-81CD-FA0B8A41C1BB}" srcOrd="5" destOrd="0" parTransId="{3421609A-C040-4604-A719-80F8F55B7A17}" sibTransId="{5C1C4C5B-2080-445F-AB58-7D87361A8487}"/>
    <dgm:cxn modelId="{5764D461-8973-45A5-9B1F-5395AAE08244}" type="presOf" srcId="{CF2AB78D-6F2E-4512-828F-7D633158BAEA}" destId="{23240E23-8A86-4307-9467-F6EB79F09B3F}" srcOrd="0" destOrd="0" presId="urn:microsoft.com/office/officeart/2005/8/layout/vList2"/>
    <dgm:cxn modelId="{0D99B169-0689-44B5-BB4A-35C3B91583D2}" srcId="{5912E945-F952-4D1D-A8F4-CB4FF9F1DFB8}" destId="{B0EE6545-6816-4C39-992D-E29DE7C1625F}" srcOrd="0" destOrd="0" parTransId="{F2742CF2-AE57-4D15-A246-C408179FD286}" sibTransId="{D3D42840-0034-488B-919A-68C5F329B91D}"/>
    <dgm:cxn modelId="{75396B52-0962-4311-BBA8-33DA553CFA8E}" srcId="{5912E945-F952-4D1D-A8F4-CB4FF9F1DFB8}" destId="{BBB31A26-219E-4438-9DDC-B39326E3785F}" srcOrd="3" destOrd="0" parTransId="{68607FE0-CF8D-4428-BD39-5CA117D24969}" sibTransId="{F4969969-9D41-4BD9-AEA9-210AC4C076FA}"/>
    <dgm:cxn modelId="{2A50238A-45D8-401E-926A-119F59DB4F49}" type="presOf" srcId="{5912E945-F952-4D1D-A8F4-CB4FF9F1DFB8}" destId="{0E40DD64-683A-4D06-B448-A84E25F860C6}" srcOrd="0" destOrd="0" presId="urn:microsoft.com/office/officeart/2005/8/layout/vList2"/>
    <dgm:cxn modelId="{7009878F-CFAE-471D-AD6B-061F0B9F0EC1}" srcId="{5912E945-F952-4D1D-A8F4-CB4FF9F1DFB8}" destId="{56B3396B-9868-431F-BDE2-2D0C259F2FD1}" srcOrd="4" destOrd="0" parTransId="{B722EB8A-015E-4DC1-A194-DC3540D40BC4}" sibTransId="{1C834B53-920E-4B30-87DC-07EAB60AB626}"/>
    <dgm:cxn modelId="{871554A4-8BB6-42B5-B5AC-456E87B9A3BB}" srcId="{5912E945-F952-4D1D-A8F4-CB4FF9F1DFB8}" destId="{CF2AB78D-6F2E-4512-828F-7D633158BAEA}" srcOrd="2" destOrd="0" parTransId="{C3AD9E24-764F-4B07-AB0A-D7990F4A099E}" sibTransId="{2CB4A83C-5D45-485A-AC50-CAC7636364C2}"/>
    <dgm:cxn modelId="{BF7EEED4-DA2F-47AC-BEB4-7B1545452EA3}" type="presOf" srcId="{B0EE6545-6816-4C39-992D-E29DE7C1625F}" destId="{60425045-98F5-477C-B564-17E323E93B2A}" srcOrd="0" destOrd="0" presId="urn:microsoft.com/office/officeart/2005/8/layout/vList2"/>
    <dgm:cxn modelId="{90CF19DE-2DBB-417D-A5A2-DC98F2FF6FD9}" srcId="{5912E945-F952-4D1D-A8F4-CB4FF9F1DFB8}" destId="{EE27AFF8-CC2F-455D-9BE6-8769EE90F310}" srcOrd="1" destOrd="0" parTransId="{745A6B52-CF24-48C5-BC4F-9D33779F87C4}" sibTransId="{E5F5B605-0453-4C57-9880-8ED7F0D12750}"/>
    <dgm:cxn modelId="{323117FD-34F0-46CA-AD86-C0E33ADBDD83}" type="presOf" srcId="{A386AB86-3D66-464E-81CD-FA0B8A41C1BB}" destId="{C94059D6-2788-4CB0-AEA1-C6FB06AED762}" srcOrd="0" destOrd="0" presId="urn:microsoft.com/office/officeart/2005/8/layout/vList2"/>
    <dgm:cxn modelId="{A6289080-6A2C-49F1-9343-85A149DCB6E3}" type="presParOf" srcId="{0E40DD64-683A-4D06-B448-A84E25F860C6}" destId="{60425045-98F5-477C-B564-17E323E93B2A}" srcOrd="0" destOrd="0" presId="urn:microsoft.com/office/officeart/2005/8/layout/vList2"/>
    <dgm:cxn modelId="{9FFEE265-72FA-44B2-9E8D-C8101CB4D4A6}" type="presParOf" srcId="{0E40DD64-683A-4D06-B448-A84E25F860C6}" destId="{2B5D82FA-DF9F-41ED-B8AA-400F57BE6BB1}" srcOrd="1" destOrd="0" presId="urn:microsoft.com/office/officeart/2005/8/layout/vList2"/>
    <dgm:cxn modelId="{B32C6A41-9183-46CA-B544-22BC912BE178}" type="presParOf" srcId="{0E40DD64-683A-4D06-B448-A84E25F860C6}" destId="{6200AF96-C017-432C-9545-C70873A381A9}" srcOrd="2" destOrd="0" presId="urn:microsoft.com/office/officeart/2005/8/layout/vList2"/>
    <dgm:cxn modelId="{22FF3B0A-7559-4F7B-B193-C2D42B083889}" type="presParOf" srcId="{0E40DD64-683A-4D06-B448-A84E25F860C6}" destId="{3ED17615-5E27-4749-9C79-26A7EC31B035}" srcOrd="3" destOrd="0" presId="urn:microsoft.com/office/officeart/2005/8/layout/vList2"/>
    <dgm:cxn modelId="{A59A9972-CDD4-424C-8BB7-207E368D685C}" type="presParOf" srcId="{0E40DD64-683A-4D06-B448-A84E25F860C6}" destId="{23240E23-8A86-4307-9467-F6EB79F09B3F}" srcOrd="4" destOrd="0" presId="urn:microsoft.com/office/officeart/2005/8/layout/vList2"/>
    <dgm:cxn modelId="{460478B1-CF9C-495F-82B0-C2F64F0B2CAF}" type="presParOf" srcId="{0E40DD64-683A-4D06-B448-A84E25F860C6}" destId="{8820D9DE-0F39-46B6-AFDF-116E7F09EEA5}" srcOrd="5" destOrd="0" presId="urn:microsoft.com/office/officeart/2005/8/layout/vList2"/>
    <dgm:cxn modelId="{B3F32560-69A7-4D27-9B56-AC1BC03C91FD}" type="presParOf" srcId="{0E40DD64-683A-4D06-B448-A84E25F860C6}" destId="{C03B4309-D44D-42C8-81EE-2C69CBBAB168}" srcOrd="6" destOrd="0" presId="urn:microsoft.com/office/officeart/2005/8/layout/vList2"/>
    <dgm:cxn modelId="{31D754F6-A761-4CB0-AFBD-AA9061565182}" type="presParOf" srcId="{0E40DD64-683A-4D06-B448-A84E25F860C6}" destId="{9C72A0E7-6AB4-4E5C-90B8-8A56AB205FDF}" srcOrd="7" destOrd="0" presId="urn:microsoft.com/office/officeart/2005/8/layout/vList2"/>
    <dgm:cxn modelId="{B2F7130F-834E-4AFC-9E0B-487C6A52FE8D}" type="presParOf" srcId="{0E40DD64-683A-4D06-B448-A84E25F860C6}" destId="{1AE809AD-4F9F-4A54-A57D-89B3FE165E64}" srcOrd="8" destOrd="0" presId="urn:microsoft.com/office/officeart/2005/8/layout/vList2"/>
    <dgm:cxn modelId="{1FBBB106-F1DD-49F5-BE3F-24945A8226A1}" type="presParOf" srcId="{0E40DD64-683A-4D06-B448-A84E25F860C6}" destId="{E37D84CE-3BB9-40F7-8D34-442A7F653C5C}" srcOrd="9" destOrd="0" presId="urn:microsoft.com/office/officeart/2005/8/layout/vList2"/>
    <dgm:cxn modelId="{F750C824-64BC-4D7A-81DD-57E9FC754069}" type="presParOf" srcId="{0E40DD64-683A-4D06-B448-A84E25F860C6}" destId="{C94059D6-2788-4CB0-AEA1-C6FB06AED76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F3E0D-64DE-4D55-8906-BD942366E9BF}" type="doc">
      <dgm:prSet loTypeId="urn:microsoft.com/office/officeart/2005/8/layout/hList6" loCatId="list" qsTypeId="urn:microsoft.com/office/officeart/2005/8/quickstyle/simple1" qsCatId="simple" csTypeId="urn:microsoft.com/office/officeart/2005/8/colors/accent1_5" csCatId="accent1" phldr="1"/>
      <dgm:spPr/>
      <dgm:t>
        <a:bodyPr/>
        <a:lstStyle/>
        <a:p>
          <a:endParaRPr lang="fr-FR"/>
        </a:p>
      </dgm:t>
    </dgm:pt>
    <dgm:pt modelId="{AF91AEFA-6867-409A-8ED3-20D2515BB1D1}">
      <dgm:prSet phldrT="[Texte]" custT="1"/>
      <dgm:spPr/>
      <dgm:t>
        <a:bodyPr/>
        <a:lstStyle/>
        <a:p>
          <a:pPr>
            <a:lnSpc>
              <a:spcPct val="100000"/>
            </a:lnSpc>
            <a:spcBef>
              <a:spcPts val="600"/>
            </a:spcBef>
            <a:spcAft>
              <a:spcPts val="600"/>
            </a:spcAft>
          </a:pPr>
          <a:r>
            <a:rPr lang="fr-FR" sz="1800" b="1" dirty="0">
              <a:latin typeface="Century Gothic" panose="020B0502020202020204" pitchFamily="34" charset="0"/>
            </a:rPr>
            <a:t>Maintien des fondamentaux avec : </a:t>
          </a:r>
        </a:p>
      </dgm:t>
    </dgm:pt>
    <dgm:pt modelId="{B9D727F7-2F7D-492E-9EDE-EBC13A3CAADF}" type="parTrans" cxnId="{43931CEB-AA43-483A-9AB0-F167EBCE215E}">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9116A6AE-CCD9-474F-856E-D86A5269319D}" type="sibTrans" cxnId="{43931CEB-AA43-483A-9AB0-F167EBCE215E}">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9042BEDA-EE4E-4539-B3F2-B2E7451EF8A0}">
      <dgm:prSet phldrT="[Texte]" custT="1"/>
      <dgm:spPr/>
      <dgm:t>
        <a:bodyPr/>
        <a:lstStyle/>
        <a:p>
          <a:pPr>
            <a:lnSpc>
              <a:spcPct val="100000"/>
            </a:lnSpc>
            <a:spcBef>
              <a:spcPts val="600"/>
            </a:spcBef>
            <a:spcAft>
              <a:spcPts val="600"/>
            </a:spcAft>
          </a:pPr>
          <a:r>
            <a:rPr lang="fr-FR" sz="1800" b="1" dirty="0">
              <a:solidFill>
                <a:schemeClr val="bg1"/>
              </a:solidFill>
              <a:latin typeface="Century Gothic" panose="020B050202020202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Critères d’agrément précisés &amp; nouveautés :</a:t>
          </a:r>
          <a:endParaRPr lang="fr-FR" sz="1800" b="1" dirty="0">
            <a:solidFill>
              <a:schemeClr val="bg1"/>
            </a:solidFill>
            <a:latin typeface="Century Gothic" panose="020B0502020202020204" pitchFamily="34" charset="0"/>
          </a:endParaRPr>
        </a:p>
      </dgm:t>
    </dgm:pt>
    <dgm:pt modelId="{3E3C7D5B-A98A-42D9-82F9-779095477AC4}" type="parTrans" cxnId="{EC1BDB2B-86E6-44BC-A18D-65C94EA85C99}">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DB0AB683-C0D1-486B-BBFA-4605E07BDDF5}" type="sibTrans" cxnId="{EC1BDB2B-86E6-44BC-A18D-65C94EA85C99}">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8D016D24-C9B9-49CA-94E3-AAFF87780084}">
      <dgm:prSet phldrT="[Texte]" custT="1"/>
      <dgm:spPr/>
      <dgm:t>
        <a:bodyPr/>
        <a:lstStyle/>
        <a:p>
          <a:pPr>
            <a:lnSpc>
              <a:spcPct val="100000"/>
            </a:lnSpc>
            <a:spcBef>
              <a:spcPts val="600"/>
            </a:spcBef>
            <a:spcAft>
              <a:spcPts val="600"/>
            </a:spcAft>
          </a:pPr>
          <a:r>
            <a:rPr lang="fr-FR" sz="1400" dirty="0">
              <a:latin typeface="Century Gothic" panose="020B0502020202020204" pitchFamily="34" charset="0"/>
            </a:rPr>
            <a:t>Cadre d’intervention, pilotage, évaluation</a:t>
          </a:r>
        </a:p>
      </dgm:t>
    </dgm:pt>
    <dgm:pt modelId="{A978760D-64A3-4C0D-9E2B-EFB6EDE43418}" type="parTrans" cxnId="{EA4BA2FF-0179-4946-A0BF-EE67A78872FB}">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B106A216-2A29-4D64-8BF3-C9ACF498AECF}" type="sibTrans" cxnId="{EA4BA2FF-0179-4946-A0BF-EE67A78872FB}">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7D6DBAD-3321-4E19-89AC-DA0CF017968B}">
      <dgm:prSet phldrT="[Texte]" custT="1"/>
      <dgm:spPr/>
      <dgm:t>
        <a:bodyPr/>
        <a:lstStyle/>
        <a:p>
          <a:pPr>
            <a:lnSpc>
              <a:spcPct val="100000"/>
            </a:lnSpc>
            <a:spcBef>
              <a:spcPts val="600"/>
            </a:spcBef>
            <a:spcAft>
              <a:spcPts val="600"/>
            </a:spcAft>
          </a:pPr>
          <a:r>
            <a:rPr lang="fr-FR" sz="1400" dirty="0">
              <a:latin typeface="Century Gothic" panose="020B0502020202020204" pitchFamily="34" charset="0"/>
            </a:rPr>
            <a:t>Ouverture dans les domaines de diplômes de directeur &amp; référent famille, Référent famille pouvant reposer sur 2 personnes</a:t>
          </a:r>
        </a:p>
      </dgm:t>
    </dgm:pt>
    <dgm:pt modelId="{93BD27A3-5045-44D3-A420-2BB70E7478AD}" type="parTrans" cxnId="{37298088-C7CE-4273-9492-509995F1B8F1}">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EC844BB-6D16-4547-8030-AEAEFA43C0F0}" type="sibTrans" cxnId="{37298088-C7CE-4273-9492-509995F1B8F1}">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365201AF-66A4-433B-9AC3-286882C38993}">
      <dgm:prSet phldrT="[Texte]" custT="1"/>
      <dgm:spPr/>
      <dgm:t>
        <a:bodyPr/>
        <a:lstStyle/>
        <a:p>
          <a:pPr>
            <a:lnSpc>
              <a:spcPct val="100000"/>
            </a:lnSpc>
            <a:spcBef>
              <a:spcPts val="600"/>
            </a:spcBef>
            <a:spcAft>
              <a:spcPts val="600"/>
            </a:spcAft>
          </a:pPr>
          <a:r>
            <a:rPr lang="fr-FR" sz="1800" b="1" dirty="0">
              <a:latin typeface="Century Gothic" panose="020B0502020202020204" pitchFamily="34" charset="0"/>
            </a:rPr>
            <a:t>Modalités d’intervention renforcées et incontournables :</a:t>
          </a:r>
        </a:p>
      </dgm:t>
    </dgm:pt>
    <dgm:pt modelId="{0C64C5F2-E46F-426C-BF4B-619DDC82C0D2}" type="parTrans" cxnId="{579BC656-3CC9-462A-AAED-45B8EAE0AED8}">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ABE7534E-3345-4870-8A50-3B1585403B14}" type="sibTrans" cxnId="{579BC656-3CC9-462A-AAED-45B8EAE0AED8}">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DE82517D-686B-4FA9-9C7C-04A2DDC2B08A}">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De nouveaux enjeux ciblés : transitions démocratique &amp; citoyenne, numérique, écologique et démographique</a:t>
          </a:r>
          <a:endParaRPr lang="fr-FR" sz="1400" dirty="0">
            <a:solidFill>
              <a:schemeClr val="bg1"/>
            </a:solidFill>
            <a:latin typeface="Century Gothic" panose="020B0502020202020204" pitchFamily="34" charset="0"/>
          </a:endParaRPr>
        </a:p>
      </dgm:t>
    </dgm:pt>
    <dgm:pt modelId="{7B08F07F-19DB-4756-9810-4CB8B047AE09}" type="parTrans" cxnId="{3640F344-C8D0-406F-A140-2C38265C32E3}">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A668DFC0-9E53-4D22-AD95-7CC3E3991F95}" type="sibTrans" cxnId="{3640F344-C8D0-406F-A140-2C38265C32E3}">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10D33DEF-5183-4AD4-83B5-AD51757E4EF3}">
      <dgm:prSet phldrT="[Texte]" custT="1"/>
      <dgm:spPr/>
      <dgm:t>
        <a:bodyPr/>
        <a:lstStyle/>
        <a:p>
          <a:pPr>
            <a:lnSpc>
              <a:spcPct val="100000"/>
            </a:lnSpc>
            <a:spcBef>
              <a:spcPts val="600"/>
            </a:spcBef>
            <a:spcAft>
              <a:spcPts val="600"/>
            </a:spcAft>
          </a:pPr>
          <a:r>
            <a:rPr lang="fr-FR" sz="1400" dirty="0">
              <a:latin typeface="Century Gothic" panose="020B0502020202020204" pitchFamily="34" charset="0"/>
            </a:rPr>
            <a:t>Durée d’agrément allongée à 5 ans</a:t>
          </a:r>
        </a:p>
      </dgm:t>
    </dgm:pt>
    <dgm:pt modelId="{E79B2EA5-B29E-49FA-840D-07F54D8DF1E2}" type="parTrans" cxnId="{F79883C1-95CE-47CE-97C8-9F01C004785F}">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A9FA5384-F290-440A-886A-B4DEBDAE3AFB}" type="sibTrans" cxnId="{F79883C1-95CE-47CE-97C8-9F01C004785F}">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46C5C10-4106-43D6-A795-483DE226DB3D}">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Participation des habitants</a:t>
          </a:r>
          <a:endParaRPr lang="fr-FR" sz="1400" dirty="0">
            <a:solidFill>
              <a:schemeClr val="bg1"/>
            </a:solidFill>
            <a:latin typeface="Century Gothic" panose="020B0502020202020204" pitchFamily="34" charset="0"/>
          </a:endParaRPr>
        </a:p>
      </dgm:t>
    </dgm:pt>
    <dgm:pt modelId="{F813D7FD-D66D-4D78-A1D2-F93E5507DAF2}" type="parTrans" cxnId="{F717DFAE-B36D-49A5-9A8F-B0B4A1A76E1F}">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476FCD9-D51A-402D-8806-9CC1A293ABDD}" type="sibTrans" cxnId="{F717DFAE-B36D-49A5-9A8F-B0B4A1A76E1F}">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F33CDDD-9C3D-4950-B171-601B3C3B42D6}">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Un Projet Social de Territoire structuré autour de 3 axes et de 4 objectifs communs à décliner au sein de chaque structure (1 objectif par axe à minima pour les EVS)</a:t>
          </a:r>
          <a:endParaRPr lang="fr-FR" sz="1400" dirty="0">
            <a:solidFill>
              <a:schemeClr val="bg1"/>
            </a:solidFill>
            <a:latin typeface="Century Gothic" panose="020B0502020202020204" pitchFamily="34" charset="0"/>
          </a:endParaRPr>
        </a:p>
      </dgm:t>
    </dgm:pt>
    <dgm:pt modelId="{4B529990-7E33-4CC2-AFAA-CCDE3B5C75E0}" type="parTrans" cxnId="{A8FCE0B9-6E79-4A6A-99DF-E29C73DF970A}">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A6DF60D9-D219-419A-941C-1C71F55EF919}" type="sibTrans" cxnId="{A8FCE0B9-6E79-4A6A-99DF-E29C73DF970A}">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6BF5A07C-4987-4F99-B028-DDA597F212FB}">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Volonté d’évaluation renforcée</a:t>
          </a:r>
          <a:endParaRPr lang="fr-FR" sz="1400" dirty="0">
            <a:solidFill>
              <a:schemeClr val="bg1"/>
            </a:solidFill>
            <a:latin typeface="Century Gothic" panose="020B0502020202020204" pitchFamily="34" charset="0"/>
          </a:endParaRPr>
        </a:p>
      </dgm:t>
    </dgm:pt>
    <dgm:pt modelId="{D1E22175-D8A9-4F1E-9C8C-4D67753954A3}" type="parTrans" cxnId="{9E1D29E7-6123-4FBF-8F90-EF27395482A9}">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113C2EDD-49B4-4F80-8D5E-A203ED068F9D}" type="sibTrans" cxnId="{9E1D29E7-6123-4FBF-8F90-EF27395482A9}">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FDCE2AFC-C972-4B5A-8E49-7DFCB2179947}">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6" action="ppaction://hlinksldjump">
                <a:extLst>
                  <a:ext uri="{A12FA001-AC4F-418D-AE19-62706E023703}">
                    <ahyp:hlinkClr xmlns:ahyp="http://schemas.microsoft.com/office/drawing/2018/hyperlinkcolor" val="tx"/>
                  </a:ext>
                </a:extLst>
              </a:hlinkClick>
            </a:rPr>
            <a:t>Fusion des PS AGC &amp; ACF pour les Centres Sociaux</a:t>
          </a:r>
          <a:endParaRPr lang="fr-FR" sz="1400" dirty="0">
            <a:solidFill>
              <a:schemeClr val="bg1"/>
            </a:solidFill>
            <a:latin typeface="Century Gothic" panose="020B0502020202020204" pitchFamily="34" charset="0"/>
          </a:endParaRPr>
        </a:p>
      </dgm:t>
    </dgm:pt>
    <dgm:pt modelId="{1EDA20C2-B5A8-4465-89CA-42EAEE212F04}" type="parTrans" cxnId="{03E3F6C4-AC5D-445F-ABF1-8C0BF62FF0A7}">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226ACC40-110F-43B0-AF3C-F7243379220B}" type="sibTrans" cxnId="{03E3F6C4-AC5D-445F-ABF1-8C0BF62FF0A7}">
      <dgm:prSet/>
      <dgm:spPr/>
      <dgm:t>
        <a:bodyPr/>
        <a:lstStyle/>
        <a:p>
          <a:pPr>
            <a:lnSpc>
              <a:spcPct val="100000"/>
            </a:lnSpc>
            <a:spcBef>
              <a:spcPts val="600"/>
            </a:spcBef>
            <a:spcAft>
              <a:spcPts val="600"/>
            </a:spcAft>
          </a:pPr>
          <a:endParaRPr lang="fr-FR" sz="2000">
            <a:latin typeface="Century Gothic" panose="020B0502020202020204" pitchFamily="34" charset="0"/>
          </a:endParaRPr>
        </a:p>
      </dgm:t>
    </dgm:pt>
    <dgm:pt modelId="{F876FC45-EA47-4698-8673-5755ACAB34B0}">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7" action="ppaction://hlinksldjump">
                <a:extLst>
                  <a:ext uri="{A12FA001-AC4F-418D-AE19-62706E023703}">
                    <ahyp:hlinkClr xmlns:ahyp="http://schemas.microsoft.com/office/drawing/2018/hyperlinkcolor" val="tx"/>
                  </a:ext>
                </a:extLst>
              </a:hlinkClick>
            </a:rPr>
            <a:t>Fonction accueil</a:t>
          </a:r>
          <a:endParaRPr lang="fr-FR" sz="1400" dirty="0">
            <a:solidFill>
              <a:schemeClr val="bg1"/>
            </a:solidFill>
            <a:latin typeface="Century Gothic" panose="020B0502020202020204" pitchFamily="34" charset="0"/>
          </a:endParaRPr>
        </a:p>
      </dgm:t>
    </dgm:pt>
    <dgm:pt modelId="{9C333543-7C35-41A4-9EAA-84349B3DDFE8}" type="parTrans" cxnId="{43C99912-C3C5-42E7-8A07-6F7F40B823F5}">
      <dgm:prSet/>
      <dgm:spPr/>
      <dgm:t>
        <a:bodyPr/>
        <a:lstStyle/>
        <a:p>
          <a:endParaRPr lang="fr-FR"/>
        </a:p>
      </dgm:t>
    </dgm:pt>
    <dgm:pt modelId="{9418E15F-D823-4A96-AD1C-F55AE61D650C}" type="sibTrans" cxnId="{43C99912-C3C5-42E7-8A07-6F7F40B823F5}">
      <dgm:prSet/>
      <dgm:spPr/>
      <dgm:t>
        <a:bodyPr/>
        <a:lstStyle/>
        <a:p>
          <a:endParaRPr lang="fr-FR"/>
        </a:p>
      </dgm:t>
    </dgm:pt>
    <dgm:pt modelId="{05071971-945B-4FAC-BC12-F0764610CD34}">
      <dgm:prSet phldrT="[Texte]" custT="1"/>
      <dgm:spPr/>
      <dgm:t>
        <a:bodyPr/>
        <a:lstStyle/>
        <a:p>
          <a:pPr>
            <a:lnSpc>
              <a:spcPct val="100000"/>
            </a:lnSpc>
            <a:spcBef>
              <a:spcPts val="600"/>
            </a:spcBef>
            <a:spcAft>
              <a:spcPts val="600"/>
            </a:spcAft>
          </a:pPr>
          <a:r>
            <a:rPr lang="fr-FR" sz="1400" dirty="0">
              <a:solidFill>
                <a:schemeClr val="bg1"/>
              </a:solidFill>
              <a:latin typeface="Century Gothic" panose="020B0502020202020204" pitchFamily="34" charset="0"/>
              <a:hlinkClick xmlns:r="http://schemas.openxmlformats.org/officeDocument/2006/relationships" r:id="rId8" action="ppaction://hlinksldjump">
                <a:extLst>
                  <a:ext uri="{A12FA001-AC4F-418D-AE19-62706E023703}">
                    <ahyp:hlinkClr xmlns:ahyp="http://schemas.microsoft.com/office/drawing/2018/hyperlinkcolor" val="tx"/>
                  </a:ext>
                </a:extLst>
              </a:hlinkClick>
            </a:rPr>
            <a:t>L’Aller Vers</a:t>
          </a:r>
          <a:endParaRPr lang="fr-FR" sz="1400" dirty="0">
            <a:solidFill>
              <a:schemeClr val="bg1"/>
            </a:solidFill>
            <a:latin typeface="Century Gothic" panose="020B0502020202020204" pitchFamily="34" charset="0"/>
          </a:endParaRPr>
        </a:p>
      </dgm:t>
    </dgm:pt>
    <dgm:pt modelId="{3697BC1E-21F3-4CA5-B594-CF9C4A88BF0F}" type="parTrans" cxnId="{4B77F306-B867-49BA-B138-0F69C50531F9}">
      <dgm:prSet/>
      <dgm:spPr/>
      <dgm:t>
        <a:bodyPr/>
        <a:lstStyle/>
        <a:p>
          <a:endParaRPr lang="fr-FR"/>
        </a:p>
      </dgm:t>
    </dgm:pt>
    <dgm:pt modelId="{7D865569-AB5F-4F2E-B08A-83B51E34D442}" type="sibTrans" cxnId="{4B77F306-B867-49BA-B138-0F69C50531F9}">
      <dgm:prSet/>
      <dgm:spPr/>
      <dgm:t>
        <a:bodyPr/>
        <a:lstStyle/>
        <a:p>
          <a:endParaRPr lang="fr-FR"/>
        </a:p>
      </dgm:t>
    </dgm:pt>
    <dgm:pt modelId="{35A1A2E2-569A-4AF7-A4CF-773639EED1FA}">
      <dgm:prSet phldrT="[Texte]" custT="1"/>
      <dgm:spPr/>
      <dgm:t>
        <a:bodyPr/>
        <a:lstStyle/>
        <a:p>
          <a:pPr>
            <a:lnSpc>
              <a:spcPct val="100000"/>
            </a:lnSpc>
            <a:spcBef>
              <a:spcPts val="600"/>
            </a:spcBef>
            <a:spcAft>
              <a:spcPts val="600"/>
            </a:spcAft>
          </a:pPr>
          <a:endParaRPr lang="fr-FR" sz="1400" dirty="0">
            <a:latin typeface="Century Gothic" panose="020B0502020202020204" pitchFamily="34" charset="0"/>
          </a:endParaRPr>
        </a:p>
      </dgm:t>
    </dgm:pt>
    <dgm:pt modelId="{45BB5E12-AD7D-4C83-992C-7B0B5337357D}" type="parTrans" cxnId="{B6684548-7A53-4B02-9A47-6F49FFBB0B54}">
      <dgm:prSet/>
      <dgm:spPr/>
      <dgm:t>
        <a:bodyPr/>
        <a:lstStyle/>
        <a:p>
          <a:endParaRPr lang="fr-FR"/>
        </a:p>
      </dgm:t>
    </dgm:pt>
    <dgm:pt modelId="{CAB1FE57-9ADC-4093-A8B3-CC41C9FB7C15}" type="sibTrans" cxnId="{B6684548-7A53-4B02-9A47-6F49FFBB0B54}">
      <dgm:prSet/>
      <dgm:spPr/>
      <dgm:t>
        <a:bodyPr/>
        <a:lstStyle/>
        <a:p>
          <a:endParaRPr lang="fr-FR"/>
        </a:p>
      </dgm:t>
    </dgm:pt>
    <dgm:pt modelId="{2D68D781-A6DE-47F5-A036-141DFFF75057}" type="pres">
      <dgm:prSet presAssocID="{C1DF3E0D-64DE-4D55-8906-BD942366E9BF}" presName="Name0" presStyleCnt="0">
        <dgm:presLayoutVars>
          <dgm:dir/>
          <dgm:resizeHandles val="exact"/>
        </dgm:presLayoutVars>
      </dgm:prSet>
      <dgm:spPr/>
    </dgm:pt>
    <dgm:pt modelId="{655FCF8C-9CC0-4E20-89FC-6ABCC8198EE5}" type="pres">
      <dgm:prSet presAssocID="{AF91AEFA-6867-409A-8ED3-20D2515BB1D1}" presName="node" presStyleLbl="node1" presStyleIdx="0" presStyleCnt="3" custScaleX="70265">
        <dgm:presLayoutVars>
          <dgm:bulletEnabled val="1"/>
        </dgm:presLayoutVars>
      </dgm:prSet>
      <dgm:spPr/>
    </dgm:pt>
    <dgm:pt modelId="{5B006971-94CB-4875-9C2D-58BF299CF425}" type="pres">
      <dgm:prSet presAssocID="{9116A6AE-CCD9-474F-856E-D86A5269319D}" presName="sibTrans" presStyleCnt="0"/>
      <dgm:spPr/>
    </dgm:pt>
    <dgm:pt modelId="{8E135A4A-429F-4E25-A817-CC777C7FE9BA}" type="pres">
      <dgm:prSet presAssocID="{365201AF-66A4-433B-9AC3-286882C38993}" presName="node" presStyleLbl="node1" presStyleIdx="1" presStyleCnt="3" custScaleX="63984">
        <dgm:presLayoutVars>
          <dgm:bulletEnabled val="1"/>
        </dgm:presLayoutVars>
      </dgm:prSet>
      <dgm:spPr/>
    </dgm:pt>
    <dgm:pt modelId="{42FDF6F2-FD4F-401A-9AD5-58F6DA335A59}" type="pres">
      <dgm:prSet presAssocID="{ABE7534E-3345-4870-8A50-3B1585403B14}" presName="sibTrans" presStyleCnt="0"/>
      <dgm:spPr/>
    </dgm:pt>
    <dgm:pt modelId="{03C7EC06-7667-4F1B-8D92-C75CB53C0E9F}" type="pres">
      <dgm:prSet presAssocID="{9042BEDA-EE4E-4539-B3F2-B2E7451EF8A0}" presName="node" presStyleLbl="node1" presStyleIdx="2" presStyleCnt="3">
        <dgm:presLayoutVars>
          <dgm:bulletEnabled val="1"/>
        </dgm:presLayoutVars>
      </dgm:prSet>
      <dgm:spPr/>
    </dgm:pt>
  </dgm:ptLst>
  <dgm:cxnLst>
    <dgm:cxn modelId="{005A3001-4E23-4DE0-AAD7-7FE2588F5120}" type="presOf" srcId="{27D6DBAD-3321-4E19-89AC-DA0CF017968B}" destId="{03C7EC06-7667-4F1B-8D92-C75CB53C0E9F}" srcOrd="0" destOrd="2" presId="urn:microsoft.com/office/officeart/2005/8/layout/hList6"/>
    <dgm:cxn modelId="{4B77F306-B867-49BA-B138-0F69C50531F9}" srcId="{365201AF-66A4-433B-9AC3-286882C38993}" destId="{05071971-945B-4FAC-BC12-F0764610CD34}" srcOrd="2" destOrd="0" parTransId="{3697BC1E-21F3-4CA5-B594-CF9C4A88BF0F}" sibTransId="{7D865569-AB5F-4F2E-B08A-83B51E34D442}"/>
    <dgm:cxn modelId="{00D5A10F-5FB1-43C6-BDBC-7D26407C0865}" type="presOf" srcId="{C1DF3E0D-64DE-4D55-8906-BD942366E9BF}" destId="{2D68D781-A6DE-47F5-A036-141DFFF75057}" srcOrd="0" destOrd="0" presId="urn:microsoft.com/office/officeart/2005/8/layout/hList6"/>
    <dgm:cxn modelId="{43C99912-C3C5-42E7-8A07-6F7F40B823F5}" srcId="{365201AF-66A4-433B-9AC3-286882C38993}" destId="{F876FC45-EA47-4698-8673-5755ACAB34B0}" srcOrd="0" destOrd="0" parTransId="{9C333543-7C35-41A4-9EAA-84349B3DDFE8}" sibTransId="{9418E15F-D823-4A96-AD1C-F55AE61D650C}"/>
    <dgm:cxn modelId="{74C0A622-C97F-40AF-A25A-AB0ED1158638}" type="presOf" srcId="{365201AF-66A4-433B-9AC3-286882C38993}" destId="{8E135A4A-429F-4E25-A817-CC777C7FE9BA}" srcOrd="0" destOrd="0" presId="urn:microsoft.com/office/officeart/2005/8/layout/hList6"/>
    <dgm:cxn modelId="{E5DF2229-22F0-4457-9E65-237E5B5B42F8}" type="presOf" srcId="{05071971-945B-4FAC-BC12-F0764610CD34}" destId="{8E135A4A-429F-4E25-A817-CC777C7FE9BA}" srcOrd="0" destOrd="3" presId="urn:microsoft.com/office/officeart/2005/8/layout/hList6"/>
    <dgm:cxn modelId="{3ACFD529-362B-44B8-9C5A-62E12DAFE2A7}" type="presOf" srcId="{35A1A2E2-569A-4AF7-A4CF-773639EED1FA}" destId="{8E135A4A-429F-4E25-A817-CC777C7FE9BA}" srcOrd="0" destOrd="4" presId="urn:microsoft.com/office/officeart/2005/8/layout/hList6"/>
    <dgm:cxn modelId="{EC1BDB2B-86E6-44BC-A18D-65C94EA85C99}" srcId="{C1DF3E0D-64DE-4D55-8906-BD942366E9BF}" destId="{9042BEDA-EE4E-4539-B3F2-B2E7451EF8A0}" srcOrd="2" destOrd="0" parTransId="{3E3C7D5B-A98A-42D9-82F9-779095477AC4}" sibTransId="{DB0AB683-C0D1-486B-BBFA-4605E07BDDF5}"/>
    <dgm:cxn modelId="{3640F344-C8D0-406F-A140-2C38265C32E3}" srcId="{AF91AEFA-6867-409A-8ED3-20D2515BB1D1}" destId="{DE82517D-686B-4FA9-9C7C-04A2DDC2B08A}" srcOrd="1" destOrd="0" parTransId="{7B08F07F-19DB-4756-9810-4CB8B047AE09}" sibTransId="{A668DFC0-9E53-4D22-AD95-7CC3E3991F95}"/>
    <dgm:cxn modelId="{0D12F145-7B1C-4486-975F-9894D0D0BB10}" type="presOf" srcId="{246C5C10-4106-43D6-A795-483DE226DB3D}" destId="{8E135A4A-429F-4E25-A817-CC777C7FE9BA}" srcOrd="0" destOrd="2" presId="urn:microsoft.com/office/officeart/2005/8/layout/hList6"/>
    <dgm:cxn modelId="{B6684548-7A53-4B02-9A47-6F49FFBB0B54}" srcId="{365201AF-66A4-433B-9AC3-286882C38993}" destId="{35A1A2E2-569A-4AF7-A4CF-773639EED1FA}" srcOrd="3" destOrd="0" parTransId="{45BB5E12-AD7D-4C83-992C-7B0B5337357D}" sibTransId="{CAB1FE57-9ADC-4093-A8B3-CC41C9FB7C15}"/>
    <dgm:cxn modelId="{1EB2F24B-1A8E-4B99-8092-59083E769CC7}" type="presOf" srcId="{2F33CDDD-9C3D-4950-B171-601B3C3B42D6}" destId="{655FCF8C-9CC0-4E20-89FC-6ABCC8198EE5}" srcOrd="0" destOrd="1" presId="urn:microsoft.com/office/officeart/2005/8/layout/hList6"/>
    <dgm:cxn modelId="{579BC656-3CC9-462A-AAED-45B8EAE0AED8}" srcId="{C1DF3E0D-64DE-4D55-8906-BD942366E9BF}" destId="{365201AF-66A4-433B-9AC3-286882C38993}" srcOrd="1" destOrd="0" parTransId="{0C64C5F2-E46F-426C-BF4B-619DDC82C0D2}" sibTransId="{ABE7534E-3345-4870-8A50-3B1585403B14}"/>
    <dgm:cxn modelId="{37298088-C7CE-4273-9492-509995F1B8F1}" srcId="{9042BEDA-EE4E-4539-B3F2-B2E7451EF8A0}" destId="{27D6DBAD-3321-4E19-89AC-DA0CF017968B}" srcOrd="1" destOrd="0" parTransId="{93BD27A3-5045-44D3-A420-2BB70E7478AD}" sibTransId="{2EC844BB-6D16-4547-8030-AEAEFA43C0F0}"/>
    <dgm:cxn modelId="{0E782AA8-62D5-4F5F-88CA-A66BEE252CC4}" type="presOf" srcId="{F876FC45-EA47-4698-8673-5755ACAB34B0}" destId="{8E135A4A-429F-4E25-A817-CC777C7FE9BA}" srcOrd="0" destOrd="1" presId="urn:microsoft.com/office/officeart/2005/8/layout/hList6"/>
    <dgm:cxn modelId="{F717DFAE-B36D-49A5-9A8F-B0B4A1A76E1F}" srcId="{365201AF-66A4-433B-9AC3-286882C38993}" destId="{246C5C10-4106-43D6-A795-483DE226DB3D}" srcOrd="1" destOrd="0" parTransId="{F813D7FD-D66D-4D78-A1D2-F93E5507DAF2}" sibTransId="{2476FCD9-D51A-402D-8806-9CC1A293ABDD}"/>
    <dgm:cxn modelId="{406C5FAF-7A5D-4A83-96D7-BA35972DB122}" type="presOf" srcId="{6BF5A07C-4987-4F99-B028-DDA597F212FB}" destId="{03C7EC06-7667-4F1B-8D92-C75CB53C0E9F}" srcOrd="0" destOrd="4" presId="urn:microsoft.com/office/officeart/2005/8/layout/hList6"/>
    <dgm:cxn modelId="{A8FCE0B9-6E79-4A6A-99DF-E29C73DF970A}" srcId="{AF91AEFA-6867-409A-8ED3-20D2515BB1D1}" destId="{2F33CDDD-9C3D-4950-B171-601B3C3B42D6}" srcOrd="0" destOrd="0" parTransId="{4B529990-7E33-4CC2-AFAA-CCDE3B5C75E0}" sibTransId="{A6DF60D9-D219-419A-941C-1C71F55EF919}"/>
    <dgm:cxn modelId="{96B1BDBC-98E1-414E-9D4D-3DC533059098}" type="presOf" srcId="{8D016D24-C9B9-49CA-94E3-AAFF87780084}" destId="{03C7EC06-7667-4F1B-8D92-C75CB53C0E9F}" srcOrd="0" destOrd="1" presId="urn:microsoft.com/office/officeart/2005/8/layout/hList6"/>
    <dgm:cxn modelId="{F79883C1-95CE-47CE-97C8-9F01C004785F}" srcId="{9042BEDA-EE4E-4539-B3F2-B2E7451EF8A0}" destId="{10D33DEF-5183-4AD4-83B5-AD51757E4EF3}" srcOrd="2" destOrd="0" parTransId="{E79B2EA5-B29E-49FA-840D-07F54D8DF1E2}" sibTransId="{A9FA5384-F290-440A-886A-B4DEBDAE3AFB}"/>
    <dgm:cxn modelId="{56DE3AC3-498B-41DF-9F20-36DEA153925E}" type="presOf" srcId="{AF91AEFA-6867-409A-8ED3-20D2515BB1D1}" destId="{655FCF8C-9CC0-4E20-89FC-6ABCC8198EE5}" srcOrd="0" destOrd="0" presId="urn:microsoft.com/office/officeart/2005/8/layout/hList6"/>
    <dgm:cxn modelId="{3EBDF0C4-6FB3-4C61-AB9B-ED844162EE8C}" type="presOf" srcId="{10D33DEF-5183-4AD4-83B5-AD51757E4EF3}" destId="{03C7EC06-7667-4F1B-8D92-C75CB53C0E9F}" srcOrd="0" destOrd="3" presId="urn:microsoft.com/office/officeart/2005/8/layout/hList6"/>
    <dgm:cxn modelId="{03E3F6C4-AC5D-445F-ABF1-8C0BF62FF0A7}" srcId="{9042BEDA-EE4E-4539-B3F2-B2E7451EF8A0}" destId="{FDCE2AFC-C972-4B5A-8E49-7DFCB2179947}" srcOrd="4" destOrd="0" parTransId="{1EDA20C2-B5A8-4465-89CA-42EAEE212F04}" sibTransId="{226ACC40-110F-43B0-AF3C-F7243379220B}"/>
    <dgm:cxn modelId="{C82D8BDE-7B30-44FD-B88F-C8DBF9079FE7}" type="presOf" srcId="{9042BEDA-EE4E-4539-B3F2-B2E7451EF8A0}" destId="{03C7EC06-7667-4F1B-8D92-C75CB53C0E9F}" srcOrd="0" destOrd="0" presId="urn:microsoft.com/office/officeart/2005/8/layout/hList6"/>
    <dgm:cxn modelId="{9E152EDF-E18B-4D61-B9DF-B27337B7B332}" type="presOf" srcId="{FDCE2AFC-C972-4B5A-8E49-7DFCB2179947}" destId="{03C7EC06-7667-4F1B-8D92-C75CB53C0E9F}" srcOrd="0" destOrd="5" presId="urn:microsoft.com/office/officeart/2005/8/layout/hList6"/>
    <dgm:cxn modelId="{9E1D29E7-6123-4FBF-8F90-EF27395482A9}" srcId="{9042BEDA-EE4E-4539-B3F2-B2E7451EF8A0}" destId="{6BF5A07C-4987-4F99-B028-DDA597F212FB}" srcOrd="3" destOrd="0" parTransId="{D1E22175-D8A9-4F1E-9C8C-4D67753954A3}" sibTransId="{113C2EDD-49B4-4F80-8D5E-A203ED068F9D}"/>
    <dgm:cxn modelId="{43931CEB-AA43-483A-9AB0-F167EBCE215E}" srcId="{C1DF3E0D-64DE-4D55-8906-BD942366E9BF}" destId="{AF91AEFA-6867-409A-8ED3-20D2515BB1D1}" srcOrd="0" destOrd="0" parTransId="{B9D727F7-2F7D-492E-9EDE-EBC13A3CAADF}" sibTransId="{9116A6AE-CCD9-474F-856E-D86A5269319D}"/>
    <dgm:cxn modelId="{276983F2-222B-436D-99EA-79E10769DA49}" type="presOf" srcId="{DE82517D-686B-4FA9-9C7C-04A2DDC2B08A}" destId="{655FCF8C-9CC0-4E20-89FC-6ABCC8198EE5}" srcOrd="0" destOrd="2" presId="urn:microsoft.com/office/officeart/2005/8/layout/hList6"/>
    <dgm:cxn modelId="{EA4BA2FF-0179-4946-A0BF-EE67A78872FB}" srcId="{9042BEDA-EE4E-4539-B3F2-B2E7451EF8A0}" destId="{8D016D24-C9B9-49CA-94E3-AAFF87780084}" srcOrd="0" destOrd="0" parTransId="{A978760D-64A3-4C0D-9E2B-EFB6EDE43418}" sibTransId="{B106A216-2A29-4D64-8BF3-C9ACF498AECF}"/>
    <dgm:cxn modelId="{590B14FF-71DB-48CF-A318-C6665AF04C35}" type="presParOf" srcId="{2D68D781-A6DE-47F5-A036-141DFFF75057}" destId="{655FCF8C-9CC0-4E20-89FC-6ABCC8198EE5}" srcOrd="0" destOrd="0" presId="urn:microsoft.com/office/officeart/2005/8/layout/hList6"/>
    <dgm:cxn modelId="{02A7C92E-64EE-4BBC-8AAD-24D95B3D4698}" type="presParOf" srcId="{2D68D781-A6DE-47F5-A036-141DFFF75057}" destId="{5B006971-94CB-4875-9C2D-58BF299CF425}" srcOrd="1" destOrd="0" presId="urn:microsoft.com/office/officeart/2005/8/layout/hList6"/>
    <dgm:cxn modelId="{D3214A6F-BA3B-45B1-A2EB-A033E3542BDE}" type="presParOf" srcId="{2D68D781-A6DE-47F5-A036-141DFFF75057}" destId="{8E135A4A-429F-4E25-A817-CC777C7FE9BA}" srcOrd="2" destOrd="0" presId="urn:microsoft.com/office/officeart/2005/8/layout/hList6"/>
    <dgm:cxn modelId="{121D7B10-3980-461A-A7A2-213EC87641D7}" type="presParOf" srcId="{2D68D781-A6DE-47F5-A036-141DFFF75057}" destId="{42FDF6F2-FD4F-401A-9AD5-58F6DA335A59}" srcOrd="3" destOrd="0" presId="urn:microsoft.com/office/officeart/2005/8/layout/hList6"/>
    <dgm:cxn modelId="{A2A8E9F0-2E06-48E0-B8A0-EE26EE7969CB}" type="presParOf" srcId="{2D68D781-A6DE-47F5-A036-141DFFF75057}" destId="{03C7EC06-7667-4F1B-8D92-C75CB53C0E9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22787-59E0-459C-A261-4405E1390A52}" type="doc">
      <dgm:prSet loTypeId="urn:microsoft.com/office/officeart/2005/8/layout/hList6" loCatId="list" qsTypeId="urn:microsoft.com/office/officeart/2005/8/quickstyle/simple1" qsCatId="simple" csTypeId="urn:microsoft.com/office/officeart/2005/8/colors/accent1_3" csCatId="accent1" phldr="1"/>
      <dgm:spPr/>
    </dgm:pt>
    <dgm:pt modelId="{3DBAF0E8-A8E4-42D1-BA80-B7AF9A049257}">
      <dgm:prSet custT="1"/>
      <dgm:spPr/>
      <dgm:t>
        <a:bodyPr/>
        <a:lstStyle/>
        <a:p>
          <a:pPr algn="l"/>
          <a:r>
            <a:rPr lang="fr-FR" sz="1600" b="1" u="none" dirty="0">
              <a:effectLst/>
              <a:latin typeface="+mn-lt"/>
              <a:ea typeface="Aptos" panose="020B0004020202020204" pitchFamily="34" charset="0"/>
              <a:cs typeface="Arial" panose="020B0604020202020204" pitchFamily="34" charset="0"/>
            </a:rPr>
            <a:t>Transition numérique </a:t>
          </a:r>
        </a:p>
        <a:p>
          <a:pPr algn="l"/>
          <a:r>
            <a:rPr lang="fr-FR" sz="1300" dirty="0">
              <a:effectLst/>
              <a:latin typeface="+mn-lt"/>
              <a:ea typeface="Aptos" panose="020B0004020202020204" pitchFamily="34" charset="0"/>
              <a:cs typeface="Arial" panose="020B0604020202020204" pitchFamily="34" charset="0"/>
            </a:rPr>
            <a:t>Le numérique transforme les rapports sociaux, les modes de communication, d’accès aux droits et le rapport aux services, ce qui peut exclure une partie de la population. L’AVS est un levier pour accompagner tous les habitants face à ces mutations.  </a:t>
          </a:r>
          <a:r>
            <a:rPr lang="fr-FR" sz="1300" dirty="0">
              <a:effectLst/>
              <a:latin typeface="Optima" panose="020B0502050508020304" pitchFamily="34" charset="0"/>
              <a:ea typeface="Aptos" panose="020B0004020202020204" pitchFamily="34" charset="0"/>
              <a:cs typeface="Arial" panose="020B0604020202020204" pitchFamily="34" charset="0"/>
            </a:rPr>
            <a:t> </a:t>
          </a:r>
          <a:endParaRPr lang="fr-FR" sz="1300" dirty="0">
            <a:effectLst/>
            <a:latin typeface="Aptos" panose="020B0004020202020204" pitchFamily="34" charset="0"/>
            <a:ea typeface="Aptos" panose="020B0004020202020204" pitchFamily="34" charset="0"/>
            <a:cs typeface="Arial" panose="020B0604020202020204" pitchFamily="34" charset="0"/>
          </a:endParaRPr>
        </a:p>
      </dgm:t>
    </dgm:pt>
    <dgm:pt modelId="{799A5E4B-2478-4105-A78C-570F5D5B6E56}" type="parTrans" cxnId="{CAA26422-B7B9-41F1-B552-B2D743C4E052}">
      <dgm:prSet/>
      <dgm:spPr/>
      <dgm:t>
        <a:bodyPr/>
        <a:lstStyle/>
        <a:p>
          <a:endParaRPr lang="fr-FR"/>
        </a:p>
      </dgm:t>
    </dgm:pt>
    <dgm:pt modelId="{2DD8C7CE-25D5-4F57-8300-50EECEE0A0E3}" type="sibTrans" cxnId="{CAA26422-B7B9-41F1-B552-B2D743C4E052}">
      <dgm:prSet/>
      <dgm:spPr/>
      <dgm:t>
        <a:bodyPr/>
        <a:lstStyle/>
        <a:p>
          <a:endParaRPr lang="fr-FR"/>
        </a:p>
      </dgm:t>
    </dgm:pt>
    <dgm:pt modelId="{3F503C29-937E-4067-BB48-F4721E6B46F0}">
      <dgm:prSet custT="1"/>
      <dgm:spPr/>
      <dgm:t>
        <a:bodyPr/>
        <a:lstStyle/>
        <a:p>
          <a:pPr algn="l"/>
          <a:r>
            <a:rPr lang="fr-FR" sz="1600" b="1" u="none" dirty="0">
              <a:effectLst/>
              <a:latin typeface="+mn-lt"/>
              <a:ea typeface="Aptos" panose="020B0004020202020204" pitchFamily="34" charset="0"/>
              <a:cs typeface="Arial" panose="020B0604020202020204" pitchFamily="34" charset="0"/>
            </a:rPr>
            <a:t>Transition écologique </a:t>
          </a:r>
        </a:p>
        <a:p>
          <a:pPr algn="l"/>
          <a:r>
            <a:rPr lang="fr-FR" sz="1300" dirty="0">
              <a:effectLst/>
              <a:latin typeface="+mn-lt"/>
              <a:ea typeface="Aptos" panose="020B0004020202020204" pitchFamily="34" charset="0"/>
              <a:cs typeface="Arial" panose="020B0604020202020204" pitchFamily="34" charset="0"/>
            </a:rPr>
            <a:t>Face à l’urgence climatique et aux mutations environnementales, l’animation de la vie sociale contribue à une transition écologique solidaire qui implique l’ensemble des habitants, et en particulier les habitants les plus précaires, qui peuvent rencontrer des difficultés pour négocier cette transition. Elle doit contribuer et/ou jouer un rôle d’accompagnement de tous les publics, en lien avec les acteurs du territoire, aux enjeux de transition écologique</a:t>
          </a:r>
          <a:r>
            <a:rPr lang="fr-FR" sz="1300" dirty="0">
              <a:effectLst/>
              <a:latin typeface="Optima" panose="020B0502050508020304" pitchFamily="34" charset="0"/>
              <a:ea typeface="Aptos" panose="020B0004020202020204" pitchFamily="34" charset="0"/>
              <a:cs typeface="Arial" panose="020B0604020202020204" pitchFamily="34" charset="0"/>
            </a:rPr>
            <a:t>.</a:t>
          </a:r>
          <a:endParaRPr lang="fr-FR" sz="1300" dirty="0">
            <a:effectLst/>
            <a:latin typeface="Aptos" panose="020B0004020202020204" pitchFamily="34" charset="0"/>
            <a:ea typeface="Aptos" panose="020B0004020202020204" pitchFamily="34" charset="0"/>
            <a:cs typeface="Arial" panose="020B0604020202020204" pitchFamily="34" charset="0"/>
          </a:endParaRPr>
        </a:p>
      </dgm:t>
    </dgm:pt>
    <dgm:pt modelId="{B04D90C5-DB0D-41C4-8001-6E4915B4D12A}" type="parTrans" cxnId="{45F24A58-9E96-4580-8E34-CBE2AB75A326}">
      <dgm:prSet/>
      <dgm:spPr/>
      <dgm:t>
        <a:bodyPr/>
        <a:lstStyle/>
        <a:p>
          <a:endParaRPr lang="fr-FR"/>
        </a:p>
      </dgm:t>
    </dgm:pt>
    <dgm:pt modelId="{6F9EA27D-DD5E-436E-9CE3-25768C19F9CC}" type="sibTrans" cxnId="{45F24A58-9E96-4580-8E34-CBE2AB75A326}">
      <dgm:prSet/>
      <dgm:spPr/>
      <dgm:t>
        <a:bodyPr/>
        <a:lstStyle/>
        <a:p>
          <a:endParaRPr lang="fr-FR"/>
        </a:p>
      </dgm:t>
    </dgm:pt>
    <dgm:pt modelId="{F8C8CFB2-3BAC-473F-B8E1-6F8B217161ED}">
      <dgm:prSet custT="1"/>
      <dgm:spPr/>
      <dgm:t>
        <a:bodyPr/>
        <a:lstStyle/>
        <a:p>
          <a:pPr algn="ctr"/>
          <a:r>
            <a:rPr lang="fr-FR" sz="1600" b="1" u="none" dirty="0">
              <a:effectLst/>
              <a:latin typeface="+mn-lt"/>
              <a:ea typeface="Aptos" panose="020B0004020202020204" pitchFamily="34" charset="0"/>
              <a:cs typeface="Arial" panose="020B0604020202020204" pitchFamily="34" charset="0"/>
            </a:rPr>
            <a:t>Transition démographique </a:t>
          </a:r>
        </a:p>
        <a:p>
          <a:pPr algn="l"/>
          <a:r>
            <a:rPr lang="fr-FR" sz="1400" dirty="0">
              <a:effectLst/>
              <a:latin typeface="+mn-lt"/>
              <a:ea typeface="Aptos" panose="020B0004020202020204" pitchFamily="34" charset="0"/>
              <a:cs typeface="Arial" panose="020B0604020202020204" pitchFamily="34" charset="0"/>
            </a:rPr>
            <a:t>L’animation de la vie sociale a vocation à rassembler toutes les générations et à maintenir une cohésion entre elles. Ceci est d’autant plus prégnant avec le vieillissement de la population dont une partie est très demandeuse de liens sociaux, l’évolution des structures familiales et des parcours de vie. Dans le même temps, la jeunesse et sa place dans la société constituent un enjeu fort.</a:t>
          </a:r>
        </a:p>
      </dgm:t>
    </dgm:pt>
    <dgm:pt modelId="{A08444DB-1FD9-4979-9CBD-D823B5E4328B}" type="parTrans" cxnId="{6034DF24-62EB-4609-8F51-3BCDB9278F6E}">
      <dgm:prSet/>
      <dgm:spPr/>
      <dgm:t>
        <a:bodyPr/>
        <a:lstStyle/>
        <a:p>
          <a:endParaRPr lang="fr-FR"/>
        </a:p>
      </dgm:t>
    </dgm:pt>
    <dgm:pt modelId="{E28787AC-8404-48E5-AFF8-3984EFA65F08}" type="sibTrans" cxnId="{6034DF24-62EB-4609-8F51-3BCDB9278F6E}">
      <dgm:prSet/>
      <dgm:spPr/>
      <dgm:t>
        <a:bodyPr/>
        <a:lstStyle/>
        <a:p>
          <a:endParaRPr lang="fr-FR"/>
        </a:p>
      </dgm:t>
    </dgm:pt>
    <dgm:pt modelId="{84BFD5F8-80BE-4C9E-9873-F22415C8CCC9}">
      <dgm:prSet phldrT="[Texte]" custT="1"/>
      <dgm:spPr/>
      <dgm:t>
        <a:bodyPr/>
        <a:lstStyle/>
        <a:p>
          <a:pPr algn="l">
            <a:buSzPts val="1000"/>
            <a:buFont typeface="Symbol" panose="05050102010706020507" pitchFamily="18" charset="2"/>
            <a:buChar char=""/>
          </a:pPr>
          <a:r>
            <a:rPr lang="fr-FR" sz="1600" b="1" u="none" dirty="0">
              <a:effectLst/>
              <a:latin typeface="+mn-lt"/>
              <a:ea typeface="Aptos" panose="020B0004020202020204" pitchFamily="34" charset="0"/>
              <a:cs typeface="Arial" panose="020B0604020202020204" pitchFamily="34" charset="0"/>
            </a:rPr>
            <a:t>Transition démocratique et citoyenne</a:t>
          </a:r>
        </a:p>
        <a:p>
          <a:pPr algn="l">
            <a:buSzPts val="1000"/>
            <a:buFont typeface="Symbol" panose="05050102010706020507" pitchFamily="18" charset="2"/>
            <a:buChar char=""/>
          </a:pPr>
          <a:r>
            <a:rPr lang="fr-FR" sz="1300" dirty="0">
              <a:effectLst/>
              <a:latin typeface="+mn-lt"/>
              <a:ea typeface="Aptos" panose="020B0004020202020204" pitchFamily="34" charset="0"/>
              <a:cs typeface="Arial" panose="020B0604020202020204" pitchFamily="34" charset="0"/>
            </a:rPr>
            <a:t>La politique d’animation de la vie sociale est un vecteur d’émancipation et d’apprentissage de la citoyenneté. Elle joue un rôle de dialogue et d’inclusion en créant des espaces de rencontre et de débat ouvert sur les enjeux de société, dans le respect de la laïcité, de la neutralité politique et des fondamentaux de l’AVS. </a:t>
          </a:r>
          <a:endParaRPr lang="fr-FR" sz="1300" dirty="0">
            <a:latin typeface="+mn-lt"/>
          </a:endParaRPr>
        </a:p>
      </dgm:t>
    </dgm:pt>
    <dgm:pt modelId="{090BD2B2-7EC2-42F5-8E5E-FE54F461C531}" type="sibTrans" cxnId="{49901C41-7E66-45E0-9736-B9EABCCAE85A}">
      <dgm:prSet/>
      <dgm:spPr/>
      <dgm:t>
        <a:bodyPr/>
        <a:lstStyle/>
        <a:p>
          <a:endParaRPr lang="fr-FR"/>
        </a:p>
      </dgm:t>
    </dgm:pt>
    <dgm:pt modelId="{27A5A2A6-492D-4153-92A1-91135B987EA3}" type="parTrans" cxnId="{49901C41-7E66-45E0-9736-B9EABCCAE85A}">
      <dgm:prSet/>
      <dgm:spPr/>
      <dgm:t>
        <a:bodyPr/>
        <a:lstStyle/>
        <a:p>
          <a:endParaRPr lang="fr-FR"/>
        </a:p>
      </dgm:t>
    </dgm:pt>
    <dgm:pt modelId="{3146E385-B29F-4284-BF05-9EAB0110CDCF}" type="pres">
      <dgm:prSet presAssocID="{C6722787-59E0-459C-A261-4405E1390A52}" presName="Name0" presStyleCnt="0">
        <dgm:presLayoutVars>
          <dgm:dir/>
          <dgm:resizeHandles val="exact"/>
        </dgm:presLayoutVars>
      </dgm:prSet>
      <dgm:spPr/>
    </dgm:pt>
    <dgm:pt modelId="{051D113F-C8F0-4C72-8302-0EC66F57E990}" type="pres">
      <dgm:prSet presAssocID="{84BFD5F8-80BE-4C9E-9873-F22415C8CCC9}" presName="node" presStyleLbl="node1" presStyleIdx="0" presStyleCnt="4" custLinFactX="-26278" custLinFactNeighborX="-100000" custLinFactNeighborY="-244">
        <dgm:presLayoutVars>
          <dgm:bulletEnabled val="1"/>
        </dgm:presLayoutVars>
      </dgm:prSet>
      <dgm:spPr/>
    </dgm:pt>
    <dgm:pt modelId="{2CA15297-1298-47CC-B297-9F5B723A73B8}" type="pres">
      <dgm:prSet presAssocID="{090BD2B2-7EC2-42F5-8E5E-FE54F461C531}" presName="sibTrans" presStyleCnt="0"/>
      <dgm:spPr/>
    </dgm:pt>
    <dgm:pt modelId="{537A3FFB-572A-439E-B360-BFE41C44222C}" type="pres">
      <dgm:prSet presAssocID="{3DBAF0E8-A8E4-42D1-BA80-B7AF9A049257}" presName="node" presStyleLbl="node1" presStyleIdx="1" presStyleCnt="4">
        <dgm:presLayoutVars>
          <dgm:bulletEnabled val="1"/>
        </dgm:presLayoutVars>
      </dgm:prSet>
      <dgm:spPr/>
    </dgm:pt>
    <dgm:pt modelId="{84BEE618-9E8B-4EBE-86C7-F20E1DA4C841}" type="pres">
      <dgm:prSet presAssocID="{2DD8C7CE-25D5-4F57-8300-50EECEE0A0E3}" presName="sibTrans" presStyleCnt="0"/>
      <dgm:spPr/>
    </dgm:pt>
    <dgm:pt modelId="{47837B68-9943-436F-AE70-BFEE22F99DFD}" type="pres">
      <dgm:prSet presAssocID="{3F503C29-937E-4067-BB48-F4721E6B46F0}" presName="node" presStyleLbl="node1" presStyleIdx="2" presStyleCnt="4" custLinFactNeighborX="12596" custLinFactNeighborY="244">
        <dgm:presLayoutVars>
          <dgm:bulletEnabled val="1"/>
        </dgm:presLayoutVars>
      </dgm:prSet>
      <dgm:spPr/>
    </dgm:pt>
    <dgm:pt modelId="{5EFC7729-95D1-45CE-825A-54804AB6DFAE}" type="pres">
      <dgm:prSet presAssocID="{6F9EA27D-DD5E-436E-9CE3-25768C19F9CC}" presName="sibTrans" presStyleCnt="0"/>
      <dgm:spPr/>
    </dgm:pt>
    <dgm:pt modelId="{DCD032EE-B620-4B86-B8FC-E17E135E98F7}" type="pres">
      <dgm:prSet presAssocID="{F8C8CFB2-3BAC-473F-B8E1-6F8B217161ED}" presName="node" presStyleLbl="node1" presStyleIdx="3" presStyleCnt="4" custLinFactNeighborX="-3284" custLinFactNeighborY="1185">
        <dgm:presLayoutVars>
          <dgm:bulletEnabled val="1"/>
        </dgm:presLayoutVars>
      </dgm:prSet>
      <dgm:spPr/>
    </dgm:pt>
  </dgm:ptLst>
  <dgm:cxnLst>
    <dgm:cxn modelId="{CAA26422-B7B9-41F1-B552-B2D743C4E052}" srcId="{C6722787-59E0-459C-A261-4405E1390A52}" destId="{3DBAF0E8-A8E4-42D1-BA80-B7AF9A049257}" srcOrd="1" destOrd="0" parTransId="{799A5E4B-2478-4105-A78C-570F5D5B6E56}" sibTransId="{2DD8C7CE-25D5-4F57-8300-50EECEE0A0E3}"/>
    <dgm:cxn modelId="{6034DF24-62EB-4609-8F51-3BCDB9278F6E}" srcId="{C6722787-59E0-459C-A261-4405E1390A52}" destId="{F8C8CFB2-3BAC-473F-B8E1-6F8B217161ED}" srcOrd="3" destOrd="0" parTransId="{A08444DB-1FD9-4979-9CBD-D823B5E4328B}" sibTransId="{E28787AC-8404-48E5-AFF8-3984EFA65F08}"/>
    <dgm:cxn modelId="{49901C41-7E66-45E0-9736-B9EABCCAE85A}" srcId="{C6722787-59E0-459C-A261-4405E1390A52}" destId="{84BFD5F8-80BE-4C9E-9873-F22415C8CCC9}" srcOrd="0" destOrd="0" parTransId="{27A5A2A6-492D-4153-92A1-91135B987EA3}" sibTransId="{090BD2B2-7EC2-42F5-8E5E-FE54F461C531}"/>
    <dgm:cxn modelId="{EB59A362-4882-411B-825B-3B929256A321}" type="presOf" srcId="{84BFD5F8-80BE-4C9E-9873-F22415C8CCC9}" destId="{051D113F-C8F0-4C72-8302-0EC66F57E990}" srcOrd="0" destOrd="0" presId="urn:microsoft.com/office/officeart/2005/8/layout/hList6"/>
    <dgm:cxn modelId="{45F24A58-9E96-4580-8E34-CBE2AB75A326}" srcId="{C6722787-59E0-459C-A261-4405E1390A52}" destId="{3F503C29-937E-4067-BB48-F4721E6B46F0}" srcOrd="2" destOrd="0" parTransId="{B04D90C5-DB0D-41C4-8001-6E4915B4D12A}" sibTransId="{6F9EA27D-DD5E-436E-9CE3-25768C19F9CC}"/>
    <dgm:cxn modelId="{C7868985-A66D-405C-B51B-B6303BBE6202}" type="presOf" srcId="{C6722787-59E0-459C-A261-4405E1390A52}" destId="{3146E385-B29F-4284-BF05-9EAB0110CDCF}" srcOrd="0" destOrd="0" presId="urn:microsoft.com/office/officeart/2005/8/layout/hList6"/>
    <dgm:cxn modelId="{00E71CBD-399E-4FA2-B23F-A7C29386CD64}" type="presOf" srcId="{3DBAF0E8-A8E4-42D1-BA80-B7AF9A049257}" destId="{537A3FFB-572A-439E-B360-BFE41C44222C}" srcOrd="0" destOrd="0" presId="urn:microsoft.com/office/officeart/2005/8/layout/hList6"/>
    <dgm:cxn modelId="{0BB0EBF4-23F6-4D3F-868E-F91B6761E5BB}" type="presOf" srcId="{F8C8CFB2-3BAC-473F-B8E1-6F8B217161ED}" destId="{DCD032EE-B620-4B86-B8FC-E17E135E98F7}" srcOrd="0" destOrd="0" presId="urn:microsoft.com/office/officeart/2005/8/layout/hList6"/>
    <dgm:cxn modelId="{025398FF-97DF-4121-BDB8-F0630688169D}" type="presOf" srcId="{3F503C29-937E-4067-BB48-F4721E6B46F0}" destId="{47837B68-9943-436F-AE70-BFEE22F99DFD}" srcOrd="0" destOrd="0" presId="urn:microsoft.com/office/officeart/2005/8/layout/hList6"/>
    <dgm:cxn modelId="{FB6DCB04-6D77-450F-A939-889A22CD0575}" type="presParOf" srcId="{3146E385-B29F-4284-BF05-9EAB0110CDCF}" destId="{051D113F-C8F0-4C72-8302-0EC66F57E990}" srcOrd="0" destOrd="0" presId="urn:microsoft.com/office/officeart/2005/8/layout/hList6"/>
    <dgm:cxn modelId="{3922E9BC-B5C1-4793-985D-C220AECAE9EC}" type="presParOf" srcId="{3146E385-B29F-4284-BF05-9EAB0110CDCF}" destId="{2CA15297-1298-47CC-B297-9F5B723A73B8}" srcOrd="1" destOrd="0" presId="urn:microsoft.com/office/officeart/2005/8/layout/hList6"/>
    <dgm:cxn modelId="{74892F35-30E4-41C4-831D-BF867AF0FBC7}" type="presParOf" srcId="{3146E385-B29F-4284-BF05-9EAB0110CDCF}" destId="{537A3FFB-572A-439E-B360-BFE41C44222C}" srcOrd="2" destOrd="0" presId="urn:microsoft.com/office/officeart/2005/8/layout/hList6"/>
    <dgm:cxn modelId="{E0043C45-AA05-4CED-AB47-2405EEC297B5}" type="presParOf" srcId="{3146E385-B29F-4284-BF05-9EAB0110CDCF}" destId="{84BEE618-9E8B-4EBE-86C7-F20E1DA4C841}" srcOrd="3" destOrd="0" presId="urn:microsoft.com/office/officeart/2005/8/layout/hList6"/>
    <dgm:cxn modelId="{9058AF5B-C256-4AEF-9129-F5BAE5155218}" type="presParOf" srcId="{3146E385-B29F-4284-BF05-9EAB0110CDCF}" destId="{47837B68-9943-436F-AE70-BFEE22F99DFD}" srcOrd="4" destOrd="0" presId="urn:microsoft.com/office/officeart/2005/8/layout/hList6"/>
    <dgm:cxn modelId="{CC849043-1BD9-4B6C-8BA5-FD954235AB71}" type="presParOf" srcId="{3146E385-B29F-4284-BF05-9EAB0110CDCF}" destId="{5EFC7729-95D1-45CE-825A-54804AB6DFAE}" srcOrd="5" destOrd="0" presId="urn:microsoft.com/office/officeart/2005/8/layout/hList6"/>
    <dgm:cxn modelId="{FFD62AED-0CA1-4F4F-8E6B-4B0C7BC300E1}" type="presParOf" srcId="{3146E385-B29F-4284-BF05-9EAB0110CDCF}" destId="{DCD032EE-B620-4B86-B8FC-E17E135E98F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977CD-186D-4CD4-81F8-095490F0A77D}"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fr-FR"/>
        </a:p>
      </dgm:t>
    </dgm:pt>
    <dgm:pt modelId="{30C61027-E8E2-42FC-8C2D-AC1AA9937CDC}">
      <dgm:prSet phldrT="[Texte]" custT="1"/>
      <dgm:spPr/>
      <dgm:t>
        <a:bodyPr/>
        <a:lstStyle/>
        <a:p>
          <a:pPr>
            <a:buNone/>
          </a:pPr>
          <a:r>
            <a:rPr lang="fr-FR" sz="1600" b="1" dirty="0">
              <a:solidFill>
                <a:schemeClr val="bg1"/>
              </a:solidFill>
              <a:effectLst/>
              <a:latin typeface="+mn-lt"/>
              <a:ea typeface="Aptos" panose="020B0004020202020204" pitchFamily="34" charset="0"/>
              <a:cs typeface="Aptos" panose="020B0004020202020204" pitchFamily="34" charset="0"/>
            </a:rPr>
            <a:t>Proposer une écouter attentive</a:t>
          </a:r>
          <a:endParaRPr lang="fr-FR" sz="1600" b="1" dirty="0">
            <a:solidFill>
              <a:schemeClr val="bg1"/>
            </a:solidFill>
            <a:latin typeface="+mn-lt"/>
          </a:endParaRPr>
        </a:p>
      </dgm:t>
    </dgm:pt>
    <dgm:pt modelId="{0E7648B0-35F5-4E94-98BD-0C7E4C1F4908}" type="parTrans" cxnId="{F6E976DD-14B3-4526-8089-8977CA9132E2}">
      <dgm:prSet/>
      <dgm:spPr/>
      <dgm:t>
        <a:bodyPr/>
        <a:lstStyle/>
        <a:p>
          <a:endParaRPr lang="fr-FR"/>
        </a:p>
      </dgm:t>
    </dgm:pt>
    <dgm:pt modelId="{81E8B125-F6EF-434A-8061-9AD375F9478E}" type="sibTrans" cxnId="{F6E976DD-14B3-4526-8089-8977CA9132E2}">
      <dgm:prSet/>
      <dgm:spPr/>
      <dgm:t>
        <a:bodyPr/>
        <a:lstStyle/>
        <a:p>
          <a:endParaRPr lang="fr-FR"/>
        </a:p>
      </dgm:t>
    </dgm:pt>
    <dgm:pt modelId="{16983700-ED16-4077-926D-F24E7B0E8A79}">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Recueillir l’expression des habitants</a:t>
          </a:r>
        </a:p>
      </dgm:t>
    </dgm:pt>
    <dgm:pt modelId="{04CB45C2-713D-43E9-BC2D-EDDD62DD87AA}" type="parTrans" cxnId="{D4A602C4-D667-4CB9-9B66-E17E56FE1AC5}">
      <dgm:prSet/>
      <dgm:spPr/>
      <dgm:t>
        <a:bodyPr/>
        <a:lstStyle/>
        <a:p>
          <a:endParaRPr lang="fr-FR"/>
        </a:p>
      </dgm:t>
    </dgm:pt>
    <dgm:pt modelId="{DF9B69A5-374E-423D-BAF4-8AA3272430FD}" type="sibTrans" cxnId="{D4A602C4-D667-4CB9-9B66-E17E56FE1AC5}">
      <dgm:prSet/>
      <dgm:spPr/>
      <dgm:t>
        <a:bodyPr/>
        <a:lstStyle/>
        <a:p>
          <a:endParaRPr lang="fr-FR"/>
        </a:p>
      </dgm:t>
    </dgm:pt>
    <dgm:pt modelId="{20272D2E-88D9-4A38-ACB1-A1B458F4A845}">
      <dgm:prSet phldrT="[Texte]" custT="1"/>
      <dgm:spPr/>
      <dgm:t>
        <a:bodyPr/>
        <a:lstStyle/>
        <a:p>
          <a:pPr>
            <a:buNone/>
          </a:pPr>
          <a:r>
            <a:rPr lang="fr-FR" sz="1600" b="1" dirty="0">
              <a:solidFill>
                <a:schemeClr val="bg1"/>
              </a:solidFill>
              <a:effectLst/>
              <a:latin typeface="+mn-lt"/>
              <a:ea typeface="Aptos" panose="020B0004020202020204" pitchFamily="34" charset="0"/>
              <a:cs typeface="Aptos" panose="020B0004020202020204" pitchFamily="34" charset="0"/>
            </a:rPr>
            <a:t>Informer et orienter</a:t>
          </a:r>
          <a:endParaRPr lang="fr-FR" sz="1600" b="1" dirty="0">
            <a:solidFill>
              <a:schemeClr val="bg1"/>
            </a:solidFill>
            <a:latin typeface="+mn-lt"/>
          </a:endParaRPr>
        </a:p>
      </dgm:t>
    </dgm:pt>
    <dgm:pt modelId="{7493ED1A-8E12-4385-900A-070879A82554}" type="parTrans" cxnId="{45382293-46E0-4ADA-9DCC-1AC0D373BC4C}">
      <dgm:prSet/>
      <dgm:spPr/>
      <dgm:t>
        <a:bodyPr/>
        <a:lstStyle/>
        <a:p>
          <a:endParaRPr lang="fr-FR"/>
        </a:p>
      </dgm:t>
    </dgm:pt>
    <dgm:pt modelId="{4C6A8D8D-9E1B-4B46-B506-BE69AE2E8729}" type="sibTrans" cxnId="{45382293-46E0-4ADA-9DCC-1AC0D373BC4C}">
      <dgm:prSet/>
      <dgm:spPr/>
      <dgm:t>
        <a:bodyPr/>
        <a:lstStyle/>
        <a:p>
          <a:endParaRPr lang="fr-FR"/>
        </a:p>
      </dgm:t>
    </dgm:pt>
    <dgm:pt modelId="{97E03375-4123-40E9-87FD-B4B38621DE0E}">
      <dgm:prSet phldrT="[Texte]" custT="1"/>
      <dgm:spPr/>
      <dgm:t>
        <a:bodyPr/>
        <a:lstStyle/>
        <a:p>
          <a:pPr>
            <a:buNone/>
          </a:pPr>
          <a:r>
            <a:rPr lang="fr-FR" sz="1600" b="1" dirty="0">
              <a:solidFill>
                <a:schemeClr val="bg1"/>
              </a:solidFill>
              <a:effectLst/>
              <a:latin typeface="+mn-lt"/>
              <a:ea typeface="Aptos" panose="020B0004020202020204" pitchFamily="34" charset="0"/>
              <a:cs typeface="Aptos" panose="020B0004020202020204" pitchFamily="34" charset="0"/>
            </a:rPr>
            <a:t>Recueillir des besoins et idées de projets collectifs</a:t>
          </a:r>
          <a:endParaRPr lang="fr-FR" sz="1600" b="1" dirty="0">
            <a:solidFill>
              <a:schemeClr val="bg1"/>
            </a:solidFill>
            <a:latin typeface="+mn-lt"/>
          </a:endParaRPr>
        </a:p>
      </dgm:t>
    </dgm:pt>
    <dgm:pt modelId="{7B9D36E6-AA95-4E27-9267-DE64B72D5872}" type="parTrans" cxnId="{E431B4BF-7836-4408-9348-68117A6370A6}">
      <dgm:prSet/>
      <dgm:spPr/>
      <dgm:t>
        <a:bodyPr/>
        <a:lstStyle/>
        <a:p>
          <a:endParaRPr lang="fr-FR"/>
        </a:p>
      </dgm:t>
    </dgm:pt>
    <dgm:pt modelId="{E24126AA-426D-47D4-AF7C-30AFA2335942}" type="sibTrans" cxnId="{E431B4BF-7836-4408-9348-68117A6370A6}">
      <dgm:prSet/>
      <dgm:spPr/>
      <dgm:t>
        <a:bodyPr/>
        <a:lstStyle/>
        <a:p>
          <a:endParaRPr lang="fr-FR"/>
        </a:p>
      </dgm:t>
    </dgm:pt>
    <dgm:pt modelId="{338A4306-9EDF-4688-BADE-ACCE572DF76A}">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Communiquer autant sur les valeurs que sur l’activité et les services proposés</a:t>
          </a:r>
          <a:endParaRPr lang="fr-FR" sz="1600" b="1" dirty="0">
            <a:solidFill>
              <a:schemeClr val="bg1"/>
            </a:solidFill>
            <a:effectLst/>
            <a:latin typeface="+mn-lt"/>
            <a:ea typeface="Aptos" panose="020B0004020202020204" pitchFamily="34" charset="0"/>
            <a:cs typeface="Arial" panose="020B0604020202020204" pitchFamily="34" charset="0"/>
          </a:endParaRPr>
        </a:p>
      </dgm:t>
    </dgm:pt>
    <dgm:pt modelId="{89543637-2366-4FF1-A905-37A21CFF33A3}" type="parTrans" cxnId="{1886F6D5-64C8-466A-9511-1ACED64B09D0}">
      <dgm:prSet/>
      <dgm:spPr/>
      <dgm:t>
        <a:bodyPr/>
        <a:lstStyle/>
        <a:p>
          <a:endParaRPr lang="fr-FR"/>
        </a:p>
      </dgm:t>
    </dgm:pt>
    <dgm:pt modelId="{F3912337-84B8-411C-985B-3925A3FCFC34}" type="sibTrans" cxnId="{1886F6D5-64C8-466A-9511-1ACED64B09D0}">
      <dgm:prSet/>
      <dgm:spPr/>
      <dgm:t>
        <a:bodyPr/>
        <a:lstStyle/>
        <a:p>
          <a:endParaRPr lang="fr-FR"/>
        </a:p>
      </dgm:t>
    </dgm:pt>
    <dgm:pt modelId="{C6E957C0-898A-4D1F-901B-45007C7455EC}">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Expliquer ce qu’est une structure AVS</a:t>
          </a:r>
          <a:endParaRPr lang="fr-FR" sz="1600" b="1" dirty="0">
            <a:solidFill>
              <a:schemeClr val="bg1"/>
            </a:solidFill>
            <a:effectLst/>
            <a:latin typeface="+mn-lt"/>
            <a:ea typeface="Aptos" panose="020B0004020202020204" pitchFamily="34" charset="0"/>
            <a:cs typeface="Arial" panose="020B0604020202020204" pitchFamily="34" charset="0"/>
          </a:endParaRPr>
        </a:p>
      </dgm:t>
    </dgm:pt>
    <dgm:pt modelId="{AF05DD29-9F17-4179-8EF3-92D809B14003}" type="parTrans" cxnId="{E71CEEB5-657B-4E1E-A698-CE13BCBCEBC8}">
      <dgm:prSet/>
      <dgm:spPr/>
      <dgm:t>
        <a:bodyPr/>
        <a:lstStyle/>
        <a:p>
          <a:endParaRPr lang="fr-FR"/>
        </a:p>
      </dgm:t>
    </dgm:pt>
    <dgm:pt modelId="{971874C6-56AF-43C4-AEFA-1FD144D95C8C}" type="sibTrans" cxnId="{E71CEEB5-657B-4E1E-A698-CE13BCBCEBC8}">
      <dgm:prSet/>
      <dgm:spPr/>
      <dgm:t>
        <a:bodyPr/>
        <a:lstStyle/>
        <a:p>
          <a:endParaRPr lang="fr-FR"/>
        </a:p>
      </dgm:t>
    </dgm:pt>
    <dgm:pt modelId="{81C15AAC-C6B0-4A1C-BC29-2E1F58B55DF6}">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 Promouvoir son projet social et familial de territoire.</a:t>
          </a:r>
          <a:endParaRPr lang="fr-FR" sz="1600" b="1" dirty="0">
            <a:solidFill>
              <a:schemeClr val="bg1"/>
            </a:solidFill>
            <a:effectLst/>
            <a:latin typeface="+mn-lt"/>
            <a:ea typeface="Aptos" panose="020B0004020202020204" pitchFamily="34" charset="0"/>
            <a:cs typeface="Arial" panose="020B0604020202020204" pitchFamily="34" charset="0"/>
          </a:endParaRPr>
        </a:p>
      </dgm:t>
    </dgm:pt>
    <dgm:pt modelId="{2833562F-2F80-48B3-842B-AB9F9951A580}" type="parTrans" cxnId="{B35D7DAA-196D-42D1-87B9-0D2BAD7B6302}">
      <dgm:prSet/>
      <dgm:spPr/>
      <dgm:t>
        <a:bodyPr/>
        <a:lstStyle/>
        <a:p>
          <a:endParaRPr lang="fr-FR"/>
        </a:p>
      </dgm:t>
    </dgm:pt>
    <dgm:pt modelId="{E6552C06-E3DF-4907-B4BB-B71A934BD1FC}" type="sibTrans" cxnId="{B35D7DAA-196D-42D1-87B9-0D2BAD7B6302}">
      <dgm:prSet/>
      <dgm:spPr/>
      <dgm:t>
        <a:bodyPr/>
        <a:lstStyle/>
        <a:p>
          <a:endParaRPr lang="fr-FR"/>
        </a:p>
      </dgm:t>
    </dgm:pt>
    <dgm:pt modelId="{762C1306-6C3A-497F-894A-3E0C272CBC62}">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Contribuer à la veille sociale</a:t>
          </a:r>
        </a:p>
      </dgm:t>
    </dgm:pt>
    <dgm:pt modelId="{BC518920-3B56-4ED7-9E6F-A1E4716BC362}" type="parTrans" cxnId="{FCBB663B-43E5-4046-93EC-18FDB3E57099}">
      <dgm:prSet/>
      <dgm:spPr/>
      <dgm:t>
        <a:bodyPr/>
        <a:lstStyle/>
        <a:p>
          <a:endParaRPr lang="fr-FR"/>
        </a:p>
      </dgm:t>
    </dgm:pt>
    <dgm:pt modelId="{F8F6624F-8D11-404F-AC91-3EEAAC066B9C}" type="sibTrans" cxnId="{FCBB663B-43E5-4046-93EC-18FDB3E57099}">
      <dgm:prSet/>
      <dgm:spPr/>
      <dgm:t>
        <a:bodyPr/>
        <a:lstStyle/>
        <a:p>
          <a:endParaRPr lang="fr-FR"/>
        </a:p>
      </dgm:t>
    </dgm:pt>
    <dgm:pt modelId="{AF877DEA-0FC5-4D17-A43B-46D0E284A435}">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À partir de cet espace dédié, faciliter l’implication des habitants et des acteurs locaux.</a:t>
          </a:r>
        </a:p>
      </dgm:t>
    </dgm:pt>
    <dgm:pt modelId="{A4B46131-EA1B-4F16-B837-1FC69C298F64}" type="parTrans" cxnId="{977890E2-E5F2-41FB-8108-A56E32898FB1}">
      <dgm:prSet/>
      <dgm:spPr/>
      <dgm:t>
        <a:bodyPr/>
        <a:lstStyle/>
        <a:p>
          <a:endParaRPr lang="fr-FR"/>
        </a:p>
      </dgm:t>
    </dgm:pt>
    <dgm:pt modelId="{ED40182C-12AD-4722-88C9-FB76C5381D5A}" type="sibTrans" cxnId="{977890E2-E5F2-41FB-8108-A56E32898FB1}">
      <dgm:prSet/>
      <dgm:spPr/>
      <dgm:t>
        <a:bodyPr/>
        <a:lstStyle/>
        <a:p>
          <a:endParaRPr lang="fr-FR"/>
        </a:p>
      </dgm:t>
    </dgm:pt>
    <dgm:pt modelId="{C167EE02-2EEA-46DB-B4BF-FFD6B9A48916}" type="pres">
      <dgm:prSet presAssocID="{EBE977CD-186D-4CD4-81F8-095490F0A77D}" presName="diagram" presStyleCnt="0">
        <dgm:presLayoutVars>
          <dgm:dir/>
          <dgm:resizeHandles val="exact"/>
        </dgm:presLayoutVars>
      </dgm:prSet>
      <dgm:spPr/>
    </dgm:pt>
    <dgm:pt modelId="{1A2788C3-D488-4F89-83F2-6921283BD4F6}" type="pres">
      <dgm:prSet presAssocID="{30C61027-E8E2-42FC-8C2D-AC1AA9937CDC}" presName="node" presStyleLbl="node1" presStyleIdx="0" presStyleCnt="9">
        <dgm:presLayoutVars>
          <dgm:bulletEnabled val="1"/>
        </dgm:presLayoutVars>
      </dgm:prSet>
      <dgm:spPr/>
    </dgm:pt>
    <dgm:pt modelId="{D93D6636-DD54-4B22-ADA7-C00A538B771C}" type="pres">
      <dgm:prSet presAssocID="{81E8B125-F6EF-434A-8061-9AD375F9478E}" presName="sibTrans" presStyleCnt="0"/>
      <dgm:spPr/>
    </dgm:pt>
    <dgm:pt modelId="{0427320E-1EDB-4A75-A385-9FE0AD9EB225}" type="pres">
      <dgm:prSet presAssocID="{20272D2E-88D9-4A38-ACB1-A1B458F4A845}" presName="node" presStyleLbl="node1" presStyleIdx="1" presStyleCnt="9">
        <dgm:presLayoutVars>
          <dgm:bulletEnabled val="1"/>
        </dgm:presLayoutVars>
      </dgm:prSet>
      <dgm:spPr/>
    </dgm:pt>
    <dgm:pt modelId="{E5BFFDEE-CE88-4C88-BF30-DA9E3A853EB5}" type="pres">
      <dgm:prSet presAssocID="{4C6A8D8D-9E1B-4B46-B506-BE69AE2E8729}" presName="sibTrans" presStyleCnt="0"/>
      <dgm:spPr/>
    </dgm:pt>
    <dgm:pt modelId="{CE8A3AE1-95E2-4874-B40B-3A76A6B00DE4}" type="pres">
      <dgm:prSet presAssocID="{97E03375-4123-40E9-87FD-B4B38621DE0E}" presName="node" presStyleLbl="node1" presStyleIdx="2" presStyleCnt="9">
        <dgm:presLayoutVars>
          <dgm:bulletEnabled val="1"/>
        </dgm:presLayoutVars>
      </dgm:prSet>
      <dgm:spPr/>
    </dgm:pt>
    <dgm:pt modelId="{A6A19A0A-C0E6-4532-9B91-797ED7F9C74A}" type="pres">
      <dgm:prSet presAssocID="{E24126AA-426D-47D4-AF7C-30AFA2335942}" presName="sibTrans" presStyleCnt="0"/>
      <dgm:spPr/>
    </dgm:pt>
    <dgm:pt modelId="{1FE82566-6335-4DC0-B1DA-495346626D4F}" type="pres">
      <dgm:prSet presAssocID="{338A4306-9EDF-4688-BADE-ACCE572DF76A}" presName="node" presStyleLbl="node1" presStyleIdx="3" presStyleCnt="9">
        <dgm:presLayoutVars>
          <dgm:bulletEnabled val="1"/>
        </dgm:presLayoutVars>
      </dgm:prSet>
      <dgm:spPr/>
    </dgm:pt>
    <dgm:pt modelId="{7C84AE7A-23FF-4424-BFEB-0888DAB50CCD}" type="pres">
      <dgm:prSet presAssocID="{F3912337-84B8-411C-985B-3925A3FCFC34}" presName="sibTrans" presStyleCnt="0"/>
      <dgm:spPr/>
    </dgm:pt>
    <dgm:pt modelId="{2A807E72-9BC2-4D7B-8CB4-6DDA8B604D79}" type="pres">
      <dgm:prSet presAssocID="{C6E957C0-898A-4D1F-901B-45007C7455EC}" presName="node" presStyleLbl="node1" presStyleIdx="4" presStyleCnt="9">
        <dgm:presLayoutVars>
          <dgm:bulletEnabled val="1"/>
        </dgm:presLayoutVars>
      </dgm:prSet>
      <dgm:spPr/>
    </dgm:pt>
    <dgm:pt modelId="{DB748302-A70F-4424-933A-B778D5ABB0E4}" type="pres">
      <dgm:prSet presAssocID="{971874C6-56AF-43C4-AEFA-1FD144D95C8C}" presName="sibTrans" presStyleCnt="0"/>
      <dgm:spPr/>
    </dgm:pt>
    <dgm:pt modelId="{84AE57CD-8F8E-483C-821E-DE6DDC1F6929}" type="pres">
      <dgm:prSet presAssocID="{81C15AAC-C6B0-4A1C-BC29-2E1F58B55DF6}" presName="node" presStyleLbl="node1" presStyleIdx="5" presStyleCnt="9">
        <dgm:presLayoutVars>
          <dgm:bulletEnabled val="1"/>
        </dgm:presLayoutVars>
      </dgm:prSet>
      <dgm:spPr/>
    </dgm:pt>
    <dgm:pt modelId="{26E1264F-8E5B-48E4-ACAA-8AE9BBB78960}" type="pres">
      <dgm:prSet presAssocID="{E6552C06-E3DF-4907-B4BB-B71A934BD1FC}" presName="sibTrans" presStyleCnt="0"/>
      <dgm:spPr/>
    </dgm:pt>
    <dgm:pt modelId="{CBA87E6B-6A66-464F-A078-976DEF760B04}" type="pres">
      <dgm:prSet presAssocID="{16983700-ED16-4077-926D-F24E7B0E8A79}" presName="node" presStyleLbl="node1" presStyleIdx="6" presStyleCnt="9">
        <dgm:presLayoutVars>
          <dgm:bulletEnabled val="1"/>
        </dgm:presLayoutVars>
      </dgm:prSet>
      <dgm:spPr/>
    </dgm:pt>
    <dgm:pt modelId="{934A707B-DC8B-47C0-A186-1BEDD3B2AD73}" type="pres">
      <dgm:prSet presAssocID="{DF9B69A5-374E-423D-BAF4-8AA3272430FD}" presName="sibTrans" presStyleCnt="0"/>
      <dgm:spPr/>
    </dgm:pt>
    <dgm:pt modelId="{0DFCDE39-8D28-4E95-A564-DFCA541CDB2A}" type="pres">
      <dgm:prSet presAssocID="{762C1306-6C3A-497F-894A-3E0C272CBC62}" presName="node" presStyleLbl="node1" presStyleIdx="7" presStyleCnt="9">
        <dgm:presLayoutVars>
          <dgm:bulletEnabled val="1"/>
        </dgm:presLayoutVars>
      </dgm:prSet>
      <dgm:spPr/>
    </dgm:pt>
    <dgm:pt modelId="{211C55BA-AEFF-4376-A1E5-9017A75F21FA}" type="pres">
      <dgm:prSet presAssocID="{F8F6624F-8D11-404F-AC91-3EEAAC066B9C}" presName="sibTrans" presStyleCnt="0"/>
      <dgm:spPr/>
    </dgm:pt>
    <dgm:pt modelId="{170BED36-C371-4118-A99F-F76CC1F0C312}" type="pres">
      <dgm:prSet presAssocID="{AF877DEA-0FC5-4D17-A43B-46D0E284A435}" presName="node" presStyleLbl="node1" presStyleIdx="8" presStyleCnt="9">
        <dgm:presLayoutVars>
          <dgm:bulletEnabled val="1"/>
        </dgm:presLayoutVars>
      </dgm:prSet>
      <dgm:spPr/>
    </dgm:pt>
  </dgm:ptLst>
  <dgm:cxnLst>
    <dgm:cxn modelId="{CA88A409-F81A-4A93-984F-096B2A1F9BE4}" type="presOf" srcId="{C6E957C0-898A-4D1F-901B-45007C7455EC}" destId="{2A807E72-9BC2-4D7B-8CB4-6DDA8B604D79}" srcOrd="0" destOrd="0" presId="urn:microsoft.com/office/officeart/2005/8/layout/default"/>
    <dgm:cxn modelId="{EE62D310-7215-410D-9C9B-73DC85F5E2AE}" type="presOf" srcId="{30C61027-E8E2-42FC-8C2D-AC1AA9937CDC}" destId="{1A2788C3-D488-4F89-83F2-6921283BD4F6}" srcOrd="0" destOrd="0" presId="urn:microsoft.com/office/officeart/2005/8/layout/default"/>
    <dgm:cxn modelId="{FCBB663B-43E5-4046-93EC-18FDB3E57099}" srcId="{EBE977CD-186D-4CD4-81F8-095490F0A77D}" destId="{762C1306-6C3A-497F-894A-3E0C272CBC62}" srcOrd="7" destOrd="0" parTransId="{BC518920-3B56-4ED7-9E6F-A1E4716BC362}" sibTransId="{F8F6624F-8D11-404F-AC91-3EEAAC066B9C}"/>
    <dgm:cxn modelId="{0AE76040-6505-4FC6-A5D9-9D5C6BCA69FD}" type="presOf" srcId="{20272D2E-88D9-4A38-ACB1-A1B458F4A845}" destId="{0427320E-1EDB-4A75-A385-9FE0AD9EB225}" srcOrd="0" destOrd="0" presId="urn:microsoft.com/office/officeart/2005/8/layout/default"/>
    <dgm:cxn modelId="{6618D050-B62E-4369-926E-E6EEE51C6607}" type="presOf" srcId="{AF877DEA-0FC5-4D17-A43B-46D0E284A435}" destId="{170BED36-C371-4118-A99F-F76CC1F0C312}" srcOrd="0" destOrd="0" presId="urn:microsoft.com/office/officeart/2005/8/layout/default"/>
    <dgm:cxn modelId="{61A7A67B-28A8-4618-9586-996C0149E185}" type="presOf" srcId="{338A4306-9EDF-4688-BADE-ACCE572DF76A}" destId="{1FE82566-6335-4DC0-B1DA-495346626D4F}" srcOrd="0" destOrd="0" presId="urn:microsoft.com/office/officeart/2005/8/layout/default"/>
    <dgm:cxn modelId="{45382293-46E0-4ADA-9DCC-1AC0D373BC4C}" srcId="{EBE977CD-186D-4CD4-81F8-095490F0A77D}" destId="{20272D2E-88D9-4A38-ACB1-A1B458F4A845}" srcOrd="1" destOrd="0" parTransId="{7493ED1A-8E12-4385-900A-070879A82554}" sibTransId="{4C6A8D8D-9E1B-4B46-B506-BE69AE2E8729}"/>
    <dgm:cxn modelId="{6EC58E96-B4A1-4B85-8612-2DC4DD18E39F}" type="presOf" srcId="{97E03375-4123-40E9-87FD-B4B38621DE0E}" destId="{CE8A3AE1-95E2-4874-B40B-3A76A6B00DE4}" srcOrd="0" destOrd="0" presId="urn:microsoft.com/office/officeart/2005/8/layout/default"/>
    <dgm:cxn modelId="{24C2F2A8-B0AF-4992-9B4E-3807F549C12F}" type="presOf" srcId="{16983700-ED16-4077-926D-F24E7B0E8A79}" destId="{CBA87E6B-6A66-464F-A078-976DEF760B04}" srcOrd="0" destOrd="0" presId="urn:microsoft.com/office/officeart/2005/8/layout/default"/>
    <dgm:cxn modelId="{B35D7DAA-196D-42D1-87B9-0D2BAD7B6302}" srcId="{EBE977CD-186D-4CD4-81F8-095490F0A77D}" destId="{81C15AAC-C6B0-4A1C-BC29-2E1F58B55DF6}" srcOrd="5" destOrd="0" parTransId="{2833562F-2F80-48B3-842B-AB9F9951A580}" sibTransId="{E6552C06-E3DF-4907-B4BB-B71A934BD1FC}"/>
    <dgm:cxn modelId="{E71CEEB5-657B-4E1E-A698-CE13BCBCEBC8}" srcId="{EBE977CD-186D-4CD4-81F8-095490F0A77D}" destId="{C6E957C0-898A-4D1F-901B-45007C7455EC}" srcOrd="4" destOrd="0" parTransId="{AF05DD29-9F17-4179-8EF3-92D809B14003}" sibTransId="{971874C6-56AF-43C4-AEFA-1FD144D95C8C}"/>
    <dgm:cxn modelId="{E431B4BF-7836-4408-9348-68117A6370A6}" srcId="{EBE977CD-186D-4CD4-81F8-095490F0A77D}" destId="{97E03375-4123-40E9-87FD-B4B38621DE0E}" srcOrd="2" destOrd="0" parTransId="{7B9D36E6-AA95-4E27-9267-DE64B72D5872}" sibTransId="{E24126AA-426D-47D4-AF7C-30AFA2335942}"/>
    <dgm:cxn modelId="{D4A602C4-D667-4CB9-9B66-E17E56FE1AC5}" srcId="{EBE977CD-186D-4CD4-81F8-095490F0A77D}" destId="{16983700-ED16-4077-926D-F24E7B0E8A79}" srcOrd="6" destOrd="0" parTransId="{04CB45C2-713D-43E9-BC2D-EDDD62DD87AA}" sibTransId="{DF9B69A5-374E-423D-BAF4-8AA3272430FD}"/>
    <dgm:cxn modelId="{B34FCFC6-66AE-49BF-9BA8-B50CA36F54ED}" type="presOf" srcId="{762C1306-6C3A-497F-894A-3E0C272CBC62}" destId="{0DFCDE39-8D28-4E95-A564-DFCA541CDB2A}" srcOrd="0" destOrd="0" presId="urn:microsoft.com/office/officeart/2005/8/layout/default"/>
    <dgm:cxn modelId="{2276A8CC-6DC9-490B-9907-46A7A45D0030}" type="presOf" srcId="{EBE977CD-186D-4CD4-81F8-095490F0A77D}" destId="{C167EE02-2EEA-46DB-B4BF-FFD6B9A48916}" srcOrd="0" destOrd="0" presId="urn:microsoft.com/office/officeart/2005/8/layout/default"/>
    <dgm:cxn modelId="{A006E9D4-6DD8-49C4-860D-F823A663D1C8}" type="presOf" srcId="{81C15AAC-C6B0-4A1C-BC29-2E1F58B55DF6}" destId="{84AE57CD-8F8E-483C-821E-DE6DDC1F6929}" srcOrd="0" destOrd="0" presId="urn:microsoft.com/office/officeart/2005/8/layout/default"/>
    <dgm:cxn modelId="{1886F6D5-64C8-466A-9511-1ACED64B09D0}" srcId="{EBE977CD-186D-4CD4-81F8-095490F0A77D}" destId="{338A4306-9EDF-4688-BADE-ACCE572DF76A}" srcOrd="3" destOrd="0" parTransId="{89543637-2366-4FF1-A905-37A21CFF33A3}" sibTransId="{F3912337-84B8-411C-985B-3925A3FCFC34}"/>
    <dgm:cxn modelId="{F6E976DD-14B3-4526-8089-8977CA9132E2}" srcId="{EBE977CD-186D-4CD4-81F8-095490F0A77D}" destId="{30C61027-E8E2-42FC-8C2D-AC1AA9937CDC}" srcOrd="0" destOrd="0" parTransId="{0E7648B0-35F5-4E94-98BD-0C7E4C1F4908}" sibTransId="{81E8B125-F6EF-434A-8061-9AD375F9478E}"/>
    <dgm:cxn modelId="{977890E2-E5F2-41FB-8108-A56E32898FB1}" srcId="{EBE977CD-186D-4CD4-81F8-095490F0A77D}" destId="{AF877DEA-0FC5-4D17-A43B-46D0E284A435}" srcOrd="8" destOrd="0" parTransId="{A4B46131-EA1B-4F16-B837-1FC69C298F64}" sibTransId="{ED40182C-12AD-4722-88C9-FB76C5381D5A}"/>
    <dgm:cxn modelId="{A15A795E-4E06-4519-9CB1-7087A18DBE51}" type="presParOf" srcId="{C167EE02-2EEA-46DB-B4BF-FFD6B9A48916}" destId="{1A2788C3-D488-4F89-83F2-6921283BD4F6}" srcOrd="0" destOrd="0" presId="urn:microsoft.com/office/officeart/2005/8/layout/default"/>
    <dgm:cxn modelId="{EF8E8B3C-B982-4344-85E2-306A20D23678}" type="presParOf" srcId="{C167EE02-2EEA-46DB-B4BF-FFD6B9A48916}" destId="{D93D6636-DD54-4B22-ADA7-C00A538B771C}" srcOrd="1" destOrd="0" presId="urn:microsoft.com/office/officeart/2005/8/layout/default"/>
    <dgm:cxn modelId="{23DF8A72-2B6D-4DE9-823C-10EDF2618606}" type="presParOf" srcId="{C167EE02-2EEA-46DB-B4BF-FFD6B9A48916}" destId="{0427320E-1EDB-4A75-A385-9FE0AD9EB225}" srcOrd="2" destOrd="0" presId="urn:microsoft.com/office/officeart/2005/8/layout/default"/>
    <dgm:cxn modelId="{ADF7A40B-C9C6-4FA8-A16C-AB603F17AB10}" type="presParOf" srcId="{C167EE02-2EEA-46DB-B4BF-FFD6B9A48916}" destId="{E5BFFDEE-CE88-4C88-BF30-DA9E3A853EB5}" srcOrd="3" destOrd="0" presId="urn:microsoft.com/office/officeart/2005/8/layout/default"/>
    <dgm:cxn modelId="{BF7DF73D-8F84-4EF4-AFC5-5F927CB4A28B}" type="presParOf" srcId="{C167EE02-2EEA-46DB-B4BF-FFD6B9A48916}" destId="{CE8A3AE1-95E2-4874-B40B-3A76A6B00DE4}" srcOrd="4" destOrd="0" presId="urn:microsoft.com/office/officeart/2005/8/layout/default"/>
    <dgm:cxn modelId="{7F283B94-7FC5-45F5-BC12-A3ADF02D52D1}" type="presParOf" srcId="{C167EE02-2EEA-46DB-B4BF-FFD6B9A48916}" destId="{A6A19A0A-C0E6-4532-9B91-797ED7F9C74A}" srcOrd="5" destOrd="0" presId="urn:microsoft.com/office/officeart/2005/8/layout/default"/>
    <dgm:cxn modelId="{A6DA873C-9BE7-4FAF-9E87-3C8A398F11D9}" type="presParOf" srcId="{C167EE02-2EEA-46DB-B4BF-FFD6B9A48916}" destId="{1FE82566-6335-4DC0-B1DA-495346626D4F}" srcOrd="6" destOrd="0" presId="urn:microsoft.com/office/officeart/2005/8/layout/default"/>
    <dgm:cxn modelId="{2CC34D27-30CD-469D-A7CF-38D266F7A4A5}" type="presParOf" srcId="{C167EE02-2EEA-46DB-B4BF-FFD6B9A48916}" destId="{7C84AE7A-23FF-4424-BFEB-0888DAB50CCD}" srcOrd="7" destOrd="0" presId="urn:microsoft.com/office/officeart/2005/8/layout/default"/>
    <dgm:cxn modelId="{904F4170-C553-4AD7-8EDA-40F2E3D4E84F}" type="presParOf" srcId="{C167EE02-2EEA-46DB-B4BF-FFD6B9A48916}" destId="{2A807E72-9BC2-4D7B-8CB4-6DDA8B604D79}" srcOrd="8" destOrd="0" presId="urn:microsoft.com/office/officeart/2005/8/layout/default"/>
    <dgm:cxn modelId="{700ABC1E-0195-4650-81FB-C393DB5D0043}" type="presParOf" srcId="{C167EE02-2EEA-46DB-B4BF-FFD6B9A48916}" destId="{DB748302-A70F-4424-933A-B778D5ABB0E4}" srcOrd="9" destOrd="0" presId="urn:microsoft.com/office/officeart/2005/8/layout/default"/>
    <dgm:cxn modelId="{3FB99E6E-B63F-4CAC-ACED-EE4E82B719E2}" type="presParOf" srcId="{C167EE02-2EEA-46DB-B4BF-FFD6B9A48916}" destId="{84AE57CD-8F8E-483C-821E-DE6DDC1F6929}" srcOrd="10" destOrd="0" presId="urn:microsoft.com/office/officeart/2005/8/layout/default"/>
    <dgm:cxn modelId="{2D0D099F-9DB3-4779-8B12-BBDA704DC7C8}" type="presParOf" srcId="{C167EE02-2EEA-46DB-B4BF-FFD6B9A48916}" destId="{26E1264F-8E5B-48E4-ACAA-8AE9BBB78960}" srcOrd="11" destOrd="0" presId="urn:microsoft.com/office/officeart/2005/8/layout/default"/>
    <dgm:cxn modelId="{B13BD35C-E53E-4AA3-9560-2492B4245A44}" type="presParOf" srcId="{C167EE02-2EEA-46DB-B4BF-FFD6B9A48916}" destId="{CBA87E6B-6A66-464F-A078-976DEF760B04}" srcOrd="12" destOrd="0" presId="urn:microsoft.com/office/officeart/2005/8/layout/default"/>
    <dgm:cxn modelId="{345E3E5F-2038-4BC7-8319-BC0B45A4DE0D}" type="presParOf" srcId="{C167EE02-2EEA-46DB-B4BF-FFD6B9A48916}" destId="{934A707B-DC8B-47C0-A186-1BEDD3B2AD73}" srcOrd="13" destOrd="0" presId="urn:microsoft.com/office/officeart/2005/8/layout/default"/>
    <dgm:cxn modelId="{D20F44F6-4E86-4713-924C-EEF50E0B0FCD}" type="presParOf" srcId="{C167EE02-2EEA-46DB-B4BF-FFD6B9A48916}" destId="{0DFCDE39-8D28-4E95-A564-DFCA541CDB2A}" srcOrd="14" destOrd="0" presId="urn:microsoft.com/office/officeart/2005/8/layout/default"/>
    <dgm:cxn modelId="{BB22BEE1-BF83-450F-A806-F4E454C60895}" type="presParOf" srcId="{C167EE02-2EEA-46DB-B4BF-FFD6B9A48916}" destId="{211C55BA-AEFF-4376-A1E5-9017A75F21FA}" srcOrd="15" destOrd="0" presId="urn:microsoft.com/office/officeart/2005/8/layout/default"/>
    <dgm:cxn modelId="{31DED5DB-73DB-4F4C-B4E9-82B77AF86A0F}" type="presParOf" srcId="{C167EE02-2EEA-46DB-B4BF-FFD6B9A48916}" destId="{170BED36-C371-4118-A99F-F76CC1F0C312}" srcOrd="1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977CD-186D-4CD4-81F8-095490F0A77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fr-FR"/>
        </a:p>
      </dgm:t>
    </dgm:pt>
    <dgm:pt modelId="{95708E75-A54B-45D6-AFE7-79E66047F417}">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Assuré à titre principal par une personne identifiée, reconnue et repérée sur le territoire d’intervention</a:t>
          </a:r>
          <a:endParaRPr lang="fr-FR" sz="1600" dirty="0">
            <a:solidFill>
              <a:schemeClr val="bg1"/>
            </a:solidFill>
            <a:effectLst/>
            <a:latin typeface="+mn-lt"/>
            <a:ea typeface="Aptos" panose="020B0004020202020204" pitchFamily="34" charset="0"/>
            <a:cs typeface="Arial" panose="020B0604020202020204" pitchFamily="34" charset="0"/>
          </a:endParaRPr>
        </a:p>
      </dgm:t>
    </dgm:pt>
    <dgm:pt modelId="{6081B584-ADDB-4E3E-8CDC-148DD3FDCEC6}" type="parTrans" cxnId="{628567FE-03C3-4F1A-B1AB-F315D06ED9FC}">
      <dgm:prSet/>
      <dgm:spPr/>
      <dgm:t>
        <a:bodyPr/>
        <a:lstStyle/>
        <a:p>
          <a:endParaRPr lang="fr-FR" sz="2400">
            <a:solidFill>
              <a:schemeClr val="bg1"/>
            </a:solidFill>
            <a:latin typeface="+mn-lt"/>
          </a:endParaRPr>
        </a:p>
      </dgm:t>
    </dgm:pt>
    <dgm:pt modelId="{0A4B62A8-1448-4A11-AA9C-D19709EF7AA5}" type="sibTrans" cxnId="{628567FE-03C3-4F1A-B1AB-F315D06ED9FC}">
      <dgm:prSet/>
      <dgm:spPr/>
      <dgm:t>
        <a:bodyPr/>
        <a:lstStyle/>
        <a:p>
          <a:endParaRPr lang="fr-FR" sz="2400">
            <a:solidFill>
              <a:schemeClr val="bg1"/>
            </a:solidFill>
            <a:latin typeface="+mn-lt"/>
          </a:endParaRPr>
        </a:p>
      </dgm:t>
    </dgm:pt>
    <dgm:pt modelId="{2AFD51AD-ADD2-4D07-96E7-06D86F0CE800}">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Préconisation :  formation sur la posture d’accueillant (écoute active, orientation, confidentialité...).</a:t>
          </a:r>
          <a:endParaRPr lang="fr-FR" sz="1600" b="1" dirty="0">
            <a:solidFill>
              <a:schemeClr val="bg1"/>
            </a:solidFill>
            <a:effectLst/>
            <a:latin typeface="+mn-lt"/>
            <a:ea typeface="Aptos" panose="020B0004020202020204" pitchFamily="34" charset="0"/>
            <a:cs typeface="Arial" panose="020B0604020202020204" pitchFamily="34" charset="0"/>
          </a:endParaRPr>
        </a:p>
      </dgm:t>
    </dgm:pt>
    <dgm:pt modelId="{AA6B9806-6646-4DB4-A264-816221E072DC}" type="parTrans" cxnId="{1F701845-61C4-48FD-BB9F-D2F423D50766}">
      <dgm:prSet/>
      <dgm:spPr/>
      <dgm:t>
        <a:bodyPr/>
        <a:lstStyle/>
        <a:p>
          <a:endParaRPr lang="fr-FR" sz="2400">
            <a:solidFill>
              <a:schemeClr val="bg1"/>
            </a:solidFill>
            <a:latin typeface="+mn-lt"/>
          </a:endParaRPr>
        </a:p>
      </dgm:t>
    </dgm:pt>
    <dgm:pt modelId="{BCF7971D-D770-4068-87DE-780E71468DD8}" type="sibTrans" cxnId="{1F701845-61C4-48FD-BB9F-D2F423D50766}">
      <dgm:prSet/>
      <dgm:spPr/>
      <dgm:t>
        <a:bodyPr/>
        <a:lstStyle/>
        <a:p>
          <a:endParaRPr lang="fr-FR" sz="2400">
            <a:solidFill>
              <a:schemeClr val="bg1"/>
            </a:solidFill>
            <a:latin typeface="+mn-lt"/>
          </a:endParaRPr>
        </a:p>
      </dgm:t>
    </dgm:pt>
    <dgm:pt modelId="{1CD09072-59B8-4E79-A9A1-6C1EBF3E1F99}">
      <dgm:prSet custT="1"/>
      <dgm:spPr/>
      <dgm:t>
        <a:bodyPr/>
        <a:lstStyle/>
        <a:p>
          <a:r>
            <a:rPr lang="fr-FR" sz="1600" b="1" u="none" dirty="0">
              <a:solidFill>
                <a:schemeClr val="bg1"/>
              </a:solidFill>
              <a:effectLst/>
              <a:latin typeface="+mn-lt"/>
              <a:ea typeface="Aptos" panose="020B0004020202020204" pitchFamily="34" charset="0"/>
              <a:cs typeface="Aptos" panose="020B0004020202020204" pitchFamily="34" charset="0"/>
            </a:rPr>
            <a:t>Pour les centres sociaux, </a:t>
          </a:r>
          <a:r>
            <a:rPr lang="fr-FR" sz="1600" dirty="0">
              <a:solidFill>
                <a:schemeClr val="bg1"/>
              </a:solidFill>
              <a:effectLst/>
              <a:latin typeface="+mn-lt"/>
              <a:ea typeface="Aptos" panose="020B0004020202020204" pitchFamily="34" charset="0"/>
              <a:cs typeface="Aptos" panose="020B0004020202020204" pitchFamily="34" charset="0"/>
            </a:rPr>
            <a:t>un chargé d’accueil identifié et représentant </a:t>
          </a:r>
          <a:r>
            <a:rPr lang="fr-FR" sz="1600" b="1" dirty="0">
              <a:solidFill>
                <a:schemeClr val="bg1"/>
              </a:solidFill>
              <a:effectLst/>
              <a:latin typeface="+mn-lt"/>
              <a:ea typeface="Aptos" panose="020B0004020202020204" pitchFamily="34" charset="0"/>
              <a:cs typeface="Aptos" panose="020B0004020202020204" pitchFamily="34" charset="0"/>
            </a:rPr>
            <a:t>à minima 0,5 ETP</a:t>
          </a:r>
          <a:r>
            <a:rPr lang="fr-FR" sz="1600" dirty="0">
              <a:solidFill>
                <a:schemeClr val="bg1"/>
              </a:solidFill>
              <a:effectLst/>
              <a:latin typeface="+mn-lt"/>
              <a:ea typeface="Aptos" panose="020B0004020202020204" pitchFamily="34" charset="0"/>
              <a:cs typeface="Aptos" panose="020B0004020202020204" pitchFamily="34" charset="0"/>
            </a:rPr>
            <a:t> sur cette fonction. </a:t>
          </a:r>
          <a:r>
            <a:rPr lang="fr-FR" sz="1600" b="1" dirty="0">
              <a:solidFill>
                <a:schemeClr val="bg1"/>
              </a:solidFill>
              <a:effectLst/>
              <a:latin typeface="+mn-lt"/>
              <a:ea typeface="Aptos" panose="020B0004020202020204" pitchFamily="34" charset="0"/>
              <a:cs typeface="Aptos" panose="020B0004020202020204" pitchFamily="34" charset="0"/>
            </a:rPr>
            <a:t>Le fait d’avoir plusieurs personnes sur la fonction accueil doit se justifier par la taille de la structure et/ou le contexte d’intervention.</a:t>
          </a:r>
          <a:endParaRPr lang="fr-FR" sz="1600" b="1" dirty="0">
            <a:solidFill>
              <a:schemeClr val="bg1"/>
            </a:solidFill>
            <a:effectLst/>
            <a:latin typeface="+mn-lt"/>
            <a:ea typeface="Aptos" panose="020B0004020202020204" pitchFamily="34" charset="0"/>
            <a:cs typeface="Arial" panose="020B0604020202020204" pitchFamily="34" charset="0"/>
          </a:endParaRPr>
        </a:p>
      </dgm:t>
    </dgm:pt>
    <dgm:pt modelId="{358DD27B-AECD-4C25-BDF2-1F021371F8F4}" type="parTrans" cxnId="{CE6399CE-FC19-4B48-A2D8-DE228B4C94E5}">
      <dgm:prSet/>
      <dgm:spPr/>
      <dgm:t>
        <a:bodyPr/>
        <a:lstStyle/>
        <a:p>
          <a:endParaRPr lang="fr-FR" sz="2400">
            <a:solidFill>
              <a:schemeClr val="bg1"/>
            </a:solidFill>
            <a:latin typeface="+mn-lt"/>
          </a:endParaRPr>
        </a:p>
      </dgm:t>
    </dgm:pt>
    <dgm:pt modelId="{B55EFBBB-5364-471E-879C-015EE1B8F360}" type="sibTrans" cxnId="{CE6399CE-FC19-4B48-A2D8-DE228B4C94E5}">
      <dgm:prSet/>
      <dgm:spPr/>
      <dgm:t>
        <a:bodyPr/>
        <a:lstStyle/>
        <a:p>
          <a:endParaRPr lang="fr-FR" sz="2400">
            <a:solidFill>
              <a:schemeClr val="bg1"/>
            </a:solidFill>
            <a:latin typeface="+mn-lt"/>
          </a:endParaRPr>
        </a:p>
      </dgm:t>
    </dgm:pt>
    <dgm:pt modelId="{5AD4DF9B-7F2F-4F71-9987-DBD1A8E7FB40}">
      <dgm:prSet custT="1"/>
      <dgm:spPr/>
      <dgm:t>
        <a:bodyPr/>
        <a:lstStyle/>
        <a:p>
          <a:r>
            <a:rPr lang="fr-FR" sz="1600" b="1" u="none" dirty="0">
              <a:solidFill>
                <a:schemeClr val="bg1"/>
              </a:solidFill>
              <a:effectLst/>
              <a:latin typeface="+mn-lt"/>
              <a:ea typeface="Aptos" panose="020B0004020202020204" pitchFamily="34" charset="0"/>
              <a:cs typeface="Aptos" panose="020B0004020202020204" pitchFamily="34" charset="0"/>
            </a:rPr>
            <a:t>Pour les EVS, </a:t>
          </a:r>
          <a:r>
            <a:rPr lang="fr-FR" sz="1600" dirty="0">
              <a:solidFill>
                <a:schemeClr val="bg1"/>
              </a:solidFill>
              <a:effectLst/>
              <a:latin typeface="+mn-lt"/>
              <a:ea typeface="Aptos" panose="020B0004020202020204" pitchFamily="34" charset="0"/>
              <a:cs typeface="Aptos" panose="020B0004020202020204" pitchFamily="34" charset="0"/>
            </a:rPr>
            <a:t>accueil dimensionné en fonction de la structuration de l’équipe et de l’ambition du projet.</a:t>
          </a:r>
          <a:endParaRPr lang="fr-FR" sz="1600" dirty="0">
            <a:solidFill>
              <a:schemeClr val="bg1"/>
            </a:solidFill>
            <a:latin typeface="+mn-lt"/>
          </a:endParaRPr>
        </a:p>
      </dgm:t>
    </dgm:pt>
    <dgm:pt modelId="{9005864D-C978-4F9F-A100-FAF9CB51B313}" type="parTrans" cxnId="{609F8066-F4FA-4A28-B046-7323CEDCAAAD}">
      <dgm:prSet/>
      <dgm:spPr/>
      <dgm:t>
        <a:bodyPr/>
        <a:lstStyle/>
        <a:p>
          <a:endParaRPr lang="fr-FR" sz="2400">
            <a:solidFill>
              <a:schemeClr val="bg1"/>
            </a:solidFill>
            <a:latin typeface="+mn-lt"/>
          </a:endParaRPr>
        </a:p>
      </dgm:t>
    </dgm:pt>
    <dgm:pt modelId="{8ED0668D-8EE7-4888-8589-A761093C31EA}" type="sibTrans" cxnId="{609F8066-F4FA-4A28-B046-7323CEDCAAAD}">
      <dgm:prSet/>
      <dgm:spPr/>
      <dgm:t>
        <a:bodyPr/>
        <a:lstStyle/>
        <a:p>
          <a:endParaRPr lang="fr-FR" sz="2400">
            <a:solidFill>
              <a:schemeClr val="bg1"/>
            </a:solidFill>
            <a:latin typeface="+mn-lt"/>
          </a:endParaRPr>
        </a:p>
      </dgm:t>
    </dgm:pt>
    <dgm:pt modelId="{0C77B6D9-3AF7-4243-8C26-76CB948DCC44}">
      <dgm:prSet custT="1"/>
      <dgm:spPr/>
      <dgm:t>
        <a:bodyPr/>
        <a:lstStyle/>
        <a:p>
          <a:r>
            <a:rPr lang="fr-FR" sz="1600" b="1" dirty="0">
              <a:solidFill>
                <a:schemeClr val="bg1"/>
              </a:solidFill>
              <a:effectLst/>
              <a:latin typeface="+mn-lt"/>
              <a:ea typeface="Aptos" panose="020B0004020202020204" pitchFamily="34" charset="0"/>
              <a:cs typeface="Aptos" panose="020B0004020202020204" pitchFamily="34" charset="0"/>
            </a:rPr>
            <a:t>Fonction également portée collectivement par l’ensemble de l’équipe</a:t>
          </a:r>
          <a:endParaRPr lang="fr-FR" sz="1600" dirty="0">
            <a:solidFill>
              <a:schemeClr val="bg1"/>
            </a:solidFill>
            <a:effectLst/>
            <a:latin typeface="+mn-lt"/>
            <a:ea typeface="Aptos" panose="020B0004020202020204" pitchFamily="34" charset="0"/>
            <a:cs typeface="Arial" panose="020B0604020202020204" pitchFamily="34" charset="0"/>
          </a:endParaRPr>
        </a:p>
      </dgm:t>
    </dgm:pt>
    <dgm:pt modelId="{FAA756DA-FCA9-4E56-AFB0-429F8EDFB32C}" type="parTrans" cxnId="{6DE81122-1D93-4BEA-9D2F-AAE7602018C9}">
      <dgm:prSet/>
      <dgm:spPr/>
      <dgm:t>
        <a:bodyPr/>
        <a:lstStyle/>
        <a:p>
          <a:endParaRPr lang="fr-FR" sz="2400">
            <a:solidFill>
              <a:schemeClr val="bg1"/>
            </a:solidFill>
            <a:latin typeface="+mn-lt"/>
          </a:endParaRPr>
        </a:p>
      </dgm:t>
    </dgm:pt>
    <dgm:pt modelId="{D09DC2A3-B272-46BF-8E55-F420D9408AAA}" type="sibTrans" cxnId="{6DE81122-1D93-4BEA-9D2F-AAE7602018C9}">
      <dgm:prSet/>
      <dgm:spPr/>
      <dgm:t>
        <a:bodyPr/>
        <a:lstStyle/>
        <a:p>
          <a:endParaRPr lang="fr-FR" sz="2400">
            <a:solidFill>
              <a:schemeClr val="bg1"/>
            </a:solidFill>
            <a:latin typeface="+mn-lt"/>
          </a:endParaRPr>
        </a:p>
      </dgm:t>
    </dgm:pt>
    <dgm:pt modelId="{71557CB8-C518-40F5-8FB5-88DDAE297A0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dirty="0">
              <a:solidFill>
                <a:schemeClr val="bg1"/>
              </a:solidFill>
              <a:effectLst/>
              <a:latin typeface="+mn-lt"/>
              <a:ea typeface="Aptos" panose="020B0004020202020204" pitchFamily="34" charset="0"/>
              <a:cs typeface="Aptos" panose="020B0004020202020204" pitchFamily="34" charset="0"/>
            </a:rPr>
            <a:t>Action à part entière, intégrée au projet social et familial de territoire </a:t>
          </a:r>
          <a:r>
            <a:rPr lang="fr-FR" sz="1600" dirty="0">
              <a:solidFill>
                <a:schemeClr val="bg1"/>
              </a:solidFill>
              <a:effectLst/>
              <a:latin typeface="+mn-lt"/>
              <a:ea typeface="Aptos" panose="020B0004020202020204" pitchFamily="34" charset="0"/>
              <a:cs typeface="Aptos" panose="020B0004020202020204" pitchFamily="34" charset="0"/>
            </a:rPr>
            <a:t>dès son élaboration dans une démarche collective, définie à partir </a:t>
          </a:r>
          <a:r>
            <a:rPr lang="fr-FR" sz="1600" dirty="0">
              <a:solidFill>
                <a:schemeClr val="bg1"/>
              </a:solidFill>
              <a:latin typeface="+mn-lt"/>
              <a:ea typeface="Aptos" panose="020B0004020202020204" pitchFamily="34" charset="0"/>
              <a:cs typeface="Aptos" panose="020B0004020202020204" pitchFamily="34" charset="0"/>
            </a:rPr>
            <a:t>du </a:t>
          </a:r>
          <a:r>
            <a:rPr lang="fr-FR" sz="1600" dirty="0">
              <a:solidFill>
                <a:schemeClr val="bg1"/>
              </a:solidFill>
              <a:effectLst/>
              <a:latin typeface="+mn-lt"/>
              <a:ea typeface="Aptos" panose="020B0004020202020204" pitchFamily="34" charset="0"/>
              <a:cs typeface="Aptos" panose="020B0004020202020204" pitchFamily="34" charset="0"/>
            </a:rPr>
            <a:t>diagnostic (besoins / enjeux du territoire) </a:t>
          </a:r>
          <a:r>
            <a:rPr lang="fr-FR" sz="1600" dirty="0">
              <a:solidFill>
                <a:schemeClr val="bg1"/>
              </a:solidFill>
              <a:latin typeface="+mn-lt"/>
              <a:ea typeface="Aptos" panose="020B0004020202020204" pitchFamily="34" charset="0"/>
              <a:cs typeface="Aptos" panose="020B0004020202020204" pitchFamily="34" charset="0"/>
            </a:rPr>
            <a:t>et </a:t>
          </a:r>
          <a:r>
            <a:rPr lang="fr-FR" sz="1600" dirty="0">
              <a:solidFill>
                <a:schemeClr val="bg1"/>
              </a:solidFill>
              <a:effectLst/>
              <a:latin typeface="+mn-lt"/>
              <a:ea typeface="Aptos" panose="020B0004020202020204" pitchFamily="34" charset="0"/>
              <a:cs typeface="Aptos" panose="020B0004020202020204" pitchFamily="34" charset="0"/>
            </a:rPr>
            <a:t>des attentes des habitants. </a:t>
          </a:r>
          <a:endParaRPr lang="fr-FR" sz="1600" dirty="0">
            <a:solidFill>
              <a:schemeClr val="bg1"/>
            </a:solidFill>
            <a:effectLst/>
            <a:latin typeface="+mn-lt"/>
            <a:ea typeface="Aptos" panose="020B0004020202020204" pitchFamily="34" charset="0"/>
            <a:cs typeface="Arial" panose="020B0604020202020204" pitchFamily="34" charset="0"/>
          </a:endParaRPr>
        </a:p>
      </dgm:t>
    </dgm:pt>
    <dgm:pt modelId="{C91B6ECF-8069-4F1C-B682-A5647A5B1228}" type="parTrans" cxnId="{5122D06B-3EA1-417C-99B8-693723AFE981}">
      <dgm:prSet/>
      <dgm:spPr/>
      <dgm:t>
        <a:bodyPr/>
        <a:lstStyle/>
        <a:p>
          <a:endParaRPr lang="fr-FR" sz="2400">
            <a:solidFill>
              <a:schemeClr val="bg1"/>
            </a:solidFill>
            <a:latin typeface="+mn-lt"/>
          </a:endParaRPr>
        </a:p>
      </dgm:t>
    </dgm:pt>
    <dgm:pt modelId="{683E477F-C2DA-433E-A994-A3F746188700}" type="sibTrans" cxnId="{5122D06B-3EA1-417C-99B8-693723AFE981}">
      <dgm:prSet/>
      <dgm:spPr/>
      <dgm:t>
        <a:bodyPr/>
        <a:lstStyle/>
        <a:p>
          <a:endParaRPr lang="fr-FR" sz="2400">
            <a:solidFill>
              <a:schemeClr val="bg1"/>
            </a:solidFill>
            <a:latin typeface="+mn-lt"/>
          </a:endParaRPr>
        </a:p>
      </dgm:t>
    </dgm:pt>
    <dgm:pt modelId="{17BD9968-6731-49C3-8452-CD6613CFFA88}" type="pres">
      <dgm:prSet presAssocID="{EBE977CD-186D-4CD4-81F8-095490F0A77D}" presName="linear" presStyleCnt="0">
        <dgm:presLayoutVars>
          <dgm:animLvl val="lvl"/>
          <dgm:resizeHandles val="exact"/>
        </dgm:presLayoutVars>
      </dgm:prSet>
      <dgm:spPr/>
    </dgm:pt>
    <dgm:pt modelId="{F03A41CC-894F-40E4-A7A5-0FF064BFA492}" type="pres">
      <dgm:prSet presAssocID="{95708E75-A54B-45D6-AFE7-79E66047F417}" presName="parentText" presStyleLbl="node1" presStyleIdx="0" presStyleCnt="6" custLinFactNeighborX="1108">
        <dgm:presLayoutVars>
          <dgm:chMax val="0"/>
          <dgm:bulletEnabled val="1"/>
        </dgm:presLayoutVars>
      </dgm:prSet>
      <dgm:spPr/>
    </dgm:pt>
    <dgm:pt modelId="{8399924C-E681-4D56-8008-2B55A3D918EA}" type="pres">
      <dgm:prSet presAssocID="{0A4B62A8-1448-4A11-AA9C-D19709EF7AA5}" presName="spacer" presStyleCnt="0"/>
      <dgm:spPr/>
    </dgm:pt>
    <dgm:pt modelId="{2DF6922C-A07F-452E-A82E-62CD758D04D3}" type="pres">
      <dgm:prSet presAssocID="{0C77B6D9-3AF7-4243-8C26-76CB948DCC44}" presName="parentText" presStyleLbl="node1" presStyleIdx="1" presStyleCnt="6">
        <dgm:presLayoutVars>
          <dgm:chMax val="0"/>
          <dgm:bulletEnabled val="1"/>
        </dgm:presLayoutVars>
      </dgm:prSet>
      <dgm:spPr/>
    </dgm:pt>
    <dgm:pt modelId="{1262BD95-50E6-40B0-8729-91C0416DE885}" type="pres">
      <dgm:prSet presAssocID="{D09DC2A3-B272-46BF-8E55-F420D9408AAA}" presName="spacer" presStyleCnt="0"/>
      <dgm:spPr/>
    </dgm:pt>
    <dgm:pt modelId="{6FEDDBEC-CC83-4ED7-AF95-E30ECA9649E6}" type="pres">
      <dgm:prSet presAssocID="{71557CB8-C518-40F5-8FB5-88DDAE297A01}" presName="parentText" presStyleLbl="node1" presStyleIdx="2" presStyleCnt="6">
        <dgm:presLayoutVars>
          <dgm:chMax val="0"/>
          <dgm:bulletEnabled val="1"/>
        </dgm:presLayoutVars>
      </dgm:prSet>
      <dgm:spPr/>
    </dgm:pt>
    <dgm:pt modelId="{E7807805-F426-48A4-9DB0-22249B4A2CD8}" type="pres">
      <dgm:prSet presAssocID="{683E477F-C2DA-433E-A994-A3F746188700}" presName="spacer" presStyleCnt="0"/>
      <dgm:spPr/>
    </dgm:pt>
    <dgm:pt modelId="{DAAA850D-0FAD-4C76-98DC-F41D84CB1E72}" type="pres">
      <dgm:prSet presAssocID="{2AFD51AD-ADD2-4D07-96E7-06D86F0CE800}" presName="parentText" presStyleLbl="node1" presStyleIdx="3" presStyleCnt="6">
        <dgm:presLayoutVars>
          <dgm:chMax val="0"/>
          <dgm:bulletEnabled val="1"/>
        </dgm:presLayoutVars>
      </dgm:prSet>
      <dgm:spPr/>
    </dgm:pt>
    <dgm:pt modelId="{F7E749DB-8D78-4B08-871E-83A53AB4473B}" type="pres">
      <dgm:prSet presAssocID="{BCF7971D-D770-4068-87DE-780E71468DD8}" presName="spacer" presStyleCnt="0"/>
      <dgm:spPr/>
    </dgm:pt>
    <dgm:pt modelId="{C846FAA2-22D8-4B37-8A22-7803D2CF6ED3}" type="pres">
      <dgm:prSet presAssocID="{1CD09072-59B8-4E79-A9A1-6C1EBF3E1F99}" presName="parentText" presStyleLbl="node1" presStyleIdx="4" presStyleCnt="6">
        <dgm:presLayoutVars>
          <dgm:chMax val="0"/>
          <dgm:bulletEnabled val="1"/>
        </dgm:presLayoutVars>
      </dgm:prSet>
      <dgm:spPr/>
    </dgm:pt>
    <dgm:pt modelId="{7346BE99-D371-4A18-8B0F-7F3392F33386}" type="pres">
      <dgm:prSet presAssocID="{B55EFBBB-5364-471E-879C-015EE1B8F360}" presName="spacer" presStyleCnt="0"/>
      <dgm:spPr/>
    </dgm:pt>
    <dgm:pt modelId="{3C37C6DD-8B3C-4443-BC14-308637DC69AF}" type="pres">
      <dgm:prSet presAssocID="{5AD4DF9B-7F2F-4F71-9987-DBD1A8E7FB40}" presName="parentText" presStyleLbl="node1" presStyleIdx="5" presStyleCnt="6">
        <dgm:presLayoutVars>
          <dgm:chMax val="0"/>
          <dgm:bulletEnabled val="1"/>
        </dgm:presLayoutVars>
      </dgm:prSet>
      <dgm:spPr/>
    </dgm:pt>
  </dgm:ptLst>
  <dgm:cxnLst>
    <dgm:cxn modelId="{1A5FE902-B471-467D-8669-A5CE8F5ECA71}" type="presOf" srcId="{1CD09072-59B8-4E79-A9A1-6C1EBF3E1F99}" destId="{C846FAA2-22D8-4B37-8A22-7803D2CF6ED3}" srcOrd="0" destOrd="0" presId="urn:microsoft.com/office/officeart/2005/8/layout/vList2"/>
    <dgm:cxn modelId="{E048B70F-F501-4E06-917B-EB42A277446E}" type="presOf" srcId="{0C77B6D9-3AF7-4243-8C26-76CB948DCC44}" destId="{2DF6922C-A07F-452E-A82E-62CD758D04D3}" srcOrd="0" destOrd="0" presId="urn:microsoft.com/office/officeart/2005/8/layout/vList2"/>
    <dgm:cxn modelId="{6DE81122-1D93-4BEA-9D2F-AAE7602018C9}" srcId="{EBE977CD-186D-4CD4-81F8-095490F0A77D}" destId="{0C77B6D9-3AF7-4243-8C26-76CB948DCC44}" srcOrd="1" destOrd="0" parTransId="{FAA756DA-FCA9-4E56-AFB0-429F8EDFB32C}" sibTransId="{D09DC2A3-B272-46BF-8E55-F420D9408AAA}"/>
    <dgm:cxn modelId="{D47FD52C-A592-4D26-B807-EB74517E6DF6}" type="presOf" srcId="{71557CB8-C518-40F5-8FB5-88DDAE297A01}" destId="{6FEDDBEC-CC83-4ED7-AF95-E30ECA9649E6}" srcOrd="0" destOrd="0" presId="urn:microsoft.com/office/officeart/2005/8/layout/vList2"/>
    <dgm:cxn modelId="{FB6FA143-62DA-4F0F-804F-B8FF3EC1EB83}" type="presOf" srcId="{5AD4DF9B-7F2F-4F71-9987-DBD1A8E7FB40}" destId="{3C37C6DD-8B3C-4443-BC14-308637DC69AF}" srcOrd="0" destOrd="0" presId="urn:microsoft.com/office/officeart/2005/8/layout/vList2"/>
    <dgm:cxn modelId="{1F701845-61C4-48FD-BB9F-D2F423D50766}" srcId="{EBE977CD-186D-4CD4-81F8-095490F0A77D}" destId="{2AFD51AD-ADD2-4D07-96E7-06D86F0CE800}" srcOrd="3" destOrd="0" parTransId="{AA6B9806-6646-4DB4-A264-816221E072DC}" sibTransId="{BCF7971D-D770-4068-87DE-780E71468DD8}"/>
    <dgm:cxn modelId="{609F8066-F4FA-4A28-B046-7323CEDCAAAD}" srcId="{EBE977CD-186D-4CD4-81F8-095490F0A77D}" destId="{5AD4DF9B-7F2F-4F71-9987-DBD1A8E7FB40}" srcOrd="5" destOrd="0" parTransId="{9005864D-C978-4F9F-A100-FAF9CB51B313}" sibTransId="{8ED0668D-8EE7-4888-8589-A761093C31EA}"/>
    <dgm:cxn modelId="{5122D06B-3EA1-417C-99B8-693723AFE981}" srcId="{EBE977CD-186D-4CD4-81F8-095490F0A77D}" destId="{71557CB8-C518-40F5-8FB5-88DDAE297A01}" srcOrd="2" destOrd="0" parTransId="{C91B6ECF-8069-4F1C-B682-A5647A5B1228}" sibTransId="{683E477F-C2DA-433E-A994-A3F746188700}"/>
    <dgm:cxn modelId="{D4076476-D056-4534-A308-B6667942A0C7}" type="presOf" srcId="{2AFD51AD-ADD2-4D07-96E7-06D86F0CE800}" destId="{DAAA850D-0FAD-4C76-98DC-F41D84CB1E72}" srcOrd="0" destOrd="0" presId="urn:microsoft.com/office/officeart/2005/8/layout/vList2"/>
    <dgm:cxn modelId="{94C6347B-B5E7-45E3-8D3B-6AF71D32ABEF}" type="presOf" srcId="{EBE977CD-186D-4CD4-81F8-095490F0A77D}" destId="{17BD9968-6731-49C3-8452-CD6613CFFA88}" srcOrd="0" destOrd="0" presId="urn:microsoft.com/office/officeart/2005/8/layout/vList2"/>
    <dgm:cxn modelId="{6A85B08E-D9BB-4876-880C-805FE900DA03}" type="presOf" srcId="{95708E75-A54B-45D6-AFE7-79E66047F417}" destId="{F03A41CC-894F-40E4-A7A5-0FF064BFA492}" srcOrd="0" destOrd="0" presId="urn:microsoft.com/office/officeart/2005/8/layout/vList2"/>
    <dgm:cxn modelId="{CE6399CE-FC19-4B48-A2D8-DE228B4C94E5}" srcId="{EBE977CD-186D-4CD4-81F8-095490F0A77D}" destId="{1CD09072-59B8-4E79-A9A1-6C1EBF3E1F99}" srcOrd="4" destOrd="0" parTransId="{358DD27B-AECD-4C25-BDF2-1F021371F8F4}" sibTransId="{B55EFBBB-5364-471E-879C-015EE1B8F360}"/>
    <dgm:cxn modelId="{628567FE-03C3-4F1A-B1AB-F315D06ED9FC}" srcId="{EBE977CD-186D-4CD4-81F8-095490F0A77D}" destId="{95708E75-A54B-45D6-AFE7-79E66047F417}" srcOrd="0" destOrd="0" parTransId="{6081B584-ADDB-4E3E-8CDC-148DD3FDCEC6}" sibTransId="{0A4B62A8-1448-4A11-AA9C-D19709EF7AA5}"/>
    <dgm:cxn modelId="{17609CDE-6A4E-4F56-8764-B702D7EC8577}" type="presParOf" srcId="{17BD9968-6731-49C3-8452-CD6613CFFA88}" destId="{F03A41CC-894F-40E4-A7A5-0FF064BFA492}" srcOrd="0" destOrd="0" presId="urn:microsoft.com/office/officeart/2005/8/layout/vList2"/>
    <dgm:cxn modelId="{A7A7B61C-EEF7-48DD-93B0-9103F53AAD3C}" type="presParOf" srcId="{17BD9968-6731-49C3-8452-CD6613CFFA88}" destId="{8399924C-E681-4D56-8008-2B55A3D918EA}" srcOrd="1" destOrd="0" presId="urn:microsoft.com/office/officeart/2005/8/layout/vList2"/>
    <dgm:cxn modelId="{F31233E4-CCD6-4546-91F4-E7518CB9799F}" type="presParOf" srcId="{17BD9968-6731-49C3-8452-CD6613CFFA88}" destId="{2DF6922C-A07F-452E-A82E-62CD758D04D3}" srcOrd="2" destOrd="0" presId="urn:microsoft.com/office/officeart/2005/8/layout/vList2"/>
    <dgm:cxn modelId="{A02CC8C2-D99A-48C1-95BD-27814E252BB0}" type="presParOf" srcId="{17BD9968-6731-49C3-8452-CD6613CFFA88}" destId="{1262BD95-50E6-40B0-8729-91C0416DE885}" srcOrd="3" destOrd="0" presId="urn:microsoft.com/office/officeart/2005/8/layout/vList2"/>
    <dgm:cxn modelId="{8773B214-ACD5-498E-B47B-D7D10EFE5633}" type="presParOf" srcId="{17BD9968-6731-49C3-8452-CD6613CFFA88}" destId="{6FEDDBEC-CC83-4ED7-AF95-E30ECA9649E6}" srcOrd="4" destOrd="0" presId="urn:microsoft.com/office/officeart/2005/8/layout/vList2"/>
    <dgm:cxn modelId="{C1588A97-F159-4BC5-985C-371D5B5E8D0B}" type="presParOf" srcId="{17BD9968-6731-49C3-8452-CD6613CFFA88}" destId="{E7807805-F426-48A4-9DB0-22249B4A2CD8}" srcOrd="5" destOrd="0" presId="urn:microsoft.com/office/officeart/2005/8/layout/vList2"/>
    <dgm:cxn modelId="{EA8C2D1E-59A7-4D2D-A9D4-F4E817FECE0A}" type="presParOf" srcId="{17BD9968-6731-49C3-8452-CD6613CFFA88}" destId="{DAAA850D-0FAD-4C76-98DC-F41D84CB1E72}" srcOrd="6" destOrd="0" presId="urn:microsoft.com/office/officeart/2005/8/layout/vList2"/>
    <dgm:cxn modelId="{A2FAFCC0-FEA9-490A-BEF3-DBFA44852F99}" type="presParOf" srcId="{17BD9968-6731-49C3-8452-CD6613CFFA88}" destId="{F7E749DB-8D78-4B08-871E-83A53AB4473B}" srcOrd="7" destOrd="0" presId="urn:microsoft.com/office/officeart/2005/8/layout/vList2"/>
    <dgm:cxn modelId="{86318F23-8387-49BA-A466-536669878A71}" type="presParOf" srcId="{17BD9968-6731-49C3-8452-CD6613CFFA88}" destId="{C846FAA2-22D8-4B37-8A22-7803D2CF6ED3}" srcOrd="8" destOrd="0" presId="urn:microsoft.com/office/officeart/2005/8/layout/vList2"/>
    <dgm:cxn modelId="{1D3EB383-423B-47E1-AE9C-479F777B52CD}" type="presParOf" srcId="{17BD9968-6731-49C3-8452-CD6613CFFA88}" destId="{7346BE99-D371-4A18-8B0F-7F3392F33386}" srcOrd="9" destOrd="0" presId="urn:microsoft.com/office/officeart/2005/8/layout/vList2"/>
    <dgm:cxn modelId="{52B26E5F-D3FB-492C-8C14-07154D93F98C}" type="presParOf" srcId="{17BD9968-6731-49C3-8452-CD6613CFFA88}" destId="{3C37C6DD-8B3C-4443-BC14-308637DC69A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83E2D6-D432-4909-9C99-22C5BE3FCDDF}"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fr-FR"/>
        </a:p>
      </dgm:t>
    </dgm:pt>
    <dgm:pt modelId="{00E4500F-C402-4915-969A-75A494B0B569}">
      <dgm:prSet custT="1"/>
      <dgm:spPr/>
      <dgm:t>
        <a:bodyPr/>
        <a:lstStyle/>
        <a:p>
          <a:r>
            <a:rPr lang="fr-FR" sz="1800" dirty="0">
              <a:effectLst/>
              <a:ea typeface="Aptos" panose="020B0004020202020204" pitchFamily="34" charset="0"/>
              <a:cs typeface="Arial" panose="020B0604020202020204" pitchFamily="34" charset="0"/>
            </a:rPr>
            <a:t>Promouvoir la participation des habitants </a:t>
          </a:r>
          <a:r>
            <a:rPr lang="fr-FR" sz="1800" b="1" dirty="0">
              <a:effectLst/>
              <a:ea typeface="Aptos" panose="020B0004020202020204" pitchFamily="34" charset="0"/>
              <a:cs typeface="Arial" panose="020B0604020202020204" pitchFamily="34" charset="0"/>
            </a:rPr>
            <a:t>à toutes les étapes de la vie des structures </a:t>
          </a:r>
          <a:r>
            <a:rPr lang="fr-FR" sz="1800" dirty="0">
              <a:effectLst/>
              <a:ea typeface="Aptos" panose="020B0004020202020204" pitchFamily="34" charset="0"/>
              <a:cs typeface="Arial" panose="020B0604020202020204" pitchFamily="34" charset="0"/>
            </a:rPr>
            <a:t>d’animation de la vie sociale </a:t>
          </a:r>
        </a:p>
      </dgm:t>
    </dgm:pt>
    <dgm:pt modelId="{C8E21123-A49F-44CD-937A-69DC2E505DA9}" type="parTrans" cxnId="{5D5E01D9-E9B0-41B6-8E7E-0FBE4957FE58}">
      <dgm:prSet/>
      <dgm:spPr/>
      <dgm:t>
        <a:bodyPr/>
        <a:lstStyle/>
        <a:p>
          <a:endParaRPr lang="fr-FR"/>
        </a:p>
      </dgm:t>
    </dgm:pt>
    <dgm:pt modelId="{70BB962C-1717-47D3-A399-62984F213510}" type="sibTrans" cxnId="{5D5E01D9-E9B0-41B6-8E7E-0FBE4957FE58}">
      <dgm:prSet/>
      <dgm:spPr/>
      <dgm:t>
        <a:bodyPr/>
        <a:lstStyle/>
        <a:p>
          <a:endParaRPr lang="fr-FR"/>
        </a:p>
      </dgm:t>
    </dgm:pt>
    <dgm:pt modelId="{53D9B2B7-F4F3-48DD-BE96-F7CFDA575E2B}">
      <dgm:prSet custT="1"/>
      <dgm:spPr/>
      <dgm:t>
        <a:bodyPr/>
        <a:lstStyle/>
        <a:p>
          <a:r>
            <a:rPr lang="fr-FR" sz="1800" dirty="0">
              <a:effectLst/>
              <a:ea typeface="Aptos" panose="020B0004020202020204" pitchFamily="34" charset="0"/>
              <a:cs typeface="Arial" panose="020B0604020202020204" pitchFamily="34" charset="0"/>
            </a:rPr>
            <a:t>Encourager la </a:t>
          </a:r>
          <a:r>
            <a:rPr lang="fr-FR" sz="1800" b="1" dirty="0">
              <a:effectLst/>
              <a:ea typeface="Aptos" panose="020B0004020202020204" pitchFamily="34" charset="0"/>
              <a:cs typeface="Arial" panose="020B0604020202020204" pitchFamily="34" charset="0"/>
            </a:rPr>
            <a:t>diversification des formes d’implication </a:t>
          </a:r>
          <a:r>
            <a:rPr lang="fr-FR" sz="1800" dirty="0">
              <a:effectLst/>
              <a:ea typeface="Aptos" panose="020B0004020202020204" pitchFamily="34" charset="0"/>
              <a:cs typeface="Arial" panose="020B0604020202020204" pitchFamily="34" charset="0"/>
            </a:rPr>
            <a:t>des habitants et des </a:t>
          </a:r>
          <a:r>
            <a:rPr lang="fr-FR" sz="1800" b="1" dirty="0">
              <a:effectLst/>
              <a:ea typeface="Aptos" panose="020B0004020202020204" pitchFamily="34" charset="0"/>
              <a:cs typeface="Arial" panose="020B0604020202020204" pitchFamily="34" charset="0"/>
            </a:rPr>
            <a:t>démarches proactives pour aller vers tous les publics</a:t>
          </a:r>
          <a:r>
            <a:rPr lang="fr-FR" sz="1800" dirty="0">
              <a:effectLst/>
              <a:ea typeface="Aptos" panose="020B0004020202020204" pitchFamily="34" charset="0"/>
              <a:cs typeface="Arial" panose="020B0604020202020204" pitchFamily="34" charset="0"/>
            </a:rPr>
            <a:t>, lever les freins à leur participation et adapter les modes d’intervention aux réalités locales</a:t>
          </a:r>
        </a:p>
      </dgm:t>
    </dgm:pt>
    <dgm:pt modelId="{E9605A50-620A-4870-A87C-363F0A8A2FEC}" type="parTrans" cxnId="{5B00D6E7-2092-4225-9D11-ADF058A25E48}">
      <dgm:prSet/>
      <dgm:spPr/>
      <dgm:t>
        <a:bodyPr/>
        <a:lstStyle/>
        <a:p>
          <a:endParaRPr lang="fr-FR"/>
        </a:p>
      </dgm:t>
    </dgm:pt>
    <dgm:pt modelId="{1B8CC4C6-BB8B-475F-9AE7-E0BFEE5E1305}" type="sibTrans" cxnId="{5B00D6E7-2092-4225-9D11-ADF058A25E48}">
      <dgm:prSet/>
      <dgm:spPr/>
      <dgm:t>
        <a:bodyPr/>
        <a:lstStyle/>
        <a:p>
          <a:endParaRPr lang="fr-FR"/>
        </a:p>
      </dgm:t>
    </dgm:pt>
    <dgm:pt modelId="{6F9EE0C2-4C85-4D31-B57F-E3F2423F419A}">
      <dgm:prSet custT="1"/>
      <dgm:spPr/>
      <dgm:t>
        <a:bodyPr/>
        <a:lstStyle/>
        <a:p>
          <a:r>
            <a:rPr lang="fr-FR" sz="1800" dirty="0">
              <a:ea typeface="Aptos" panose="020B0004020202020204" pitchFamily="34" charset="0"/>
              <a:cs typeface="Arial" panose="020B0604020202020204" pitchFamily="34" charset="0"/>
            </a:rPr>
            <a:t>Tendre </a:t>
          </a:r>
          <a:r>
            <a:rPr lang="fr-FR" sz="1800" b="1" dirty="0">
              <a:ea typeface="Aptos" panose="020B0004020202020204" pitchFamily="34" charset="0"/>
              <a:cs typeface="Arial" panose="020B0604020202020204" pitchFamily="34" charset="0"/>
            </a:rPr>
            <a:t>vers une implication réelle dans la définition et la conduite des projets, le portage et la gouvernance des structures</a:t>
          </a:r>
        </a:p>
      </dgm:t>
    </dgm:pt>
    <dgm:pt modelId="{46740136-862D-4D55-A080-E602FCEFC2B9}" type="parTrans" cxnId="{4DC298F2-4871-43C4-9FBF-3D8115273D9F}">
      <dgm:prSet/>
      <dgm:spPr/>
      <dgm:t>
        <a:bodyPr/>
        <a:lstStyle/>
        <a:p>
          <a:endParaRPr lang="fr-FR"/>
        </a:p>
      </dgm:t>
    </dgm:pt>
    <dgm:pt modelId="{C9142011-9D69-44C5-983D-9580C2A578EF}" type="sibTrans" cxnId="{4DC298F2-4871-43C4-9FBF-3D8115273D9F}">
      <dgm:prSet/>
      <dgm:spPr/>
      <dgm:t>
        <a:bodyPr/>
        <a:lstStyle/>
        <a:p>
          <a:endParaRPr lang="fr-FR"/>
        </a:p>
      </dgm:t>
    </dgm:pt>
    <dgm:pt modelId="{B457B898-A09A-4984-A0D0-2B949C925959}" type="pres">
      <dgm:prSet presAssocID="{FF83E2D6-D432-4909-9C99-22C5BE3FCDDF}" presName="linear" presStyleCnt="0">
        <dgm:presLayoutVars>
          <dgm:dir/>
          <dgm:animLvl val="lvl"/>
          <dgm:resizeHandles val="exact"/>
        </dgm:presLayoutVars>
      </dgm:prSet>
      <dgm:spPr/>
    </dgm:pt>
    <dgm:pt modelId="{E5DEAAB7-7743-4817-87D6-B65DC640425A}" type="pres">
      <dgm:prSet presAssocID="{00E4500F-C402-4915-969A-75A494B0B569}" presName="parentLin" presStyleCnt="0"/>
      <dgm:spPr/>
    </dgm:pt>
    <dgm:pt modelId="{782696DF-46F0-4A11-BB85-68E2D07B129E}" type="pres">
      <dgm:prSet presAssocID="{00E4500F-C402-4915-969A-75A494B0B569}" presName="parentLeftMargin" presStyleLbl="node1" presStyleIdx="0" presStyleCnt="3"/>
      <dgm:spPr/>
    </dgm:pt>
    <dgm:pt modelId="{D0C43D65-03FA-4A8F-9560-80E0FB72515A}" type="pres">
      <dgm:prSet presAssocID="{00E4500F-C402-4915-969A-75A494B0B569}" presName="parentText" presStyleLbl="node1" presStyleIdx="0" presStyleCnt="3" custScaleX="127832" custScaleY="167169" custLinFactNeighborX="6631">
        <dgm:presLayoutVars>
          <dgm:chMax val="0"/>
          <dgm:bulletEnabled val="1"/>
        </dgm:presLayoutVars>
      </dgm:prSet>
      <dgm:spPr/>
    </dgm:pt>
    <dgm:pt modelId="{1402FECC-5CD5-4990-B17C-C2AE9A739DD7}" type="pres">
      <dgm:prSet presAssocID="{00E4500F-C402-4915-969A-75A494B0B569}" presName="negativeSpace" presStyleCnt="0"/>
      <dgm:spPr/>
    </dgm:pt>
    <dgm:pt modelId="{EF9E0B4A-A19D-4907-8D49-79EDC406256E}" type="pres">
      <dgm:prSet presAssocID="{00E4500F-C402-4915-969A-75A494B0B569}" presName="childText" presStyleLbl="conFgAcc1" presStyleIdx="0" presStyleCnt="3">
        <dgm:presLayoutVars>
          <dgm:bulletEnabled val="1"/>
        </dgm:presLayoutVars>
      </dgm:prSet>
      <dgm:spPr/>
    </dgm:pt>
    <dgm:pt modelId="{352A76CF-A98C-477F-8130-3F482CDB1DA1}" type="pres">
      <dgm:prSet presAssocID="{70BB962C-1717-47D3-A399-62984F213510}" presName="spaceBetweenRectangles" presStyleCnt="0"/>
      <dgm:spPr/>
    </dgm:pt>
    <dgm:pt modelId="{58D9B461-339B-42B0-96FA-16DC99823181}" type="pres">
      <dgm:prSet presAssocID="{53D9B2B7-F4F3-48DD-BE96-F7CFDA575E2B}" presName="parentLin" presStyleCnt="0"/>
      <dgm:spPr/>
    </dgm:pt>
    <dgm:pt modelId="{4303BBA4-7DFD-44F5-AB8F-A786D15A1DB4}" type="pres">
      <dgm:prSet presAssocID="{53D9B2B7-F4F3-48DD-BE96-F7CFDA575E2B}" presName="parentLeftMargin" presStyleLbl="node1" presStyleIdx="0" presStyleCnt="3"/>
      <dgm:spPr/>
    </dgm:pt>
    <dgm:pt modelId="{AD7BB543-6752-43E9-8FA0-0540CC611CBB}" type="pres">
      <dgm:prSet presAssocID="{53D9B2B7-F4F3-48DD-BE96-F7CFDA575E2B}" presName="parentText" presStyleLbl="node1" presStyleIdx="1" presStyleCnt="3" custScaleX="126781" custScaleY="211810" custLinFactNeighborX="6631">
        <dgm:presLayoutVars>
          <dgm:chMax val="0"/>
          <dgm:bulletEnabled val="1"/>
        </dgm:presLayoutVars>
      </dgm:prSet>
      <dgm:spPr/>
    </dgm:pt>
    <dgm:pt modelId="{17CC77A2-DBD9-47F3-8158-C4CBDDA2366F}" type="pres">
      <dgm:prSet presAssocID="{53D9B2B7-F4F3-48DD-BE96-F7CFDA575E2B}" presName="negativeSpace" presStyleCnt="0"/>
      <dgm:spPr/>
    </dgm:pt>
    <dgm:pt modelId="{DA171168-D8DD-4ED2-AB12-6515FBA1AAE6}" type="pres">
      <dgm:prSet presAssocID="{53D9B2B7-F4F3-48DD-BE96-F7CFDA575E2B}" presName="childText" presStyleLbl="conFgAcc1" presStyleIdx="1" presStyleCnt="3">
        <dgm:presLayoutVars>
          <dgm:bulletEnabled val="1"/>
        </dgm:presLayoutVars>
      </dgm:prSet>
      <dgm:spPr/>
    </dgm:pt>
    <dgm:pt modelId="{8FCDC7D0-FE2C-4906-A34A-178493089DCC}" type="pres">
      <dgm:prSet presAssocID="{1B8CC4C6-BB8B-475F-9AE7-E0BFEE5E1305}" presName="spaceBetweenRectangles" presStyleCnt="0"/>
      <dgm:spPr/>
    </dgm:pt>
    <dgm:pt modelId="{FC3D0312-D6AE-4C7B-A282-D1428E28B0E8}" type="pres">
      <dgm:prSet presAssocID="{6F9EE0C2-4C85-4D31-B57F-E3F2423F419A}" presName="parentLin" presStyleCnt="0"/>
      <dgm:spPr/>
    </dgm:pt>
    <dgm:pt modelId="{F1801AC9-81FB-4040-97C7-FE98F4CD4C96}" type="pres">
      <dgm:prSet presAssocID="{6F9EE0C2-4C85-4D31-B57F-E3F2423F419A}" presName="parentLeftMargin" presStyleLbl="node1" presStyleIdx="1" presStyleCnt="3"/>
      <dgm:spPr/>
    </dgm:pt>
    <dgm:pt modelId="{502DF51A-A18D-4598-B234-92216ADA3D93}" type="pres">
      <dgm:prSet presAssocID="{6F9EE0C2-4C85-4D31-B57F-E3F2423F419A}" presName="parentText" presStyleLbl="node1" presStyleIdx="2" presStyleCnt="3" custScaleX="126877" custScaleY="167169" custLinFactNeighborX="6631">
        <dgm:presLayoutVars>
          <dgm:chMax val="0"/>
          <dgm:bulletEnabled val="1"/>
        </dgm:presLayoutVars>
      </dgm:prSet>
      <dgm:spPr/>
    </dgm:pt>
    <dgm:pt modelId="{286A7C24-7DF4-4448-AE2C-BF3FFC317AE9}" type="pres">
      <dgm:prSet presAssocID="{6F9EE0C2-4C85-4D31-B57F-E3F2423F419A}" presName="negativeSpace" presStyleCnt="0"/>
      <dgm:spPr/>
    </dgm:pt>
    <dgm:pt modelId="{D985EB7B-63C2-4629-B15A-1B52E4F7670F}" type="pres">
      <dgm:prSet presAssocID="{6F9EE0C2-4C85-4D31-B57F-E3F2423F419A}" presName="childText" presStyleLbl="conFgAcc1" presStyleIdx="2" presStyleCnt="3">
        <dgm:presLayoutVars>
          <dgm:bulletEnabled val="1"/>
        </dgm:presLayoutVars>
      </dgm:prSet>
      <dgm:spPr/>
    </dgm:pt>
  </dgm:ptLst>
  <dgm:cxnLst>
    <dgm:cxn modelId="{427D3F0C-B055-45B9-AF9B-E77050379662}" type="presOf" srcId="{00E4500F-C402-4915-969A-75A494B0B569}" destId="{D0C43D65-03FA-4A8F-9560-80E0FB72515A}" srcOrd="1" destOrd="0" presId="urn:microsoft.com/office/officeart/2005/8/layout/list1"/>
    <dgm:cxn modelId="{53914E23-A8CE-443C-8F9E-1F650E3B1B30}" type="presOf" srcId="{53D9B2B7-F4F3-48DD-BE96-F7CFDA575E2B}" destId="{4303BBA4-7DFD-44F5-AB8F-A786D15A1DB4}" srcOrd="0" destOrd="0" presId="urn:microsoft.com/office/officeart/2005/8/layout/list1"/>
    <dgm:cxn modelId="{40538353-98F1-4DB5-A3AF-A69039C3ED77}" type="presOf" srcId="{FF83E2D6-D432-4909-9C99-22C5BE3FCDDF}" destId="{B457B898-A09A-4984-A0D0-2B949C925959}" srcOrd="0" destOrd="0" presId="urn:microsoft.com/office/officeart/2005/8/layout/list1"/>
    <dgm:cxn modelId="{D8FCC0C0-0F1A-4E04-8BC1-19159DCE51F4}" type="presOf" srcId="{6F9EE0C2-4C85-4D31-B57F-E3F2423F419A}" destId="{F1801AC9-81FB-4040-97C7-FE98F4CD4C96}" srcOrd="0" destOrd="0" presId="urn:microsoft.com/office/officeart/2005/8/layout/list1"/>
    <dgm:cxn modelId="{7D27FBC4-9367-4148-AF20-F016ECDE03AF}" type="presOf" srcId="{00E4500F-C402-4915-969A-75A494B0B569}" destId="{782696DF-46F0-4A11-BB85-68E2D07B129E}" srcOrd="0" destOrd="0" presId="urn:microsoft.com/office/officeart/2005/8/layout/list1"/>
    <dgm:cxn modelId="{EDA77BC7-667C-4944-974C-AC7CE52998F7}" type="presOf" srcId="{53D9B2B7-F4F3-48DD-BE96-F7CFDA575E2B}" destId="{AD7BB543-6752-43E9-8FA0-0540CC611CBB}" srcOrd="1" destOrd="0" presId="urn:microsoft.com/office/officeart/2005/8/layout/list1"/>
    <dgm:cxn modelId="{5D5E01D9-E9B0-41B6-8E7E-0FBE4957FE58}" srcId="{FF83E2D6-D432-4909-9C99-22C5BE3FCDDF}" destId="{00E4500F-C402-4915-969A-75A494B0B569}" srcOrd="0" destOrd="0" parTransId="{C8E21123-A49F-44CD-937A-69DC2E505DA9}" sibTransId="{70BB962C-1717-47D3-A399-62984F213510}"/>
    <dgm:cxn modelId="{5B00D6E7-2092-4225-9D11-ADF058A25E48}" srcId="{FF83E2D6-D432-4909-9C99-22C5BE3FCDDF}" destId="{53D9B2B7-F4F3-48DD-BE96-F7CFDA575E2B}" srcOrd="1" destOrd="0" parTransId="{E9605A50-620A-4870-A87C-363F0A8A2FEC}" sibTransId="{1B8CC4C6-BB8B-475F-9AE7-E0BFEE5E1305}"/>
    <dgm:cxn modelId="{4DC298F2-4871-43C4-9FBF-3D8115273D9F}" srcId="{FF83E2D6-D432-4909-9C99-22C5BE3FCDDF}" destId="{6F9EE0C2-4C85-4D31-B57F-E3F2423F419A}" srcOrd="2" destOrd="0" parTransId="{46740136-862D-4D55-A080-E602FCEFC2B9}" sibTransId="{C9142011-9D69-44C5-983D-9580C2A578EF}"/>
    <dgm:cxn modelId="{AD6B3FF9-C121-45F7-9E2D-5FAD09632BFC}" type="presOf" srcId="{6F9EE0C2-4C85-4D31-B57F-E3F2423F419A}" destId="{502DF51A-A18D-4598-B234-92216ADA3D93}" srcOrd="1" destOrd="0" presId="urn:microsoft.com/office/officeart/2005/8/layout/list1"/>
    <dgm:cxn modelId="{D4518C81-08D7-4F2A-BFA2-73E24DBA4B49}" type="presParOf" srcId="{B457B898-A09A-4984-A0D0-2B949C925959}" destId="{E5DEAAB7-7743-4817-87D6-B65DC640425A}" srcOrd="0" destOrd="0" presId="urn:microsoft.com/office/officeart/2005/8/layout/list1"/>
    <dgm:cxn modelId="{D55F202F-2DFA-420A-BE45-33130F9534FE}" type="presParOf" srcId="{E5DEAAB7-7743-4817-87D6-B65DC640425A}" destId="{782696DF-46F0-4A11-BB85-68E2D07B129E}" srcOrd="0" destOrd="0" presId="urn:microsoft.com/office/officeart/2005/8/layout/list1"/>
    <dgm:cxn modelId="{04A292CF-D292-44BB-88DD-D5456948D438}" type="presParOf" srcId="{E5DEAAB7-7743-4817-87D6-B65DC640425A}" destId="{D0C43D65-03FA-4A8F-9560-80E0FB72515A}" srcOrd="1" destOrd="0" presId="urn:microsoft.com/office/officeart/2005/8/layout/list1"/>
    <dgm:cxn modelId="{A23FD1EA-5117-45F3-940F-BDF126C08583}" type="presParOf" srcId="{B457B898-A09A-4984-A0D0-2B949C925959}" destId="{1402FECC-5CD5-4990-B17C-C2AE9A739DD7}" srcOrd="1" destOrd="0" presId="urn:microsoft.com/office/officeart/2005/8/layout/list1"/>
    <dgm:cxn modelId="{6815E29D-4585-4B94-80CC-7CC9D6C3A12C}" type="presParOf" srcId="{B457B898-A09A-4984-A0D0-2B949C925959}" destId="{EF9E0B4A-A19D-4907-8D49-79EDC406256E}" srcOrd="2" destOrd="0" presId="urn:microsoft.com/office/officeart/2005/8/layout/list1"/>
    <dgm:cxn modelId="{5410FF17-42D6-4707-B3F7-F2E9BC47FB27}" type="presParOf" srcId="{B457B898-A09A-4984-A0D0-2B949C925959}" destId="{352A76CF-A98C-477F-8130-3F482CDB1DA1}" srcOrd="3" destOrd="0" presId="urn:microsoft.com/office/officeart/2005/8/layout/list1"/>
    <dgm:cxn modelId="{9FC88E0D-D909-48EA-8267-73D72A20BE90}" type="presParOf" srcId="{B457B898-A09A-4984-A0D0-2B949C925959}" destId="{58D9B461-339B-42B0-96FA-16DC99823181}" srcOrd="4" destOrd="0" presId="urn:microsoft.com/office/officeart/2005/8/layout/list1"/>
    <dgm:cxn modelId="{72F180EB-9ABF-426E-B8A9-03E80222A6D0}" type="presParOf" srcId="{58D9B461-339B-42B0-96FA-16DC99823181}" destId="{4303BBA4-7DFD-44F5-AB8F-A786D15A1DB4}" srcOrd="0" destOrd="0" presId="urn:microsoft.com/office/officeart/2005/8/layout/list1"/>
    <dgm:cxn modelId="{F9D7A82E-A737-4100-AF45-BF229BFC4EE6}" type="presParOf" srcId="{58D9B461-339B-42B0-96FA-16DC99823181}" destId="{AD7BB543-6752-43E9-8FA0-0540CC611CBB}" srcOrd="1" destOrd="0" presId="urn:microsoft.com/office/officeart/2005/8/layout/list1"/>
    <dgm:cxn modelId="{4B262323-D2E3-4BA8-A303-D69BA4AD9B7E}" type="presParOf" srcId="{B457B898-A09A-4984-A0D0-2B949C925959}" destId="{17CC77A2-DBD9-47F3-8158-C4CBDDA2366F}" srcOrd="5" destOrd="0" presId="urn:microsoft.com/office/officeart/2005/8/layout/list1"/>
    <dgm:cxn modelId="{1B422895-D389-4C6F-A80C-621EE4EAC05C}" type="presParOf" srcId="{B457B898-A09A-4984-A0D0-2B949C925959}" destId="{DA171168-D8DD-4ED2-AB12-6515FBA1AAE6}" srcOrd="6" destOrd="0" presId="urn:microsoft.com/office/officeart/2005/8/layout/list1"/>
    <dgm:cxn modelId="{E1F7830E-EFF4-4154-8D0A-EE83D98429E0}" type="presParOf" srcId="{B457B898-A09A-4984-A0D0-2B949C925959}" destId="{8FCDC7D0-FE2C-4906-A34A-178493089DCC}" srcOrd="7" destOrd="0" presId="urn:microsoft.com/office/officeart/2005/8/layout/list1"/>
    <dgm:cxn modelId="{BCFDA035-82C0-4E95-B7E7-ED497EEAE9BB}" type="presParOf" srcId="{B457B898-A09A-4984-A0D0-2B949C925959}" destId="{FC3D0312-D6AE-4C7B-A282-D1428E28B0E8}" srcOrd="8" destOrd="0" presId="urn:microsoft.com/office/officeart/2005/8/layout/list1"/>
    <dgm:cxn modelId="{0DE50396-70CF-4B61-9D7D-E5708417F25E}" type="presParOf" srcId="{FC3D0312-D6AE-4C7B-A282-D1428E28B0E8}" destId="{F1801AC9-81FB-4040-97C7-FE98F4CD4C96}" srcOrd="0" destOrd="0" presId="urn:microsoft.com/office/officeart/2005/8/layout/list1"/>
    <dgm:cxn modelId="{8E1147B2-FB04-44D7-BAE8-676C70E5CD2D}" type="presParOf" srcId="{FC3D0312-D6AE-4C7B-A282-D1428E28B0E8}" destId="{502DF51A-A18D-4598-B234-92216ADA3D93}" srcOrd="1" destOrd="0" presId="urn:microsoft.com/office/officeart/2005/8/layout/list1"/>
    <dgm:cxn modelId="{3C4DEFD4-83FB-4D6B-94AF-C6DB4777E89E}" type="presParOf" srcId="{B457B898-A09A-4984-A0D0-2B949C925959}" destId="{286A7C24-7DF4-4448-AE2C-BF3FFC317AE9}" srcOrd="9" destOrd="0" presId="urn:microsoft.com/office/officeart/2005/8/layout/list1"/>
    <dgm:cxn modelId="{D1BF243A-4F97-4271-885C-3ADCDC2A2B15}" type="presParOf" srcId="{B457B898-A09A-4984-A0D0-2B949C925959}" destId="{D985EB7B-63C2-4629-B15A-1B52E4F7670F}"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5D0BF4-B886-41BF-B0CA-1C8321162940}" type="doc">
      <dgm:prSet loTypeId="urn:microsoft.com/office/officeart/2005/8/layout/arrow2" loCatId="process" qsTypeId="urn:microsoft.com/office/officeart/2005/8/quickstyle/simple1" qsCatId="simple" csTypeId="urn:microsoft.com/office/officeart/2005/8/colors/accent1_2" csCatId="accent1" phldr="1"/>
      <dgm:spPr/>
    </dgm:pt>
    <dgm:pt modelId="{57E343EF-DC1A-419B-B6DE-AC9E473B07F1}">
      <dgm:prSet phldrT="[Texte]" custT="1"/>
      <dgm:spPr/>
      <dgm:t>
        <a:bodyPr/>
        <a:lstStyle/>
        <a:p>
          <a:pPr>
            <a:buSzPts val="1000"/>
            <a:buFont typeface="Symbol" panose="05050102010706020507" pitchFamily="18" charset="2"/>
            <a:buChar char=""/>
          </a:pPr>
          <a:r>
            <a:rPr lang="fr-FR" sz="2400" b="1" kern="1200" dirty="0">
              <a:ea typeface="Aptos" panose="020B0004020202020204" pitchFamily="34" charset="0"/>
              <a:cs typeface="Arial" panose="020B0604020202020204" pitchFamily="34" charset="0"/>
            </a:rPr>
            <a:t>I</a:t>
          </a: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nformation</a:t>
          </a:r>
        </a:p>
        <a:p>
          <a:pPr>
            <a:buSzPts val="1000"/>
            <a:buFont typeface="Symbol" panose="05050102010706020507" pitchFamily="18" charset="2"/>
            <a:buChar char=""/>
          </a:pPr>
          <a:r>
            <a:rPr lang="fr-FR" sz="800" kern="1200" dirty="0">
              <a:effectLst/>
              <a:ea typeface="Aptos" panose="020B0004020202020204" pitchFamily="34" charset="0"/>
              <a:cs typeface="Arial" panose="020B0604020202020204" pitchFamily="34" charset="0"/>
            </a:rPr>
            <a:t>Les habitants sont informés des projets et des décisions prises. Ils n'ont pas de rôle actif, mais sont invités à prendre connaissance des actions menées par la structure </a:t>
          </a:r>
          <a:r>
            <a:rPr lang="fr-FR" sz="800" i="1" kern="1200" dirty="0">
              <a:effectLst/>
              <a:ea typeface="Aptos" panose="020B0004020202020204" pitchFamily="34" charset="0"/>
              <a:cs typeface="Arial" panose="020B0604020202020204" pitchFamily="34" charset="0"/>
            </a:rPr>
            <a:t>(réunions d’information, réseaux sociaux, affichage...).</a:t>
          </a:r>
          <a:r>
            <a:rPr lang="fr-FR" sz="800" kern="1200" dirty="0">
              <a:effectLst/>
              <a:ea typeface="Aptos" panose="020B0004020202020204" pitchFamily="34" charset="0"/>
              <a:cs typeface="Arial" panose="020B0604020202020204" pitchFamily="34" charset="0"/>
            </a:rPr>
            <a:t> </a:t>
          </a:r>
          <a:endParaRPr lang="fr-FR" sz="800" kern="1200" dirty="0"/>
        </a:p>
      </dgm:t>
    </dgm:pt>
    <dgm:pt modelId="{63932989-97F3-470B-9CCF-E93714CD3C87}" type="parTrans" cxnId="{F0793D08-136A-48D0-AED0-AE50AF7D94DA}">
      <dgm:prSet/>
      <dgm:spPr/>
      <dgm:t>
        <a:bodyPr/>
        <a:lstStyle/>
        <a:p>
          <a:endParaRPr lang="fr-FR" sz="2000"/>
        </a:p>
      </dgm:t>
    </dgm:pt>
    <dgm:pt modelId="{54CFC60C-EF06-4CAF-A720-D679155BDD18}" type="sibTrans" cxnId="{F0793D08-136A-48D0-AED0-AE50AF7D94DA}">
      <dgm:prSet/>
      <dgm:spPr/>
      <dgm:t>
        <a:bodyPr/>
        <a:lstStyle/>
        <a:p>
          <a:endParaRPr lang="fr-FR" sz="2000"/>
        </a:p>
      </dgm:t>
    </dgm:pt>
    <dgm:pt modelId="{206800F7-1746-4A2D-97BF-BA0A419F153C}">
      <dgm:prSet custT="1"/>
      <dgm:spPr/>
      <dgm:t>
        <a:bodyPr/>
        <a:lstStyle/>
        <a:p>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Consultation</a:t>
          </a:r>
        </a:p>
        <a:p>
          <a:r>
            <a:rPr lang="fr-FR" sz="800" kern="1200" dirty="0">
              <a:effectLst/>
              <a:ea typeface="Aptos" panose="020B0004020202020204" pitchFamily="34" charset="0"/>
              <a:cs typeface="Arial" panose="020B0604020202020204" pitchFamily="34" charset="0"/>
            </a:rPr>
            <a:t>Les habitants sont consultés sur certaines décisions ou projets, et leurs avis sont pris en compte dans la prise de décision, mais ils ne sont pas directement responsables des choix finaux. Cela permet aux habitants d'exprimer leurs besoins, idées ou préoccupations </a:t>
          </a:r>
          <a:r>
            <a:rPr lang="fr-FR" sz="800" i="1" kern="1200" dirty="0">
              <a:effectLst/>
              <a:ea typeface="Aptos" panose="020B0004020202020204" pitchFamily="34" charset="0"/>
              <a:cs typeface="Arial" panose="020B0604020202020204" pitchFamily="34" charset="0"/>
            </a:rPr>
            <a:t>(enquête, sondage, démarche d’aller vers...)</a:t>
          </a:r>
          <a:r>
            <a:rPr lang="fr-FR" sz="800" kern="1200" dirty="0">
              <a:effectLst/>
              <a:ea typeface="Aptos" panose="020B0004020202020204" pitchFamily="34" charset="0"/>
              <a:cs typeface="Arial" panose="020B0604020202020204" pitchFamily="34" charset="0"/>
            </a:rPr>
            <a:t> </a:t>
          </a:r>
        </a:p>
      </dgm:t>
    </dgm:pt>
    <dgm:pt modelId="{68ED9196-536A-49BF-BCF0-FD7E8CF6A8BF}" type="parTrans" cxnId="{3EDD75D7-590B-4CF2-98E8-0A60B75B7AAC}">
      <dgm:prSet/>
      <dgm:spPr/>
      <dgm:t>
        <a:bodyPr/>
        <a:lstStyle/>
        <a:p>
          <a:endParaRPr lang="fr-FR" sz="2000"/>
        </a:p>
      </dgm:t>
    </dgm:pt>
    <dgm:pt modelId="{D873FA3B-DF6F-4E21-89DE-5DA4D2EDE5FA}" type="sibTrans" cxnId="{3EDD75D7-590B-4CF2-98E8-0A60B75B7AAC}">
      <dgm:prSet/>
      <dgm:spPr/>
      <dgm:t>
        <a:bodyPr/>
        <a:lstStyle/>
        <a:p>
          <a:endParaRPr lang="fr-FR" sz="2000"/>
        </a:p>
      </dgm:t>
    </dgm:pt>
    <dgm:pt modelId="{DF891D94-A902-4243-B407-C16EBE60ADE0}">
      <dgm:prSet custT="1"/>
      <dgm:spPr/>
      <dgm:t>
        <a:bodyPr/>
        <a:lstStyle/>
        <a:p>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Concertation</a:t>
          </a:r>
        </a:p>
        <a:p>
          <a:r>
            <a:rPr lang="fr-FR" sz="800" kern="1200" dirty="0">
              <a:effectLst/>
              <a:ea typeface="Aptos" panose="020B0004020202020204" pitchFamily="34" charset="0"/>
              <a:cs typeface="Arial" panose="020B0604020202020204" pitchFamily="34" charset="0"/>
            </a:rPr>
            <a:t>Les habitants sont sollicités pour partager leurs visions, donner leurs avis, débattre de leurs propositions pour faire évoluer le projet </a:t>
          </a:r>
          <a:r>
            <a:rPr lang="fr-FR" sz="800" i="1" kern="1200" dirty="0">
              <a:effectLst/>
              <a:ea typeface="Aptos" panose="020B0004020202020204" pitchFamily="34" charset="0"/>
              <a:cs typeface="Arial" panose="020B0604020202020204" pitchFamily="34" charset="0"/>
            </a:rPr>
            <a:t>(commission thématique, atelier participatif...)</a:t>
          </a:r>
          <a:r>
            <a:rPr lang="fr-FR" sz="800" kern="1200" dirty="0">
              <a:effectLst/>
              <a:ea typeface="Aptos" panose="020B0004020202020204" pitchFamily="34" charset="0"/>
              <a:cs typeface="Arial" panose="020B0604020202020204" pitchFamily="34" charset="0"/>
            </a:rPr>
            <a:t>. </a:t>
          </a:r>
        </a:p>
      </dgm:t>
    </dgm:pt>
    <dgm:pt modelId="{0680C1D1-F948-4FB3-9CE9-183544545C1A}" type="parTrans" cxnId="{A43F0F50-973C-4E91-8409-92E407DD1E55}">
      <dgm:prSet/>
      <dgm:spPr/>
      <dgm:t>
        <a:bodyPr/>
        <a:lstStyle/>
        <a:p>
          <a:endParaRPr lang="fr-FR" sz="2000"/>
        </a:p>
      </dgm:t>
    </dgm:pt>
    <dgm:pt modelId="{A7DFADE4-09A1-4EAF-BF8B-64F80A59D03A}" type="sibTrans" cxnId="{A43F0F50-973C-4E91-8409-92E407DD1E55}">
      <dgm:prSet/>
      <dgm:spPr/>
      <dgm:t>
        <a:bodyPr/>
        <a:lstStyle/>
        <a:p>
          <a:endParaRPr lang="fr-FR" sz="2000"/>
        </a:p>
      </dgm:t>
    </dgm:pt>
    <dgm:pt modelId="{FB0F9E80-BDB2-43BF-A12D-FD49094BBD98}">
      <dgm:prSet custT="1"/>
      <dgm:spPr/>
      <dgm:t>
        <a:bodyPr/>
        <a:lstStyle/>
        <a:p>
          <a:pPr>
            <a:spcAft>
              <a:spcPts val="1800"/>
            </a:spcAft>
          </a:pP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Co-construction</a:t>
          </a:r>
        </a:p>
        <a:p>
          <a:pPr>
            <a:spcAft>
              <a:spcPts val="1800"/>
            </a:spcAft>
          </a:pPr>
          <a:r>
            <a:rPr lang="fr-FR" sz="800" kern="1200" dirty="0">
              <a:solidFill>
                <a:prstClr val="black">
                  <a:hueOff val="0"/>
                  <a:satOff val="0"/>
                  <a:lumOff val="0"/>
                  <a:alphaOff val="0"/>
                </a:prstClr>
              </a:solidFill>
              <a:effectLst/>
              <a:latin typeface="Aptos" panose="02110004020202020204"/>
              <a:ea typeface="Aptos" panose="020B0004020202020204" pitchFamily="34" charset="0"/>
              <a:cs typeface="Arial" panose="020B0604020202020204" pitchFamily="34" charset="0"/>
            </a:rPr>
            <a:t>Les habitants participent à l’élaboration et à la réalisation </a:t>
          </a:r>
          <a:r>
            <a:rPr lang="fr-FR" sz="800" kern="1200" dirty="0">
              <a:effectLst/>
              <a:ea typeface="Aptos" panose="020B0004020202020204" pitchFamily="34" charset="0"/>
              <a:cs typeface="Arial" panose="020B0604020202020204" pitchFamily="34" charset="0"/>
            </a:rPr>
            <a:t>du projet de manière collective. Ils sont directement impliqués dans la mise en œuvre des actions </a:t>
          </a:r>
          <a:r>
            <a:rPr lang="fr-FR" sz="800" i="1" kern="1200" dirty="0">
              <a:effectLst/>
              <a:ea typeface="Aptos" panose="020B0004020202020204" pitchFamily="34" charset="0"/>
              <a:cs typeface="Arial" panose="020B0604020202020204" pitchFamily="34" charset="0"/>
            </a:rPr>
            <a:t>(projets collectifs, création d’évènements, animation d’atelier en autonomie...)</a:t>
          </a:r>
          <a:r>
            <a:rPr lang="fr-FR" sz="800" kern="1200" dirty="0">
              <a:effectLst/>
              <a:ea typeface="Aptos" panose="020B0004020202020204" pitchFamily="34" charset="0"/>
              <a:cs typeface="Arial" panose="020B0604020202020204" pitchFamily="34" charset="0"/>
            </a:rPr>
            <a:t>. </a:t>
          </a:r>
        </a:p>
      </dgm:t>
    </dgm:pt>
    <dgm:pt modelId="{B8687486-ABB3-4268-B137-E088B6EF361E}" type="parTrans" cxnId="{20F2D050-2B7C-40CF-A05A-50563566AAB2}">
      <dgm:prSet/>
      <dgm:spPr/>
      <dgm:t>
        <a:bodyPr/>
        <a:lstStyle/>
        <a:p>
          <a:endParaRPr lang="fr-FR" sz="2000"/>
        </a:p>
      </dgm:t>
    </dgm:pt>
    <dgm:pt modelId="{ED246150-3ECA-4EFA-95B9-369716A06773}" type="sibTrans" cxnId="{20F2D050-2B7C-40CF-A05A-50563566AAB2}">
      <dgm:prSet/>
      <dgm:spPr/>
      <dgm:t>
        <a:bodyPr/>
        <a:lstStyle/>
        <a:p>
          <a:endParaRPr lang="fr-FR" sz="2000"/>
        </a:p>
      </dgm:t>
    </dgm:pt>
    <dgm:pt modelId="{52DB66EA-6F82-4F93-9BE0-2673AC16A1C4}">
      <dgm:prSet custT="1"/>
      <dgm:spPr/>
      <dgm:t>
        <a:bodyPr/>
        <a:lstStyle/>
        <a:p>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Codécision</a:t>
          </a:r>
        </a:p>
        <a:p>
          <a:r>
            <a:rPr lang="fr-FR" sz="800" kern="1200" dirty="0">
              <a:effectLst/>
              <a:ea typeface="Aptos" panose="020B0004020202020204" pitchFamily="34" charset="0"/>
              <a:cs typeface="Arial" panose="020B0604020202020204" pitchFamily="34" charset="0"/>
            </a:rPr>
            <a:t>Les habitants prennent activement part aux décisions stratégiques et à la gouvernance de la structure, et ce quelle que soit la forme juridique du porteur de projet d’animation de vie sociale. Ils contribuent effectivement aux processus de décision </a:t>
          </a:r>
          <a:r>
            <a:rPr lang="fr-FR" sz="800" i="1" kern="1200" dirty="0">
              <a:effectLst/>
              <a:ea typeface="Aptos" panose="020B0004020202020204" pitchFamily="34" charset="0"/>
              <a:cs typeface="Arial" panose="020B0604020202020204" pitchFamily="34" charset="0"/>
            </a:rPr>
            <a:t>(être membres d’un conseil d’administration, d’un conseil de gestion ou d'un comité de pilotage, donner son avis sur les priorités, l’orientation générale des projets).</a:t>
          </a:r>
          <a:r>
            <a:rPr lang="fr-FR" sz="800" kern="1200" dirty="0">
              <a:effectLst/>
              <a:ea typeface="Aptos" panose="020B0004020202020204" pitchFamily="34" charset="0"/>
              <a:cs typeface="Arial" panose="020B0604020202020204" pitchFamily="34" charset="0"/>
            </a:rPr>
            <a:t> </a:t>
          </a:r>
        </a:p>
      </dgm:t>
    </dgm:pt>
    <dgm:pt modelId="{5DCBF6E9-8452-49A0-8E3E-ED3030CE384C}" type="parTrans" cxnId="{46DFD07C-8572-4BA0-B504-148FD8EDEF35}">
      <dgm:prSet/>
      <dgm:spPr/>
      <dgm:t>
        <a:bodyPr/>
        <a:lstStyle/>
        <a:p>
          <a:endParaRPr lang="fr-FR" sz="2000"/>
        </a:p>
      </dgm:t>
    </dgm:pt>
    <dgm:pt modelId="{B5F9854D-3C6E-4471-B1BE-4DE460B1FA63}" type="sibTrans" cxnId="{46DFD07C-8572-4BA0-B504-148FD8EDEF35}">
      <dgm:prSet/>
      <dgm:spPr/>
      <dgm:t>
        <a:bodyPr/>
        <a:lstStyle/>
        <a:p>
          <a:endParaRPr lang="fr-FR" sz="2000"/>
        </a:p>
      </dgm:t>
    </dgm:pt>
    <dgm:pt modelId="{F5989188-754B-4397-81DB-D1B85BF06700}" type="pres">
      <dgm:prSet presAssocID="{845D0BF4-B886-41BF-B0CA-1C8321162940}" presName="arrowDiagram" presStyleCnt="0">
        <dgm:presLayoutVars>
          <dgm:chMax val="5"/>
          <dgm:dir/>
          <dgm:resizeHandles val="exact"/>
        </dgm:presLayoutVars>
      </dgm:prSet>
      <dgm:spPr/>
    </dgm:pt>
    <dgm:pt modelId="{B5ABC0AE-340F-48DA-9082-D6AC11962F9F}" type="pres">
      <dgm:prSet presAssocID="{845D0BF4-B886-41BF-B0CA-1C8321162940}" presName="arrow" presStyleLbl="bgShp" presStyleIdx="0" presStyleCnt="1"/>
      <dgm:spPr/>
    </dgm:pt>
    <dgm:pt modelId="{9A19EA2B-DE8D-4A4D-A222-28259684EAA9}" type="pres">
      <dgm:prSet presAssocID="{845D0BF4-B886-41BF-B0CA-1C8321162940}" presName="arrowDiagram5" presStyleCnt="0"/>
      <dgm:spPr/>
    </dgm:pt>
    <dgm:pt modelId="{CD6C01DD-DED2-49AC-A649-ACC5E9EAC0AA}" type="pres">
      <dgm:prSet presAssocID="{57E343EF-DC1A-419B-B6DE-AC9E473B07F1}" presName="bullet5a" presStyleLbl="node1" presStyleIdx="0" presStyleCnt="5"/>
      <dgm:spPr/>
    </dgm:pt>
    <dgm:pt modelId="{B266A0DB-57DA-4E2B-BA3D-B473184465BA}" type="pres">
      <dgm:prSet presAssocID="{57E343EF-DC1A-419B-B6DE-AC9E473B07F1}" presName="textBox5a" presStyleLbl="revTx" presStyleIdx="0" presStyleCnt="5" custScaleX="130279" custScaleY="116905" custLinFactNeighborX="21474" custLinFactNeighborY="-6062">
        <dgm:presLayoutVars>
          <dgm:bulletEnabled val="1"/>
        </dgm:presLayoutVars>
      </dgm:prSet>
      <dgm:spPr/>
    </dgm:pt>
    <dgm:pt modelId="{F114C2CC-40CD-4344-B7E3-5BB478287FEF}" type="pres">
      <dgm:prSet presAssocID="{206800F7-1746-4A2D-97BF-BA0A419F153C}" presName="bullet5b" presStyleLbl="node1" presStyleIdx="1" presStyleCnt="5"/>
      <dgm:spPr/>
    </dgm:pt>
    <dgm:pt modelId="{A0EC46CA-E95B-4F40-9BE8-0CCF903BCF2C}" type="pres">
      <dgm:prSet presAssocID="{206800F7-1746-4A2D-97BF-BA0A419F153C}" presName="textBox5b" presStyleLbl="revTx" presStyleIdx="1" presStyleCnt="5" custScaleX="118239" custLinFactNeighborX="19044" custLinFactNeighborY="-5806">
        <dgm:presLayoutVars>
          <dgm:bulletEnabled val="1"/>
        </dgm:presLayoutVars>
      </dgm:prSet>
      <dgm:spPr/>
    </dgm:pt>
    <dgm:pt modelId="{9F7A91A0-54D1-4A69-8341-0F4747DB03D2}" type="pres">
      <dgm:prSet presAssocID="{DF891D94-A902-4243-B407-C16EBE60ADE0}" presName="bullet5c" presStyleLbl="node1" presStyleIdx="2" presStyleCnt="5"/>
      <dgm:spPr/>
    </dgm:pt>
    <dgm:pt modelId="{5FCB4335-80E6-4B87-9E82-4AB592FF48B5}" type="pres">
      <dgm:prSet presAssocID="{DF891D94-A902-4243-B407-C16EBE60ADE0}" presName="textBox5c" presStyleLbl="revTx" presStyleIdx="2" presStyleCnt="5" custLinFactNeighborX="5071" custLinFactNeighborY="-4329">
        <dgm:presLayoutVars>
          <dgm:bulletEnabled val="1"/>
        </dgm:presLayoutVars>
      </dgm:prSet>
      <dgm:spPr/>
    </dgm:pt>
    <dgm:pt modelId="{1DCABC48-55A2-4995-ADF4-F0E29C48B714}" type="pres">
      <dgm:prSet presAssocID="{FB0F9E80-BDB2-43BF-A12D-FD49094BBD98}" presName="bullet5d" presStyleLbl="node1" presStyleIdx="3" presStyleCnt="5"/>
      <dgm:spPr/>
    </dgm:pt>
    <dgm:pt modelId="{2DEBE1CF-1D4D-44C1-ADC1-92ED9B89CD6A}" type="pres">
      <dgm:prSet presAssocID="{FB0F9E80-BDB2-43BF-A12D-FD49094BBD98}" presName="textBox5d" presStyleLbl="revTx" presStyleIdx="3" presStyleCnt="5" custScaleX="117129" custLinFactNeighborX="7727" custLinFactNeighborY="2634">
        <dgm:presLayoutVars>
          <dgm:bulletEnabled val="1"/>
        </dgm:presLayoutVars>
      </dgm:prSet>
      <dgm:spPr/>
    </dgm:pt>
    <dgm:pt modelId="{80825B3E-51A5-4690-A7C9-7E673D5436D0}" type="pres">
      <dgm:prSet presAssocID="{52DB66EA-6F82-4F93-9BE0-2673AC16A1C4}" presName="bullet5e" presStyleLbl="node1" presStyleIdx="4" presStyleCnt="5"/>
      <dgm:spPr/>
    </dgm:pt>
    <dgm:pt modelId="{1E8C87EB-8C44-4372-A095-3C959DDDD8AB}" type="pres">
      <dgm:prSet presAssocID="{52DB66EA-6F82-4F93-9BE0-2673AC16A1C4}" presName="textBox5e" presStyleLbl="revTx" presStyleIdx="4" presStyleCnt="5" custLinFactNeighborX="1233" custLinFactNeighborY="-3306">
        <dgm:presLayoutVars>
          <dgm:bulletEnabled val="1"/>
        </dgm:presLayoutVars>
      </dgm:prSet>
      <dgm:spPr/>
    </dgm:pt>
  </dgm:ptLst>
  <dgm:cxnLst>
    <dgm:cxn modelId="{F0793D08-136A-48D0-AED0-AE50AF7D94DA}" srcId="{845D0BF4-B886-41BF-B0CA-1C8321162940}" destId="{57E343EF-DC1A-419B-B6DE-AC9E473B07F1}" srcOrd="0" destOrd="0" parTransId="{63932989-97F3-470B-9CCF-E93714CD3C87}" sibTransId="{54CFC60C-EF06-4CAF-A720-D679155BDD18}"/>
    <dgm:cxn modelId="{8D7A8719-949D-4B08-B3A4-20D8B1D8C100}" type="presOf" srcId="{52DB66EA-6F82-4F93-9BE0-2673AC16A1C4}" destId="{1E8C87EB-8C44-4372-A095-3C959DDDD8AB}" srcOrd="0" destOrd="0" presId="urn:microsoft.com/office/officeart/2005/8/layout/arrow2"/>
    <dgm:cxn modelId="{B0850B2B-642A-486C-89F9-70E1BC6900C8}" type="presOf" srcId="{57E343EF-DC1A-419B-B6DE-AC9E473B07F1}" destId="{B266A0DB-57DA-4E2B-BA3D-B473184465BA}" srcOrd="0" destOrd="0" presId="urn:microsoft.com/office/officeart/2005/8/layout/arrow2"/>
    <dgm:cxn modelId="{A43F0F50-973C-4E91-8409-92E407DD1E55}" srcId="{845D0BF4-B886-41BF-B0CA-1C8321162940}" destId="{DF891D94-A902-4243-B407-C16EBE60ADE0}" srcOrd="2" destOrd="0" parTransId="{0680C1D1-F948-4FB3-9CE9-183544545C1A}" sibTransId="{A7DFADE4-09A1-4EAF-BF8B-64F80A59D03A}"/>
    <dgm:cxn modelId="{20F2D050-2B7C-40CF-A05A-50563566AAB2}" srcId="{845D0BF4-B886-41BF-B0CA-1C8321162940}" destId="{FB0F9E80-BDB2-43BF-A12D-FD49094BBD98}" srcOrd="3" destOrd="0" parTransId="{B8687486-ABB3-4268-B137-E088B6EF361E}" sibTransId="{ED246150-3ECA-4EFA-95B9-369716A06773}"/>
    <dgm:cxn modelId="{46DFD07C-8572-4BA0-B504-148FD8EDEF35}" srcId="{845D0BF4-B886-41BF-B0CA-1C8321162940}" destId="{52DB66EA-6F82-4F93-9BE0-2673AC16A1C4}" srcOrd="4" destOrd="0" parTransId="{5DCBF6E9-8452-49A0-8E3E-ED3030CE384C}" sibTransId="{B5F9854D-3C6E-4471-B1BE-4DE460B1FA63}"/>
    <dgm:cxn modelId="{49277398-2F9D-4CCE-B894-C1F25F6BF848}" type="presOf" srcId="{845D0BF4-B886-41BF-B0CA-1C8321162940}" destId="{F5989188-754B-4397-81DB-D1B85BF06700}" srcOrd="0" destOrd="0" presId="urn:microsoft.com/office/officeart/2005/8/layout/arrow2"/>
    <dgm:cxn modelId="{31D750A7-C46C-44DC-925F-A3326FAA7BA1}" type="presOf" srcId="{FB0F9E80-BDB2-43BF-A12D-FD49094BBD98}" destId="{2DEBE1CF-1D4D-44C1-ADC1-92ED9B89CD6A}" srcOrd="0" destOrd="0" presId="urn:microsoft.com/office/officeart/2005/8/layout/arrow2"/>
    <dgm:cxn modelId="{BC38DCD0-B631-4E5E-A0E5-45BAEB60315D}" type="presOf" srcId="{DF891D94-A902-4243-B407-C16EBE60ADE0}" destId="{5FCB4335-80E6-4B87-9E82-4AB592FF48B5}" srcOrd="0" destOrd="0" presId="urn:microsoft.com/office/officeart/2005/8/layout/arrow2"/>
    <dgm:cxn modelId="{3EDD75D7-590B-4CF2-98E8-0A60B75B7AAC}" srcId="{845D0BF4-B886-41BF-B0CA-1C8321162940}" destId="{206800F7-1746-4A2D-97BF-BA0A419F153C}" srcOrd="1" destOrd="0" parTransId="{68ED9196-536A-49BF-BCF0-FD7E8CF6A8BF}" sibTransId="{D873FA3B-DF6F-4E21-89DE-5DA4D2EDE5FA}"/>
    <dgm:cxn modelId="{09EF32DD-A970-487C-AA3C-9316C0D131C3}" type="presOf" srcId="{206800F7-1746-4A2D-97BF-BA0A419F153C}" destId="{A0EC46CA-E95B-4F40-9BE8-0CCF903BCF2C}" srcOrd="0" destOrd="0" presId="urn:microsoft.com/office/officeart/2005/8/layout/arrow2"/>
    <dgm:cxn modelId="{D2424094-8E85-4539-933C-75EC0D3EB0CC}" type="presParOf" srcId="{F5989188-754B-4397-81DB-D1B85BF06700}" destId="{B5ABC0AE-340F-48DA-9082-D6AC11962F9F}" srcOrd="0" destOrd="0" presId="urn:microsoft.com/office/officeart/2005/8/layout/arrow2"/>
    <dgm:cxn modelId="{DFC90B53-9BF6-4EB7-A1B3-7DF3F77ABFB5}" type="presParOf" srcId="{F5989188-754B-4397-81DB-D1B85BF06700}" destId="{9A19EA2B-DE8D-4A4D-A222-28259684EAA9}" srcOrd="1" destOrd="0" presId="urn:microsoft.com/office/officeart/2005/8/layout/arrow2"/>
    <dgm:cxn modelId="{DDC8B052-529C-4E8F-AA3B-36367DF58659}" type="presParOf" srcId="{9A19EA2B-DE8D-4A4D-A222-28259684EAA9}" destId="{CD6C01DD-DED2-49AC-A649-ACC5E9EAC0AA}" srcOrd="0" destOrd="0" presId="urn:microsoft.com/office/officeart/2005/8/layout/arrow2"/>
    <dgm:cxn modelId="{9602C349-E9DC-4D8E-8643-FCD1F0641746}" type="presParOf" srcId="{9A19EA2B-DE8D-4A4D-A222-28259684EAA9}" destId="{B266A0DB-57DA-4E2B-BA3D-B473184465BA}" srcOrd="1" destOrd="0" presId="urn:microsoft.com/office/officeart/2005/8/layout/arrow2"/>
    <dgm:cxn modelId="{9356A5F3-6F16-4DC2-B8AC-9DE4F99B50B2}" type="presParOf" srcId="{9A19EA2B-DE8D-4A4D-A222-28259684EAA9}" destId="{F114C2CC-40CD-4344-B7E3-5BB478287FEF}" srcOrd="2" destOrd="0" presId="urn:microsoft.com/office/officeart/2005/8/layout/arrow2"/>
    <dgm:cxn modelId="{2F6670AC-3D0C-4AD7-8185-772BE870B923}" type="presParOf" srcId="{9A19EA2B-DE8D-4A4D-A222-28259684EAA9}" destId="{A0EC46CA-E95B-4F40-9BE8-0CCF903BCF2C}" srcOrd="3" destOrd="0" presId="urn:microsoft.com/office/officeart/2005/8/layout/arrow2"/>
    <dgm:cxn modelId="{BED783B1-2412-4689-9DFF-8A12C6FD20A7}" type="presParOf" srcId="{9A19EA2B-DE8D-4A4D-A222-28259684EAA9}" destId="{9F7A91A0-54D1-4A69-8341-0F4747DB03D2}" srcOrd="4" destOrd="0" presId="urn:microsoft.com/office/officeart/2005/8/layout/arrow2"/>
    <dgm:cxn modelId="{055EF651-044A-4799-B0A0-DCF94AD38D40}" type="presParOf" srcId="{9A19EA2B-DE8D-4A4D-A222-28259684EAA9}" destId="{5FCB4335-80E6-4B87-9E82-4AB592FF48B5}" srcOrd="5" destOrd="0" presId="urn:microsoft.com/office/officeart/2005/8/layout/arrow2"/>
    <dgm:cxn modelId="{A73EF1D1-0BAD-42E9-9206-A1E8D569C0AA}" type="presParOf" srcId="{9A19EA2B-DE8D-4A4D-A222-28259684EAA9}" destId="{1DCABC48-55A2-4995-ADF4-F0E29C48B714}" srcOrd="6" destOrd="0" presId="urn:microsoft.com/office/officeart/2005/8/layout/arrow2"/>
    <dgm:cxn modelId="{3D98FF05-A510-45B3-B727-79557B238CFF}" type="presParOf" srcId="{9A19EA2B-DE8D-4A4D-A222-28259684EAA9}" destId="{2DEBE1CF-1D4D-44C1-ADC1-92ED9B89CD6A}" srcOrd="7" destOrd="0" presId="urn:microsoft.com/office/officeart/2005/8/layout/arrow2"/>
    <dgm:cxn modelId="{9CBCB26F-D238-4D31-892D-6132C2055E59}" type="presParOf" srcId="{9A19EA2B-DE8D-4A4D-A222-28259684EAA9}" destId="{80825B3E-51A5-4690-A7C9-7E673D5436D0}" srcOrd="8" destOrd="0" presId="urn:microsoft.com/office/officeart/2005/8/layout/arrow2"/>
    <dgm:cxn modelId="{F1C8B2D8-6F61-4C44-9A15-6730D71D697A}" type="presParOf" srcId="{9A19EA2B-DE8D-4A4D-A222-28259684EAA9}" destId="{1E8C87EB-8C44-4372-A095-3C959DDDD8AB}"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095D34-B628-4D84-BD04-49054D5B663E}"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fr-FR"/>
        </a:p>
      </dgm:t>
    </dgm:pt>
    <dgm:pt modelId="{53BC2BE9-F8FB-46C2-B161-82074B09EADF}">
      <dgm:prSet phldrT="[Texte]" custT="1"/>
      <dgm:spPr/>
      <dgm:t>
        <a:bodyPr/>
        <a:lstStyle/>
        <a:p>
          <a:pPr>
            <a:buSzPts val="1000"/>
            <a:buFont typeface="Symbol" panose="05050102010706020507" pitchFamily="18" charset="2"/>
            <a:buChar char=""/>
          </a:pPr>
          <a:r>
            <a:rPr lang="fr-FR" sz="1600" dirty="0">
              <a:effectLst/>
              <a:ea typeface="Aptos" panose="020B0004020202020204" pitchFamily="34" charset="0"/>
              <a:cs typeface="Arial" panose="020B0604020202020204" pitchFamily="34" charset="0"/>
            </a:rPr>
            <a:t>L’</a:t>
          </a:r>
          <a:r>
            <a:rPr lang="fr-FR" sz="1600" b="1" dirty="0">
              <a:effectLst/>
              <a:ea typeface="Aptos" panose="020B0004020202020204" pitchFamily="34" charset="0"/>
              <a:cs typeface="Arial" panose="020B0604020202020204" pitchFamily="34" charset="0"/>
            </a:rPr>
            <a:t>aller-vers </a:t>
          </a:r>
          <a:r>
            <a:rPr lang="fr-FR" sz="1000" dirty="0">
              <a:effectLst/>
              <a:ea typeface="Aptos" panose="020B0004020202020204" pitchFamily="34" charset="0"/>
              <a:cs typeface="Arial" panose="020B0604020202020204" pitchFamily="34" charset="0"/>
            </a:rPr>
            <a:t>désigne une </a:t>
          </a:r>
          <a:r>
            <a:rPr lang="fr-FR" sz="1000" b="1" dirty="0">
              <a:effectLst/>
              <a:ea typeface="Aptos" panose="020B0004020202020204" pitchFamily="34" charset="0"/>
              <a:cs typeface="Arial" panose="020B0604020202020204" pitchFamily="34" charset="0"/>
            </a:rPr>
            <a:t>démarche proactive</a:t>
          </a:r>
          <a:r>
            <a:rPr lang="fr-FR" sz="1000" dirty="0">
              <a:effectLst/>
              <a:ea typeface="Aptos" panose="020B0004020202020204" pitchFamily="34" charset="0"/>
              <a:cs typeface="Arial" panose="020B0604020202020204" pitchFamily="34" charset="0"/>
            </a:rPr>
            <a:t> des bénévoles et des professionnels visant à aller à la rencontre des publics qui ne fréquentent pas la structure ou de publics en situation de vulnérabilité, plutôt que d’attendre qu’ils sollicitent les structures d’accompagnement. Dans les structures d’animation de la vie sociale, il permet de renforcer le lien social, de mobiliser les habitants et de favoriser leur capacité à agir. </a:t>
          </a:r>
          <a:endParaRPr lang="fr-FR" sz="1000" dirty="0"/>
        </a:p>
      </dgm:t>
    </dgm:pt>
    <dgm:pt modelId="{B6708F79-ECBA-4022-BFFC-00C82761465D}" type="parTrans" cxnId="{96BA6F16-1D77-473A-9570-57530A3B8113}">
      <dgm:prSet/>
      <dgm:spPr/>
      <dgm:t>
        <a:bodyPr/>
        <a:lstStyle/>
        <a:p>
          <a:endParaRPr lang="fr-FR"/>
        </a:p>
      </dgm:t>
    </dgm:pt>
    <dgm:pt modelId="{037E591A-8F7C-4DFA-9604-655A0A42A078}" type="sibTrans" cxnId="{96BA6F16-1D77-473A-9570-57530A3B8113}">
      <dgm:prSet/>
      <dgm:spPr/>
      <dgm:t>
        <a:bodyPr/>
        <a:lstStyle/>
        <a:p>
          <a:endParaRPr lang="fr-FR"/>
        </a:p>
      </dgm:t>
    </dgm:pt>
    <dgm:pt modelId="{D07BD98C-5576-4E47-8630-4912146776AD}">
      <dgm:prSet custT="1"/>
      <dgm:spPr/>
      <dgm:t>
        <a:bodyPr/>
        <a:lstStyle/>
        <a:p>
          <a:r>
            <a:rPr lang="fr-FR" sz="1600" b="1" kern="1200">
              <a:effectLst/>
              <a:latin typeface="Aptos" panose="02110004020202020204"/>
              <a:ea typeface="Aptos" panose="020B0004020202020204" pitchFamily="34" charset="0"/>
              <a:cs typeface="Arial" panose="020B0604020202020204" pitchFamily="34" charset="0"/>
            </a:rPr>
            <a:t>L’itinérance</a:t>
          </a:r>
          <a:r>
            <a:rPr lang="fr-FR" sz="1000" kern="1200">
              <a:effectLst/>
              <a:ea typeface="Aptos" panose="020B0004020202020204" pitchFamily="34" charset="0"/>
              <a:cs typeface="Arial" panose="020B0604020202020204" pitchFamily="34" charset="0"/>
            </a:rPr>
            <a:t> désigne une approche plus large et plus systématique que "aller vers". Cela implique que des professionnels se déplacent régulièrement dans différents lieux où se trouvent les publics ciblés, en particulier ceux qui rencontrent des difficultés de mobilité ou d’accès aux structures. L’objectif est de répondre à leurs besoins et d’assurer une continuité d’accompagnement.  </a:t>
          </a:r>
          <a:endParaRPr lang="fr-FR" sz="1000" kern="1200" dirty="0">
            <a:effectLst/>
            <a:ea typeface="Aptos" panose="020B0004020202020204" pitchFamily="34" charset="0"/>
            <a:cs typeface="Arial" panose="020B0604020202020204" pitchFamily="34" charset="0"/>
          </a:endParaRPr>
        </a:p>
      </dgm:t>
    </dgm:pt>
    <dgm:pt modelId="{FEF99EFD-BBC2-4E6F-B28A-24B254F06F2E}" type="parTrans" cxnId="{2CE1E9FD-E370-46AB-B481-77C212FD99DD}">
      <dgm:prSet/>
      <dgm:spPr/>
      <dgm:t>
        <a:bodyPr/>
        <a:lstStyle/>
        <a:p>
          <a:endParaRPr lang="fr-FR"/>
        </a:p>
      </dgm:t>
    </dgm:pt>
    <dgm:pt modelId="{2CD29E43-504D-4BB3-BDF4-97918692FE15}" type="sibTrans" cxnId="{2CE1E9FD-E370-46AB-B481-77C212FD99DD}">
      <dgm:prSet/>
      <dgm:spPr/>
      <dgm:t>
        <a:bodyPr/>
        <a:lstStyle/>
        <a:p>
          <a:endParaRPr lang="fr-FR"/>
        </a:p>
      </dgm:t>
    </dgm:pt>
    <dgm:pt modelId="{63799AEA-97A7-4100-A34A-6DFAC195649E}">
      <dgm:prSet custT="1"/>
      <dgm:spPr/>
      <dgm:t>
        <a:bodyPr/>
        <a:lstStyle/>
        <a:p>
          <a:r>
            <a:rPr lang="fr-FR" sz="1600" b="1" kern="1200">
              <a:effectLst/>
              <a:latin typeface="Aptos" panose="02110004020202020204"/>
              <a:ea typeface="Aptos" panose="020B0004020202020204" pitchFamily="34" charset="0"/>
              <a:cs typeface="Arial" panose="020B0604020202020204" pitchFamily="34" charset="0"/>
            </a:rPr>
            <a:t>Les actions hors les murs</a:t>
          </a:r>
          <a:r>
            <a:rPr lang="fr-FR" sz="1000" b="1" kern="1200">
              <a:effectLst/>
              <a:ea typeface="Aptos" panose="020B0004020202020204" pitchFamily="34" charset="0"/>
              <a:cs typeface="Arial" panose="020B0604020202020204" pitchFamily="34" charset="0"/>
            </a:rPr>
            <a:t>, </a:t>
          </a:r>
          <a:r>
            <a:rPr lang="fr-FR" sz="1000" kern="1200">
              <a:effectLst/>
              <a:ea typeface="Aptos" panose="020B0004020202020204" pitchFamily="34" charset="0"/>
              <a:cs typeface="Arial" panose="020B0604020202020204" pitchFamily="34" charset="0"/>
            </a:rPr>
            <a:t>itinérantes ou non, sont des activités ou des interventions qui ont lieu en dehors des locaux de la structure, dans l’espace public, ou d’autres lieux inhabituels. Ces actions visent à rendre les services plus accessibles, à rencontrer les personnes où elles se trouvent, et à réduire les obstacles liés à la mobilité, au temps ou à d’autres facteurs qui empêchent certains individus de venir dans les locaux habituels.  </a:t>
          </a:r>
          <a:endParaRPr lang="fr-FR" sz="1000" kern="1200" dirty="0">
            <a:effectLst/>
            <a:ea typeface="Aptos" panose="020B0004020202020204" pitchFamily="34" charset="0"/>
            <a:cs typeface="Arial" panose="020B0604020202020204" pitchFamily="34" charset="0"/>
          </a:endParaRPr>
        </a:p>
      </dgm:t>
    </dgm:pt>
    <dgm:pt modelId="{0BF5A17A-9DC2-4AB9-A59C-254954F6518C}" type="parTrans" cxnId="{1DCE02C5-7CED-4D09-B574-0E1F2505929C}">
      <dgm:prSet/>
      <dgm:spPr/>
      <dgm:t>
        <a:bodyPr/>
        <a:lstStyle/>
        <a:p>
          <a:endParaRPr lang="fr-FR"/>
        </a:p>
      </dgm:t>
    </dgm:pt>
    <dgm:pt modelId="{6DADA9F0-40B8-4E57-ADC5-48A49B3FA0BD}" type="sibTrans" cxnId="{1DCE02C5-7CED-4D09-B574-0E1F2505929C}">
      <dgm:prSet/>
      <dgm:spPr/>
      <dgm:t>
        <a:bodyPr/>
        <a:lstStyle/>
        <a:p>
          <a:endParaRPr lang="fr-FR"/>
        </a:p>
      </dgm:t>
    </dgm:pt>
    <dgm:pt modelId="{15362ACB-1105-4D5F-B1B9-229FC24247E7}" type="pres">
      <dgm:prSet presAssocID="{01095D34-B628-4D84-BD04-49054D5B663E}" presName="Name0" presStyleCnt="0">
        <dgm:presLayoutVars>
          <dgm:dir/>
          <dgm:resizeHandles val="exact"/>
        </dgm:presLayoutVars>
      </dgm:prSet>
      <dgm:spPr/>
    </dgm:pt>
    <dgm:pt modelId="{9DBDB9FE-15F6-41F2-A659-C26FF0610760}" type="pres">
      <dgm:prSet presAssocID="{53BC2BE9-F8FB-46C2-B161-82074B09EADF}" presName="node" presStyleLbl="node1" presStyleIdx="0" presStyleCnt="3">
        <dgm:presLayoutVars>
          <dgm:bulletEnabled val="1"/>
        </dgm:presLayoutVars>
      </dgm:prSet>
      <dgm:spPr/>
    </dgm:pt>
    <dgm:pt modelId="{4F45ECD4-5A2F-4478-91AA-7C8184C4964B}" type="pres">
      <dgm:prSet presAssocID="{037E591A-8F7C-4DFA-9604-655A0A42A078}" presName="sibTrans" presStyleCnt="0"/>
      <dgm:spPr/>
    </dgm:pt>
    <dgm:pt modelId="{6C2B1BD0-995E-46D1-B8AE-A9A994ABC130}" type="pres">
      <dgm:prSet presAssocID="{D07BD98C-5576-4E47-8630-4912146776AD}" presName="node" presStyleLbl="node1" presStyleIdx="1" presStyleCnt="3" custLinFactNeighborX="14369" custLinFactNeighborY="0">
        <dgm:presLayoutVars>
          <dgm:bulletEnabled val="1"/>
        </dgm:presLayoutVars>
      </dgm:prSet>
      <dgm:spPr/>
    </dgm:pt>
    <dgm:pt modelId="{B8A4EEC1-34AE-4445-8440-3E40E00E4DCC}" type="pres">
      <dgm:prSet presAssocID="{2CD29E43-504D-4BB3-BDF4-97918692FE15}" presName="sibTrans" presStyleCnt="0"/>
      <dgm:spPr/>
    </dgm:pt>
    <dgm:pt modelId="{78DD5632-4CF6-4B77-A281-25E38C96BE96}" type="pres">
      <dgm:prSet presAssocID="{63799AEA-97A7-4100-A34A-6DFAC195649E}" presName="node" presStyleLbl="node1" presStyleIdx="2" presStyleCnt="3">
        <dgm:presLayoutVars>
          <dgm:bulletEnabled val="1"/>
        </dgm:presLayoutVars>
      </dgm:prSet>
      <dgm:spPr/>
    </dgm:pt>
  </dgm:ptLst>
  <dgm:cxnLst>
    <dgm:cxn modelId="{4C3D0014-9BA3-4580-AAA4-47B3D63F36DB}" type="presOf" srcId="{D07BD98C-5576-4E47-8630-4912146776AD}" destId="{6C2B1BD0-995E-46D1-B8AE-A9A994ABC130}" srcOrd="0" destOrd="0" presId="urn:microsoft.com/office/officeart/2005/8/layout/hList6"/>
    <dgm:cxn modelId="{96BA6F16-1D77-473A-9570-57530A3B8113}" srcId="{01095D34-B628-4D84-BD04-49054D5B663E}" destId="{53BC2BE9-F8FB-46C2-B161-82074B09EADF}" srcOrd="0" destOrd="0" parTransId="{B6708F79-ECBA-4022-BFFC-00C82761465D}" sibTransId="{037E591A-8F7C-4DFA-9604-655A0A42A078}"/>
    <dgm:cxn modelId="{317CFF1A-E6F3-4A65-B05F-E478C2012904}" type="presOf" srcId="{01095D34-B628-4D84-BD04-49054D5B663E}" destId="{15362ACB-1105-4D5F-B1B9-229FC24247E7}" srcOrd="0" destOrd="0" presId="urn:microsoft.com/office/officeart/2005/8/layout/hList6"/>
    <dgm:cxn modelId="{677A4B72-61E1-4D5C-90C9-23D260850419}" type="presOf" srcId="{63799AEA-97A7-4100-A34A-6DFAC195649E}" destId="{78DD5632-4CF6-4B77-A281-25E38C96BE96}" srcOrd="0" destOrd="0" presId="urn:microsoft.com/office/officeart/2005/8/layout/hList6"/>
    <dgm:cxn modelId="{CE14367A-6012-43EC-9B04-D29F39229F04}" type="presOf" srcId="{53BC2BE9-F8FB-46C2-B161-82074B09EADF}" destId="{9DBDB9FE-15F6-41F2-A659-C26FF0610760}" srcOrd="0" destOrd="0" presId="urn:microsoft.com/office/officeart/2005/8/layout/hList6"/>
    <dgm:cxn modelId="{1DCE02C5-7CED-4D09-B574-0E1F2505929C}" srcId="{01095D34-B628-4D84-BD04-49054D5B663E}" destId="{63799AEA-97A7-4100-A34A-6DFAC195649E}" srcOrd="2" destOrd="0" parTransId="{0BF5A17A-9DC2-4AB9-A59C-254954F6518C}" sibTransId="{6DADA9F0-40B8-4E57-ADC5-48A49B3FA0BD}"/>
    <dgm:cxn modelId="{2CE1E9FD-E370-46AB-B481-77C212FD99DD}" srcId="{01095D34-B628-4D84-BD04-49054D5B663E}" destId="{D07BD98C-5576-4E47-8630-4912146776AD}" srcOrd="1" destOrd="0" parTransId="{FEF99EFD-BBC2-4E6F-B28A-24B254F06F2E}" sibTransId="{2CD29E43-504D-4BB3-BDF4-97918692FE15}"/>
    <dgm:cxn modelId="{17DD30C4-60C8-448D-89F9-89AA24B43CE7}" type="presParOf" srcId="{15362ACB-1105-4D5F-B1B9-229FC24247E7}" destId="{9DBDB9FE-15F6-41F2-A659-C26FF0610760}" srcOrd="0" destOrd="0" presId="urn:microsoft.com/office/officeart/2005/8/layout/hList6"/>
    <dgm:cxn modelId="{00C22B8F-C9C7-4B2B-9B74-E4F3AE1F4BE8}" type="presParOf" srcId="{15362ACB-1105-4D5F-B1B9-229FC24247E7}" destId="{4F45ECD4-5A2F-4478-91AA-7C8184C4964B}" srcOrd="1" destOrd="0" presId="urn:microsoft.com/office/officeart/2005/8/layout/hList6"/>
    <dgm:cxn modelId="{DC2D4ED0-7C8F-4457-A217-D29EF57876AF}" type="presParOf" srcId="{15362ACB-1105-4D5F-B1B9-229FC24247E7}" destId="{6C2B1BD0-995E-46D1-B8AE-A9A994ABC130}" srcOrd="2" destOrd="0" presId="urn:microsoft.com/office/officeart/2005/8/layout/hList6"/>
    <dgm:cxn modelId="{3C13E53E-12B2-40D6-8D15-B8B1B8BCC8F0}" type="presParOf" srcId="{15362ACB-1105-4D5F-B1B9-229FC24247E7}" destId="{B8A4EEC1-34AE-4445-8440-3E40E00E4DCC}" srcOrd="3" destOrd="0" presId="urn:microsoft.com/office/officeart/2005/8/layout/hList6"/>
    <dgm:cxn modelId="{DCFD2B49-C824-4DF1-A811-5F2431C75F4E}" type="presParOf" srcId="{15362ACB-1105-4D5F-B1B9-229FC24247E7}" destId="{78DD5632-4CF6-4B77-A281-25E38C96BE96}"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A3D24-9027-47DF-A71E-4782D8F10548}">
      <dsp:nvSpPr>
        <dsp:cNvPr id="0" name=""/>
        <dsp:cNvSpPr/>
      </dsp:nvSpPr>
      <dsp:spPr>
        <a:xfrm>
          <a:off x="1147012" y="5038298"/>
          <a:ext cx="218226" cy="618542"/>
        </a:xfrm>
        <a:custGeom>
          <a:avLst/>
          <a:gdLst/>
          <a:ahLst/>
          <a:cxnLst/>
          <a:rect l="0" t="0" r="0" b="0"/>
          <a:pathLst>
            <a:path>
              <a:moveTo>
                <a:pt x="0" y="0"/>
              </a:moveTo>
              <a:lnTo>
                <a:pt x="109113" y="0"/>
              </a:lnTo>
              <a:lnTo>
                <a:pt x="109113" y="618542"/>
              </a:lnTo>
              <a:lnTo>
                <a:pt x="218226" y="61854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512AC3-A1E4-4B16-84B2-7DAE1510918E}">
      <dsp:nvSpPr>
        <dsp:cNvPr id="0" name=""/>
        <dsp:cNvSpPr/>
      </dsp:nvSpPr>
      <dsp:spPr>
        <a:xfrm>
          <a:off x="1147012" y="4419756"/>
          <a:ext cx="218226" cy="618542"/>
        </a:xfrm>
        <a:custGeom>
          <a:avLst/>
          <a:gdLst/>
          <a:ahLst/>
          <a:cxnLst/>
          <a:rect l="0" t="0" r="0" b="0"/>
          <a:pathLst>
            <a:path>
              <a:moveTo>
                <a:pt x="0" y="618542"/>
              </a:moveTo>
              <a:lnTo>
                <a:pt x="109113" y="618542"/>
              </a:lnTo>
              <a:lnTo>
                <a:pt x="109113" y="0"/>
              </a:lnTo>
              <a:lnTo>
                <a:pt x="218226"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A0BDA4-847B-4B76-9166-8F229F0FDB21}">
      <dsp:nvSpPr>
        <dsp:cNvPr id="0" name=""/>
        <dsp:cNvSpPr/>
      </dsp:nvSpPr>
      <dsp:spPr>
        <a:xfrm>
          <a:off x="1147012" y="1945585"/>
          <a:ext cx="218226" cy="1237085"/>
        </a:xfrm>
        <a:custGeom>
          <a:avLst/>
          <a:gdLst/>
          <a:ahLst/>
          <a:cxnLst/>
          <a:rect l="0" t="0" r="0" b="0"/>
          <a:pathLst>
            <a:path>
              <a:moveTo>
                <a:pt x="0" y="0"/>
              </a:moveTo>
              <a:lnTo>
                <a:pt x="109113" y="0"/>
              </a:lnTo>
              <a:lnTo>
                <a:pt x="109113" y="1237085"/>
              </a:lnTo>
              <a:lnTo>
                <a:pt x="218226" y="123708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3C2022-E24F-4B32-9448-E5E99D025B46}">
      <dsp:nvSpPr>
        <dsp:cNvPr id="0" name=""/>
        <dsp:cNvSpPr/>
      </dsp:nvSpPr>
      <dsp:spPr>
        <a:xfrm>
          <a:off x="1147012" y="1899865"/>
          <a:ext cx="218226" cy="91440"/>
        </a:xfrm>
        <a:custGeom>
          <a:avLst/>
          <a:gdLst/>
          <a:ahLst/>
          <a:cxnLst/>
          <a:rect l="0" t="0" r="0" b="0"/>
          <a:pathLst>
            <a:path>
              <a:moveTo>
                <a:pt x="0" y="45720"/>
              </a:moveTo>
              <a:lnTo>
                <a:pt x="218226" y="4572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0D3980-5AC5-43C7-BE9F-7F05CAA73717}">
      <dsp:nvSpPr>
        <dsp:cNvPr id="0" name=""/>
        <dsp:cNvSpPr/>
      </dsp:nvSpPr>
      <dsp:spPr>
        <a:xfrm>
          <a:off x="1147012" y="665633"/>
          <a:ext cx="287240" cy="1279952"/>
        </a:xfrm>
        <a:custGeom>
          <a:avLst/>
          <a:gdLst/>
          <a:ahLst/>
          <a:cxnLst/>
          <a:rect l="0" t="0" r="0" b="0"/>
          <a:pathLst>
            <a:path>
              <a:moveTo>
                <a:pt x="0" y="1279952"/>
              </a:moveTo>
              <a:lnTo>
                <a:pt x="178127" y="1279952"/>
              </a:lnTo>
              <a:lnTo>
                <a:pt x="178127" y="0"/>
              </a:lnTo>
              <a:lnTo>
                <a:pt x="287240"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243E9-9B1D-4BD4-8D4E-F1ECC6FB92DF}">
      <dsp:nvSpPr>
        <dsp:cNvPr id="0" name=""/>
        <dsp:cNvSpPr/>
      </dsp:nvSpPr>
      <dsp:spPr>
        <a:xfrm>
          <a:off x="3277" y="1797477"/>
          <a:ext cx="1143735" cy="2962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latin typeface="Century Gothic" panose="020B0502020202020204" pitchFamily="34" charset="0"/>
            </a:rPr>
            <a:t>Valérie</a:t>
          </a:r>
        </a:p>
      </dsp:txBody>
      <dsp:txXfrm>
        <a:off x="3277" y="1797477"/>
        <a:ext cx="1143735" cy="296217"/>
      </dsp:txXfrm>
    </dsp:sp>
    <dsp:sp modelId="{1D0EBF56-9936-4D83-963F-AD22F5232619}">
      <dsp:nvSpPr>
        <dsp:cNvPr id="0" name=""/>
        <dsp:cNvSpPr/>
      </dsp:nvSpPr>
      <dsp:spPr>
        <a:xfrm>
          <a:off x="1434252" y="115286"/>
          <a:ext cx="4055977" cy="1100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entury Gothic" panose="020B0502020202020204" pitchFamily="34" charset="0"/>
            </a:rPr>
            <a:t>Accompagnement des structures en difficulté</a:t>
          </a:r>
        </a:p>
      </dsp:txBody>
      <dsp:txXfrm>
        <a:off x="1434252" y="115286"/>
        <a:ext cx="4055977" cy="1100693"/>
      </dsp:txXfrm>
    </dsp:sp>
    <dsp:sp modelId="{C2A1FCD8-0A99-4B01-8B0B-C23B39D39060}">
      <dsp:nvSpPr>
        <dsp:cNvPr id="0" name=""/>
        <dsp:cNvSpPr/>
      </dsp:nvSpPr>
      <dsp:spPr>
        <a:xfrm>
          <a:off x="1365238" y="1395239"/>
          <a:ext cx="4123681" cy="1100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latin typeface="Century Gothic" panose="020B0502020202020204" pitchFamily="34" charset="0"/>
            </a:rPr>
            <a:t>Observatoire Senacs</a:t>
          </a:r>
        </a:p>
      </dsp:txBody>
      <dsp:txXfrm>
        <a:off x="1365238" y="1395239"/>
        <a:ext cx="4123681" cy="1100693"/>
      </dsp:txXfrm>
    </dsp:sp>
    <dsp:sp modelId="{5737E166-7A92-4EEA-854C-9EDE87DF97D0}">
      <dsp:nvSpPr>
        <dsp:cNvPr id="0" name=""/>
        <dsp:cNvSpPr/>
      </dsp:nvSpPr>
      <dsp:spPr>
        <a:xfrm>
          <a:off x="1365238" y="2632324"/>
          <a:ext cx="4123681" cy="1100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entury Gothic" panose="020B0502020202020204" pitchFamily="34" charset="0"/>
            </a:rPr>
            <a:t>Pilotage de dispositifs : Comité d’usagers, </a:t>
          </a:r>
          <a:r>
            <a:rPr lang="fr-FR" sz="1600" kern="1200" dirty="0" err="1">
              <a:latin typeface="Century Gothic" panose="020B0502020202020204" pitchFamily="34" charset="0"/>
            </a:rPr>
            <a:t>Guid’Asso</a:t>
          </a:r>
          <a:r>
            <a:rPr lang="fr-FR" sz="1600" kern="1200" dirty="0">
              <a:latin typeface="Century Gothic" panose="020B0502020202020204" pitchFamily="34" charset="0"/>
            </a:rPr>
            <a:t>, Fonds d’initiative des Habitants, </a:t>
          </a:r>
          <a:r>
            <a:rPr lang="fr-FR" sz="1600" kern="1200" dirty="0" err="1">
              <a:latin typeface="Century Gothic" panose="020B0502020202020204" pitchFamily="34" charset="0"/>
            </a:rPr>
            <a:t>Essaim’âges</a:t>
          </a:r>
          <a:endParaRPr lang="fr-FR" sz="1600" kern="1200" dirty="0">
            <a:latin typeface="Century Gothic" panose="020B0502020202020204" pitchFamily="34" charset="0"/>
          </a:endParaRPr>
        </a:p>
      </dsp:txBody>
      <dsp:txXfrm>
        <a:off x="1365238" y="2632324"/>
        <a:ext cx="4123681" cy="1100693"/>
      </dsp:txXfrm>
    </dsp:sp>
    <dsp:sp modelId="{0D4E2D4A-EA29-4012-B03A-AE67E6BA995E}">
      <dsp:nvSpPr>
        <dsp:cNvPr id="0" name=""/>
        <dsp:cNvSpPr/>
      </dsp:nvSpPr>
      <dsp:spPr>
        <a:xfrm>
          <a:off x="3277" y="4890189"/>
          <a:ext cx="1143735" cy="2962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latin typeface="Century Gothic" panose="020B0502020202020204" pitchFamily="34" charset="0"/>
            </a:rPr>
            <a:t>Josépha</a:t>
          </a:r>
        </a:p>
      </dsp:txBody>
      <dsp:txXfrm>
        <a:off x="3277" y="4890189"/>
        <a:ext cx="1143735" cy="296217"/>
      </dsp:txXfrm>
    </dsp:sp>
    <dsp:sp modelId="{C4D45809-075D-42D9-A144-DE9F3CCEDD59}">
      <dsp:nvSpPr>
        <dsp:cNvPr id="0" name=""/>
        <dsp:cNvSpPr/>
      </dsp:nvSpPr>
      <dsp:spPr>
        <a:xfrm>
          <a:off x="1365238" y="3869409"/>
          <a:ext cx="4123681" cy="1100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latin typeface="Century Gothic" panose="020B0502020202020204" pitchFamily="34" charset="0"/>
            </a:rPr>
            <a:t>Accompagnement de structures en émergence</a:t>
          </a:r>
        </a:p>
      </dsp:txBody>
      <dsp:txXfrm>
        <a:off x="1365238" y="3869409"/>
        <a:ext cx="4123681" cy="1100693"/>
      </dsp:txXfrm>
    </dsp:sp>
    <dsp:sp modelId="{877DDB70-3DB1-4895-BF7E-9089CAB44E7B}">
      <dsp:nvSpPr>
        <dsp:cNvPr id="0" name=""/>
        <dsp:cNvSpPr/>
      </dsp:nvSpPr>
      <dsp:spPr>
        <a:xfrm>
          <a:off x="1365238" y="5106494"/>
          <a:ext cx="4123681" cy="1100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entury Gothic" panose="020B0502020202020204" pitchFamily="34" charset="0"/>
            </a:rPr>
            <a:t>Accompagnement collectif des renouvellements d’agrément</a:t>
          </a:r>
        </a:p>
      </dsp:txBody>
      <dsp:txXfrm>
        <a:off x="1365238" y="5106494"/>
        <a:ext cx="4123681" cy="1100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4C9E0-5349-44B6-89A6-39E235A348DB}">
      <dsp:nvSpPr>
        <dsp:cNvPr id="0" name=""/>
        <dsp:cNvSpPr/>
      </dsp:nvSpPr>
      <dsp:spPr>
        <a:xfrm>
          <a:off x="0" y="173121"/>
          <a:ext cx="8128000" cy="271440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dirty="0">
              <a:ea typeface="Aptos" panose="020B0004020202020204" pitchFamily="34" charset="0"/>
              <a:cs typeface="Aptos" panose="020B0004020202020204" pitchFamily="34" charset="0"/>
            </a:rPr>
            <a:t>V</a:t>
          </a:r>
          <a:r>
            <a:rPr lang="fr-FR" sz="1900" b="1" kern="1200" dirty="0">
              <a:effectLst/>
              <a:ea typeface="Aptos" panose="020B0004020202020204" pitchFamily="34" charset="0"/>
              <a:cs typeface="Aptos" panose="020B0004020202020204" pitchFamily="34" charset="0"/>
            </a:rPr>
            <a:t>olet familles obligatoire </a:t>
          </a:r>
          <a:r>
            <a:rPr lang="fr-FR" sz="1900" kern="1200" dirty="0">
              <a:effectLst/>
              <a:ea typeface="Aptos" panose="020B0004020202020204" pitchFamily="34" charset="0"/>
              <a:cs typeface="Aptos" panose="020B0004020202020204" pitchFamily="34" charset="0"/>
            </a:rPr>
            <a:t>dans le </a:t>
          </a:r>
          <a:r>
            <a:rPr lang="fr-FR" sz="1900" b="1" kern="1200" dirty="0">
              <a:effectLst/>
              <a:ea typeface="Aptos" panose="020B0004020202020204" pitchFamily="34" charset="0"/>
              <a:cs typeface="Aptos" panose="020B0004020202020204" pitchFamily="34" charset="0"/>
            </a:rPr>
            <a:t>projet social et familial de territoire </a:t>
          </a:r>
          <a:r>
            <a:rPr lang="fr-FR" sz="1900" kern="1200" dirty="0">
              <a:effectLst/>
              <a:ea typeface="Aptos" panose="020B0004020202020204" pitchFamily="34" charset="0"/>
              <a:cs typeface="Aptos" panose="020B0004020202020204" pitchFamily="34" charset="0"/>
            </a:rPr>
            <a:t>de la structure</a:t>
          </a:r>
          <a:r>
            <a:rPr lang="fr-FR" sz="1900" b="1" kern="1200" dirty="0">
              <a:effectLst/>
              <a:ea typeface="Aptos" panose="020B0004020202020204" pitchFamily="34" charset="0"/>
              <a:cs typeface="Aptos" panose="020B0004020202020204" pitchFamily="34" charset="0"/>
            </a:rPr>
            <a:t> , </a:t>
          </a:r>
          <a:r>
            <a:rPr lang="fr-FR" sz="1900" kern="1200" dirty="0">
              <a:effectLst/>
              <a:ea typeface="Aptos" panose="020B0004020202020204" pitchFamily="34" charset="0"/>
              <a:cs typeface="Aptos" panose="020B0004020202020204" pitchFamily="34" charset="0"/>
            </a:rPr>
            <a:t>visant à :</a:t>
          </a:r>
        </a:p>
        <a:p>
          <a:pPr marL="0" lvl="0" indent="0" algn="l" defTabSz="844550">
            <a:lnSpc>
              <a:spcPct val="90000"/>
            </a:lnSpc>
            <a:spcBef>
              <a:spcPct val="0"/>
            </a:spcBef>
            <a:spcAft>
              <a:spcPct val="35000"/>
            </a:spcAft>
            <a:buNone/>
          </a:pPr>
          <a:r>
            <a:rPr lang="fr-FR" sz="1900" kern="1200" dirty="0">
              <a:effectLst/>
              <a:ea typeface="Aptos" panose="020B0004020202020204" pitchFamily="34" charset="0"/>
              <a:cs typeface="Aptos" panose="020B0004020202020204" pitchFamily="34" charset="0"/>
            </a:rPr>
            <a:t>- Répondre aux problématiques familiales du territoire</a:t>
          </a:r>
          <a:endParaRPr lang="fr-FR" sz="1900" kern="1200" dirty="0">
            <a:effectLst/>
            <a:ea typeface="Aptos" panose="020B0004020202020204" pitchFamily="34" charset="0"/>
            <a:cs typeface="Arial" panose="020B0604020202020204" pitchFamily="34" charset="0"/>
          </a:endParaRPr>
        </a:p>
        <a:p>
          <a:pPr marL="0" lvl="0" indent="0" algn="l" defTabSz="844550">
            <a:lnSpc>
              <a:spcPct val="90000"/>
            </a:lnSpc>
            <a:spcBef>
              <a:spcPct val="0"/>
            </a:spcBef>
            <a:spcAft>
              <a:spcPct val="35000"/>
            </a:spcAft>
            <a:buNone/>
          </a:pPr>
          <a:r>
            <a:rPr lang="fr-FR" sz="1900" kern="1200" dirty="0">
              <a:ea typeface="Aptos" panose="020B0004020202020204" pitchFamily="34" charset="0"/>
              <a:cs typeface="Aptos" panose="020B0004020202020204" pitchFamily="34" charset="0"/>
            </a:rPr>
            <a:t>- D</a:t>
          </a:r>
          <a:r>
            <a:rPr lang="fr-FR" sz="1900" kern="1200" dirty="0">
              <a:effectLst/>
              <a:ea typeface="Aptos" panose="020B0004020202020204" pitchFamily="34" charset="0"/>
              <a:cs typeface="Aptos" panose="020B0004020202020204" pitchFamily="34" charset="0"/>
            </a:rPr>
            <a:t>évelopper des actions collectives contribuant à l’épanouissement des parents et des enfants, au renforcement de la cohésion intra-familiale et aux relations et solidarités interfamiliales</a:t>
          </a:r>
          <a:endParaRPr lang="fr-FR" sz="1900" kern="1200" dirty="0">
            <a:effectLst/>
            <a:ea typeface="Aptos" panose="020B0004020202020204" pitchFamily="34" charset="0"/>
            <a:cs typeface="Arial" panose="020B0604020202020204" pitchFamily="34" charset="0"/>
          </a:endParaRPr>
        </a:p>
        <a:p>
          <a:pPr marL="0" lvl="0" indent="0" algn="l" defTabSz="844550">
            <a:lnSpc>
              <a:spcPct val="90000"/>
            </a:lnSpc>
            <a:spcBef>
              <a:spcPct val="0"/>
            </a:spcBef>
            <a:spcAft>
              <a:spcPct val="35000"/>
            </a:spcAft>
            <a:buNone/>
          </a:pPr>
          <a:r>
            <a:rPr lang="fr-FR" sz="1900" kern="1200" dirty="0">
              <a:ea typeface="Aptos" panose="020B0004020202020204" pitchFamily="34" charset="0"/>
              <a:cs typeface="Aptos" panose="020B0004020202020204" pitchFamily="34" charset="0"/>
            </a:rPr>
            <a:t>- S</a:t>
          </a:r>
          <a:r>
            <a:rPr lang="fr-FR" sz="1900" kern="1200" dirty="0">
              <a:effectLst/>
              <a:ea typeface="Aptos" panose="020B0004020202020204" pitchFamily="34" charset="0"/>
              <a:cs typeface="Aptos" panose="020B0004020202020204" pitchFamily="34" charset="0"/>
            </a:rPr>
            <a:t>outenir les parents dans leur rôle éducatif</a:t>
          </a:r>
          <a:endParaRPr lang="fr-FR" sz="1900" kern="1200" dirty="0">
            <a:effectLst/>
            <a:ea typeface="Aptos" panose="020B0004020202020204" pitchFamily="34" charset="0"/>
            <a:cs typeface="Arial" panose="020B0604020202020204" pitchFamily="34" charset="0"/>
          </a:endParaRPr>
        </a:p>
      </dsp:txBody>
      <dsp:txXfrm>
        <a:off x="132506" y="305627"/>
        <a:ext cx="7862988" cy="2449388"/>
      </dsp:txXfrm>
    </dsp:sp>
    <dsp:sp modelId="{F4CA1FBB-A972-435B-A002-DDE948858884}">
      <dsp:nvSpPr>
        <dsp:cNvPr id="0" name=""/>
        <dsp:cNvSpPr/>
      </dsp:nvSpPr>
      <dsp:spPr>
        <a:xfrm>
          <a:off x="0" y="2945121"/>
          <a:ext cx="8128000" cy="998302"/>
        </a:xfrm>
        <a:prstGeom prst="roundRect">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effectLst/>
              <a:ea typeface="Aptos" panose="020B0004020202020204" pitchFamily="34" charset="0"/>
              <a:cs typeface="Aptos" panose="020B0004020202020204" pitchFamily="34" charset="0"/>
            </a:rPr>
            <a:t>Mobilisant un </a:t>
          </a:r>
          <a:r>
            <a:rPr lang="fr-FR" sz="1900" b="1" kern="1200" dirty="0">
              <a:effectLst/>
              <a:ea typeface="Aptos" panose="020B0004020202020204" pitchFamily="34" charset="0"/>
              <a:cs typeface="Aptos" panose="020B0004020202020204" pitchFamily="34" charset="0"/>
            </a:rPr>
            <a:t>personnel qualifié sur la fonction de référent familles</a:t>
          </a:r>
        </a:p>
      </dsp:txBody>
      <dsp:txXfrm>
        <a:off x="48733" y="2993854"/>
        <a:ext cx="8030534" cy="900836"/>
      </dsp:txXfrm>
    </dsp:sp>
    <dsp:sp modelId="{E3257A03-B350-4E8C-8FB1-3D2ACCA69ADE}">
      <dsp:nvSpPr>
        <dsp:cNvPr id="0" name=""/>
        <dsp:cNvSpPr/>
      </dsp:nvSpPr>
      <dsp:spPr>
        <a:xfrm>
          <a:off x="0" y="4001023"/>
          <a:ext cx="8128000" cy="1130791"/>
        </a:xfrm>
        <a:prstGeom prst="roundRect">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dirty="0">
              <a:effectLst/>
              <a:ea typeface="Aptos" panose="020B0004020202020204" pitchFamily="34" charset="0"/>
              <a:cs typeface="Aptos" panose="020B0004020202020204" pitchFamily="34" charset="0"/>
            </a:rPr>
            <a:t>Simplification des éléments demandés</a:t>
          </a:r>
          <a:r>
            <a:rPr lang="fr-FR" sz="1900" kern="1200" dirty="0">
              <a:effectLst/>
              <a:ea typeface="Aptos" panose="020B0004020202020204" pitchFamily="34" charset="0"/>
              <a:cs typeface="Aptos" panose="020B0004020202020204" pitchFamily="34" charset="0"/>
            </a:rPr>
            <a:t> en vue de l</a:t>
          </a:r>
          <a:r>
            <a:rPr lang="fr-FR" sz="1900" kern="1200" dirty="0">
              <a:ea typeface="Aptos" panose="020B0004020202020204" pitchFamily="34" charset="0"/>
              <a:cs typeface="Aptos" panose="020B0004020202020204" pitchFamily="34" charset="0"/>
            </a:rPr>
            <a:t>’</a:t>
          </a:r>
          <a:r>
            <a:rPr lang="fr-FR" sz="1900" kern="1200" dirty="0">
              <a:effectLst/>
              <a:ea typeface="Aptos" panose="020B0004020202020204" pitchFamily="34" charset="0"/>
              <a:cs typeface="Aptos" panose="020B0004020202020204" pitchFamily="34" charset="0"/>
            </a:rPr>
            <a:t>agrément, et pour le calcul de la prestation de service (PS)</a:t>
          </a:r>
          <a:r>
            <a:rPr lang="fr-FR" sz="1900" kern="1200" dirty="0">
              <a:ea typeface="Aptos" panose="020B0004020202020204" pitchFamily="34" charset="0"/>
              <a:cs typeface="Aptos" panose="020B0004020202020204" pitchFamily="34" charset="0"/>
            </a:rPr>
            <a:t> </a:t>
          </a:r>
        </a:p>
      </dsp:txBody>
      <dsp:txXfrm>
        <a:off x="55201" y="4056224"/>
        <a:ext cx="8017598" cy="1020389"/>
      </dsp:txXfrm>
    </dsp:sp>
    <dsp:sp modelId="{677F63A1-6081-409B-9C99-53A0717F068A}">
      <dsp:nvSpPr>
        <dsp:cNvPr id="0" name=""/>
        <dsp:cNvSpPr/>
      </dsp:nvSpPr>
      <dsp:spPr>
        <a:xfrm>
          <a:off x="0" y="5189414"/>
          <a:ext cx="8128000" cy="1110461"/>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ea typeface="Aptos" panose="020B0004020202020204" pitchFamily="34" charset="0"/>
              <a:cs typeface="Aptos" panose="020B0004020202020204" pitchFamily="34" charset="0"/>
            </a:rPr>
            <a:t>Possibilité pour les centres sociaux volontaires, après une phase d’accompagnement par la Caf, de passer à l’</a:t>
          </a:r>
          <a:r>
            <a:rPr lang="fr-FR" sz="1900" b="1" kern="1200" dirty="0">
              <a:ea typeface="Aptos" panose="020B0004020202020204" pitchFamily="34" charset="0"/>
              <a:cs typeface="Aptos" panose="020B0004020202020204" pitchFamily="34" charset="0"/>
            </a:rPr>
            <a:t>agrément unique de manière anticipée</a:t>
          </a:r>
          <a:r>
            <a:rPr lang="fr-FR" sz="1900" kern="1200" dirty="0">
              <a:ea typeface="Aptos" panose="020B0004020202020204" pitchFamily="34" charset="0"/>
              <a:cs typeface="Aptos" panose="020B0004020202020204" pitchFamily="34" charset="0"/>
            </a:rPr>
            <a:t> (sans attendre leur prochain renouvellement d’agrément)</a:t>
          </a:r>
          <a:endParaRPr lang="fr-FR" sz="1900" kern="1200" dirty="0">
            <a:ea typeface="Aptos" panose="020B0004020202020204" pitchFamily="34" charset="0"/>
            <a:cs typeface="Arial" panose="020B0604020202020204" pitchFamily="34" charset="0"/>
          </a:endParaRPr>
        </a:p>
      </dsp:txBody>
      <dsp:txXfrm>
        <a:off x="54208" y="5243622"/>
        <a:ext cx="8019584" cy="10020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9CA96-CE09-4508-B959-1328108D45D6}">
      <dsp:nvSpPr>
        <dsp:cNvPr id="0" name=""/>
        <dsp:cNvSpPr/>
      </dsp:nvSpPr>
      <dsp:spPr>
        <a:xfrm>
          <a:off x="-5774193" y="-883957"/>
          <a:ext cx="6875809" cy="6875809"/>
        </a:xfrm>
        <a:prstGeom prst="blockArc">
          <a:avLst>
            <a:gd name="adj1" fmla="val 18900000"/>
            <a:gd name="adj2" fmla="val 2700000"/>
            <a:gd name="adj3" fmla="val 314"/>
          </a:avLst>
        </a:prstGeom>
        <a:noFill/>
        <a:ln w="1905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248D99-04A8-4C46-BED7-B47AC5FAB380}">
      <dsp:nvSpPr>
        <dsp:cNvPr id="0" name=""/>
        <dsp:cNvSpPr/>
      </dsp:nvSpPr>
      <dsp:spPr>
        <a:xfrm>
          <a:off x="719885" y="0"/>
          <a:ext cx="7963235" cy="146091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0878" tIns="50800" rIns="50800" bIns="50800" numCol="1" spcCol="1270" anchor="t" anchorCtr="0">
          <a:noAutofit/>
        </a:bodyPr>
        <a:lstStyle/>
        <a:p>
          <a:pPr marL="0" lvl="0" indent="0" algn="l" defTabSz="889000">
            <a:lnSpc>
              <a:spcPct val="90000"/>
            </a:lnSpc>
            <a:spcBef>
              <a:spcPct val="0"/>
            </a:spcBef>
            <a:spcAft>
              <a:spcPct val="35000"/>
            </a:spcAft>
            <a:buNone/>
          </a:pPr>
          <a:r>
            <a:rPr lang="fr-FR" sz="2000" kern="1200" dirty="0"/>
            <a:t>La fonction de directeur ou directrice </a:t>
          </a:r>
        </a:p>
        <a:p>
          <a:pPr marL="114300" lvl="1" indent="-114300" algn="l" defTabSz="533400">
            <a:lnSpc>
              <a:spcPct val="90000"/>
            </a:lnSpc>
            <a:spcBef>
              <a:spcPct val="0"/>
            </a:spcBef>
            <a:spcAft>
              <a:spcPct val="15000"/>
            </a:spcAft>
            <a:buChar char="•"/>
          </a:pPr>
          <a:r>
            <a:rPr lang="fr-FR" sz="1200" kern="1200" dirty="0">
              <a:latin typeface="+mn-lt"/>
            </a:rPr>
            <a:t>Une qualification de niveau 6 du cadre national des certifications professionnelles d’un domaine garantissant les compétences attendues  </a:t>
          </a:r>
        </a:p>
        <a:p>
          <a:pPr marL="114300" lvl="1" indent="-114300" algn="l" defTabSz="533400">
            <a:lnSpc>
              <a:spcPct val="90000"/>
            </a:lnSpc>
            <a:spcBef>
              <a:spcPct val="0"/>
            </a:spcBef>
            <a:spcAft>
              <a:spcPct val="15000"/>
            </a:spcAft>
            <a:buChar char="•"/>
          </a:pPr>
          <a:r>
            <a:rPr lang="fr-FR" sz="1200" kern="1200" dirty="0">
              <a:latin typeface="+mn-lt"/>
            </a:rPr>
            <a:t>A minima 1 ETP</a:t>
          </a:r>
        </a:p>
        <a:p>
          <a:pPr marL="114300" lvl="1" indent="-114300" algn="l" defTabSz="533400">
            <a:lnSpc>
              <a:spcPct val="90000"/>
            </a:lnSpc>
            <a:spcBef>
              <a:spcPct val="0"/>
            </a:spcBef>
            <a:spcAft>
              <a:spcPct val="15000"/>
            </a:spcAft>
            <a:buChar char="•"/>
          </a:pPr>
          <a:r>
            <a:rPr lang="fr-FR" sz="1200" kern="1200" dirty="0">
              <a:solidFill>
                <a:prstClr val="white"/>
              </a:solidFill>
              <a:latin typeface="+mn-lt"/>
              <a:ea typeface="+mn-ea"/>
              <a:cs typeface="+mn-cs"/>
            </a:rPr>
            <a:t>La fonction de direction d’un centre social peut, exceptionnellement, et selon le contexte local apprécié par la Caf, être partagée entre un directeur et un directeur adjoint. </a:t>
          </a:r>
        </a:p>
        <a:p>
          <a:pPr marL="114300" lvl="1" indent="-114300" algn="l" defTabSz="577850">
            <a:lnSpc>
              <a:spcPct val="90000"/>
            </a:lnSpc>
            <a:spcBef>
              <a:spcPct val="0"/>
            </a:spcBef>
            <a:spcAft>
              <a:spcPct val="15000"/>
            </a:spcAft>
            <a:buChar char="•"/>
          </a:pPr>
          <a:endParaRPr lang="fr-FR" sz="1300" kern="1200" dirty="0"/>
        </a:p>
      </dsp:txBody>
      <dsp:txXfrm>
        <a:off x="719885" y="0"/>
        <a:ext cx="7963235" cy="1460918"/>
      </dsp:txXfrm>
    </dsp:sp>
    <dsp:sp modelId="{B288619E-D076-4E58-8874-8A72880BD8A1}">
      <dsp:nvSpPr>
        <dsp:cNvPr id="0" name=""/>
        <dsp:cNvSpPr/>
      </dsp:nvSpPr>
      <dsp:spPr>
        <a:xfrm>
          <a:off x="69084" y="375162"/>
          <a:ext cx="1276973" cy="1276973"/>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6585DF-0389-49C0-8A44-61DC6BED45D7}">
      <dsp:nvSpPr>
        <dsp:cNvPr id="0" name=""/>
        <dsp:cNvSpPr/>
      </dsp:nvSpPr>
      <dsp:spPr>
        <a:xfrm>
          <a:off x="1080319" y="1684787"/>
          <a:ext cx="7591891" cy="1738318"/>
        </a:xfrm>
        <a:prstGeom prst="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0878" tIns="50800" rIns="50800" bIns="50800" numCol="1" spcCol="1270" anchor="t" anchorCtr="0">
          <a:noAutofit/>
        </a:bodyPr>
        <a:lstStyle/>
        <a:p>
          <a:pPr marL="0" lvl="0" indent="0" algn="l" defTabSz="889000">
            <a:lnSpc>
              <a:spcPct val="90000"/>
            </a:lnSpc>
            <a:spcBef>
              <a:spcPct val="0"/>
            </a:spcBef>
            <a:spcAft>
              <a:spcPct val="35000"/>
            </a:spcAft>
            <a:buNone/>
          </a:pPr>
          <a:r>
            <a:rPr lang="fr-FR" sz="2000" kern="1200" dirty="0"/>
            <a:t>La fonction de référent(e) famille </a:t>
          </a:r>
        </a:p>
        <a:p>
          <a:pPr marL="114300" lvl="1" indent="-114300" algn="l" defTabSz="533400">
            <a:lnSpc>
              <a:spcPct val="90000"/>
            </a:lnSpc>
            <a:spcBef>
              <a:spcPct val="0"/>
            </a:spcBef>
            <a:spcAft>
              <a:spcPct val="15000"/>
            </a:spcAft>
            <a:buChar char="•"/>
          </a:pPr>
          <a:r>
            <a:rPr lang="fr-FR" sz="1200" kern="1200" dirty="0">
              <a:latin typeface="+mn-lt"/>
            </a:rPr>
            <a:t>Un diplôme d'Etat de travail social de niveau 6 soit, à minima, d'une qualification de niveau 5 dans les champs des carrières sociales, de l’animation socio-éducative, de la coordination et conduite de projets dans l’économie sociale ou de l’intervention sociale, associée à une </a:t>
          </a:r>
          <a:r>
            <a:rPr lang="fr-FR" sz="1200" kern="1200" dirty="0">
              <a:solidFill>
                <a:prstClr val="white"/>
              </a:solidFill>
              <a:latin typeface="+mn-lt"/>
              <a:ea typeface="+mn-ea"/>
              <a:cs typeface="+mn-cs"/>
            </a:rPr>
            <a:t>trajectoire de formation </a:t>
          </a:r>
          <a:r>
            <a:rPr lang="fr-FR" sz="1200" kern="1200" dirty="0">
              <a:latin typeface="+mn-lt"/>
            </a:rPr>
            <a:t>continue définie avec l’employeur</a:t>
          </a:r>
        </a:p>
        <a:p>
          <a:pPr marL="114300" lvl="1" indent="-114300" algn="l" defTabSz="533400">
            <a:lnSpc>
              <a:spcPct val="90000"/>
            </a:lnSpc>
            <a:spcBef>
              <a:spcPct val="0"/>
            </a:spcBef>
            <a:spcAft>
              <a:spcPct val="15000"/>
            </a:spcAft>
            <a:buChar char="•"/>
          </a:pPr>
          <a:r>
            <a:rPr lang="fr-FR" sz="1200" kern="1200" dirty="0">
              <a:latin typeface="+mn-lt"/>
            </a:rPr>
            <a:t>A minima 1/2 ETP et jusqu’à 1 ETP</a:t>
          </a:r>
        </a:p>
        <a:p>
          <a:pPr marL="114300" lvl="1" indent="-114300" algn="l" defTabSz="533400">
            <a:lnSpc>
              <a:spcPct val="90000"/>
            </a:lnSpc>
            <a:spcBef>
              <a:spcPct val="0"/>
            </a:spcBef>
            <a:spcAft>
              <a:spcPct val="15000"/>
            </a:spcAft>
            <a:buChar char="•"/>
          </a:pPr>
          <a:r>
            <a:rPr lang="fr-FR" sz="1200" kern="1200" dirty="0">
              <a:latin typeface="+mn-lt"/>
            </a:rPr>
            <a:t>L’exercice minimal de la mission reposant prioritairement sur une personne ou jusqu’à 2 personnes selon le contexte local, en accord avec la Caf</a:t>
          </a:r>
        </a:p>
      </dsp:txBody>
      <dsp:txXfrm>
        <a:off x="1080319" y="1684787"/>
        <a:ext cx="7591891" cy="1738318"/>
      </dsp:txXfrm>
    </dsp:sp>
    <dsp:sp modelId="{1EDB10DB-425D-422D-AD6C-BBED284EEE9F}">
      <dsp:nvSpPr>
        <dsp:cNvPr id="0" name=""/>
        <dsp:cNvSpPr/>
      </dsp:nvSpPr>
      <dsp:spPr>
        <a:xfrm>
          <a:off x="441832" y="1915460"/>
          <a:ext cx="1276973" cy="1276973"/>
        </a:xfrm>
        <a:prstGeom prst="ellipse">
          <a:avLst/>
        </a:prstGeom>
        <a:solidFill>
          <a:schemeClr val="lt1">
            <a:hueOff val="0"/>
            <a:satOff val="0"/>
            <a:lumOff val="0"/>
            <a:alphaOff val="0"/>
          </a:schemeClr>
        </a:solidFill>
        <a:ln w="19050" cap="flat" cmpd="sng" algn="ctr">
          <a:solidFill>
            <a:schemeClr val="accent1">
              <a:shade val="80000"/>
              <a:hueOff val="272799"/>
              <a:satOff val="-28446"/>
              <a:lumOff val="191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764AE-1906-415B-978E-8DCD01B6ED98}">
      <dsp:nvSpPr>
        <dsp:cNvPr id="0" name=""/>
        <dsp:cNvSpPr/>
      </dsp:nvSpPr>
      <dsp:spPr>
        <a:xfrm>
          <a:off x="779464" y="3489049"/>
          <a:ext cx="7963235" cy="1594582"/>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0878" tIns="50800" rIns="50800" bIns="50800" numCol="1" spcCol="1270" anchor="t" anchorCtr="0">
          <a:noAutofit/>
        </a:bodyPr>
        <a:lstStyle/>
        <a:p>
          <a:pPr marL="0" lvl="0" indent="0" algn="l" defTabSz="889000">
            <a:lnSpc>
              <a:spcPct val="90000"/>
            </a:lnSpc>
            <a:spcBef>
              <a:spcPct val="0"/>
            </a:spcBef>
            <a:spcAft>
              <a:spcPct val="35000"/>
            </a:spcAft>
            <a:buNone/>
          </a:pPr>
          <a:r>
            <a:rPr lang="fr-FR" sz="2000" kern="1200" dirty="0"/>
            <a:t>La fonction accueil</a:t>
          </a:r>
        </a:p>
        <a:p>
          <a:pPr marL="114300" lvl="1" indent="-114300" algn="l" defTabSz="533400">
            <a:lnSpc>
              <a:spcPct val="90000"/>
            </a:lnSpc>
            <a:spcBef>
              <a:spcPct val="0"/>
            </a:spcBef>
            <a:spcAft>
              <a:spcPct val="15000"/>
            </a:spcAft>
            <a:buChar char="•"/>
          </a:pPr>
          <a:r>
            <a:rPr lang="fr-FR" sz="1200" kern="1200" dirty="0"/>
            <a:t>Un chargé d’accueil, agent reconnu et repéré par les usagers et les partenaires pour l’exercice régulier de la fonction d’accueil , en capacité d’apporter une offre globale d’information, d’orientation favorisant l’accès aux droits au sens large, de contribuer à la facilitation numérique et de recueillir et identifier les besoins des habitants et leurs aspirations collectives</a:t>
          </a:r>
        </a:p>
        <a:p>
          <a:pPr marL="114300" lvl="1" indent="-114300" algn="l" defTabSz="533400">
            <a:lnSpc>
              <a:spcPct val="90000"/>
            </a:lnSpc>
            <a:spcBef>
              <a:spcPct val="0"/>
            </a:spcBef>
            <a:spcAft>
              <a:spcPct val="15000"/>
            </a:spcAft>
            <a:buChar char="•"/>
          </a:pPr>
          <a:r>
            <a:rPr lang="fr-FR" sz="1200" kern="1200" dirty="0"/>
            <a:t>A minima  ½ ETP, et le temps de travail valorisé dans le cadre de la fonction accueil, réparti sur d’autres membres de l’équipe, peut s’élever jusqu’à 3 ETP au total </a:t>
          </a:r>
        </a:p>
      </dsp:txBody>
      <dsp:txXfrm>
        <a:off x="779464" y="3489049"/>
        <a:ext cx="7963235" cy="1594582"/>
      </dsp:txXfrm>
    </dsp:sp>
    <dsp:sp modelId="{AFB26CF5-6E4C-458B-9304-5BABBE591CF1}">
      <dsp:nvSpPr>
        <dsp:cNvPr id="0" name=""/>
        <dsp:cNvSpPr/>
      </dsp:nvSpPr>
      <dsp:spPr>
        <a:xfrm>
          <a:off x="70488" y="3447828"/>
          <a:ext cx="1276973" cy="1276973"/>
        </a:xfrm>
        <a:prstGeom prst="ellipse">
          <a:avLst/>
        </a:prstGeom>
        <a:solidFill>
          <a:schemeClr val="lt1">
            <a:hueOff val="0"/>
            <a:satOff val="0"/>
            <a:lumOff val="0"/>
            <a:alphaOff val="0"/>
          </a:schemeClr>
        </a:solidFill>
        <a:ln w="19050" cap="flat" cmpd="sng" algn="ctr">
          <a:solidFill>
            <a:schemeClr val="accent1">
              <a:shade val="80000"/>
              <a:hueOff val="545598"/>
              <a:satOff val="-56892"/>
              <a:lumOff val="3822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B71DC-BF90-43FC-A032-E21308A6D1D7}">
      <dsp:nvSpPr>
        <dsp:cNvPr id="0" name=""/>
        <dsp:cNvSpPr/>
      </dsp:nvSpPr>
      <dsp:spPr>
        <a:xfrm>
          <a:off x="835005" y="0"/>
          <a:ext cx="10942365" cy="384724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1F97E-2F3B-47B0-AB73-51930580B569}">
      <dsp:nvSpPr>
        <dsp:cNvPr id="0" name=""/>
        <dsp:cNvSpPr/>
      </dsp:nvSpPr>
      <dsp:spPr>
        <a:xfrm>
          <a:off x="2466399" y="2675387"/>
          <a:ext cx="141578" cy="1415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FAE64-E08B-4B32-B303-3026962B92D4}">
      <dsp:nvSpPr>
        <dsp:cNvPr id="0" name=""/>
        <dsp:cNvSpPr/>
      </dsp:nvSpPr>
      <dsp:spPr>
        <a:xfrm>
          <a:off x="1207985" y="2918900"/>
          <a:ext cx="2637683" cy="91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020" tIns="0" rIns="0" bIns="0" numCol="1" spcCol="1270" anchor="t" anchorCtr="0">
          <a:noAutofit/>
        </a:bodyPr>
        <a:lstStyle/>
        <a:p>
          <a:pPr marL="0" lvl="0" indent="0" algn="l" defTabSz="7112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 nouveau cadre réglementaire emporte la mise en œuvre d’un agrément unique, avec maintien transitoire des 2 déclarations d’activité dans le système d’informations des Caf</a:t>
          </a:r>
        </a:p>
        <a:p>
          <a:pPr marL="0" lvl="0" indent="0" algn="l" defTabSz="7112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 passage à la PS AVS “animation globale et familiale” mis en œuvre pour les CS qui perçoivent aujourd’hui la PS ACF et la PS AGC, les CS nouvellement agréés</a:t>
          </a:r>
          <a:endParaRPr lang="fr-FR" sz="1200" kern="1200" dirty="0"/>
        </a:p>
      </dsp:txBody>
      <dsp:txXfrm>
        <a:off x="1207985" y="2918900"/>
        <a:ext cx="2637683" cy="915644"/>
      </dsp:txXfrm>
    </dsp:sp>
    <dsp:sp modelId="{E9E75AEC-388E-4DA7-88C4-48723EDA2CEC}">
      <dsp:nvSpPr>
        <dsp:cNvPr id="0" name=""/>
        <dsp:cNvSpPr/>
      </dsp:nvSpPr>
      <dsp:spPr>
        <a:xfrm>
          <a:off x="2412584" y="2553047"/>
          <a:ext cx="246223" cy="2462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26D89-B9B0-47F0-966C-49D76FE5E4C7}">
      <dsp:nvSpPr>
        <dsp:cNvPr id="0" name=""/>
        <dsp:cNvSpPr/>
      </dsp:nvSpPr>
      <dsp:spPr>
        <a:xfrm>
          <a:off x="3937649" y="2089054"/>
          <a:ext cx="1807973" cy="175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69" tIns="0" rIns="0" bIns="0" numCol="1" spcCol="1270" anchor="t" anchorCtr="0">
          <a:noAutofit/>
        </a:bodyPr>
        <a:lstStyle/>
        <a:p>
          <a:pPr marL="0" lvl="0" indent="0" algn="l" defTabSz="5334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Les centres sociaux réaliseront une seule déclaration d’activité en lieu et place des déclarations AGC et ACF</a:t>
          </a:r>
          <a:endParaRPr lang="fr-FR" sz="1200" kern="1200" dirty="0"/>
        </a:p>
      </dsp:txBody>
      <dsp:txXfrm>
        <a:off x="3937649" y="2089054"/>
        <a:ext cx="1807973" cy="1758190"/>
      </dsp:txXfrm>
    </dsp:sp>
    <dsp:sp modelId="{E7A3D018-3DF2-40AE-8263-551FFDE4CD79}">
      <dsp:nvSpPr>
        <dsp:cNvPr id="0" name=""/>
        <dsp:cNvSpPr/>
      </dsp:nvSpPr>
      <dsp:spPr>
        <a:xfrm>
          <a:off x="5010994" y="1753074"/>
          <a:ext cx="326246" cy="32624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CF578-AAC7-48B5-8AC4-853E85B116F4}">
      <dsp:nvSpPr>
        <dsp:cNvPr id="0" name=""/>
        <dsp:cNvSpPr/>
      </dsp:nvSpPr>
      <dsp:spPr>
        <a:xfrm>
          <a:off x="6927104" y="1347938"/>
          <a:ext cx="3106503" cy="23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71" tIns="0" rIns="0" bIns="0" numCol="1" spcCol="1270" anchor="t" anchorCtr="0">
          <a:noAutofit/>
        </a:bodyPr>
        <a:lstStyle/>
        <a:p>
          <a:pPr marL="0" lvl="0" indent="0" algn="l" defTabSz="6223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Phase de montée en charge </a:t>
          </a:r>
        </a:p>
        <a:p>
          <a:pPr marL="0" lvl="0" indent="0" algn="l" defTabSz="622300">
            <a:lnSpc>
              <a:spcPct val="90000"/>
            </a:lnSpc>
            <a:spcBef>
              <a:spcPct val="0"/>
            </a:spcBef>
            <a:spcAft>
              <a:spcPct val="35000"/>
            </a:spcAft>
            <a:buNone/>
          </a:pPr>
          <a:r>
            <a:rPr lang="fr-FR" sz="1200" kern="1200" dirty="0">
              <a:effectLst/>
              <a:ea typeface="Aptos" panose="020B0004020202020204" pitchFamily="34" charset="0"/>
              <a:cs typeface="Aptos" panose="020B0004020202020204" pitchFamily="34" charset="0"/>
            </a:rPr>
            <a:t>Les centres sociaux, volontaires après une phase d’accompagnement par la Caf, pourront passer à l’agrément unique et de fait à la PS AVS « animation globale et familiale » de manière anticipée</a:t>
          </a:r>
          <a:endParaRPr lang="fr-FR" sz="1200" b="1" kern="1200" dirty="0">
            <a:solidFill>
              <a:prstClr val="white"/>
            </a:solidFill>
            <a:effectLst/>
            <a:latin typeface="Aptos" panose="02110004020202020204"/>
            <a:ea typeface="Aptos" panose="020B0004020202020204" pitchFamily="34" charset="0"/>
            <a:cs typeface="Aptos" panose="020B0004020202020204" pitchFamily="34" charset="0"/>
          </a:endParaRPr>
        </a:p>
        <a:p>
          <a:pPr marL="0" lvl="0" indent="0" algn="l" defTabSz="622300">
            <a:lnSpc>
              <a:spcPct val="90000"/>
            </a:lnSpc>
            <a:spcBef>
              <a:spcPct val="0"/>
            </a:spcBef>
            <a:spcAft>
              <a:spcPct val="35000"/>
            </a:spcAft>
            <a:buNone/>
          </a:pPr>
          <a:endParaRPr lang="fr-FR" sz="1200" kern="1200" dirty="0">
            <a:effectLst/>
            <a:ea typeface="Aptos" panose="020B0004020202020204" pitchFamily="34" charset="0"/>
            <a:cs typeface="Arial" panose="020B0604020202020204" pitchFamily="34" charset="0"/>
          </a:endParaRPr>
        </a:p>
      </dsp:txBody>
      <dsp:txXfrm>
        <a:off x="6927104" y="1347938"/>
        <a:ext cx="3106503" cy="2377597"/>
      </dsp:txXfrm>
    </dsp:sp>
    <dsp:sp modelId="{DD8F9B70-A231-4100-9922-5B62D545B13F}">
      <dsp:nvSpPr>
        <dsp:cNvPr id="0" name=""/>
        <dsp:cNvSpPr/>
      </dsp:nvSpPr>
      <dsp:spPr>
        <a:xfrm>
          <a:off x="10279905" y="751763"/>
          <a:ext cx="437047" cy="4370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11611-AFC1-492F-ACB7-37C0A322087D}">
      <dsp:nvSpPr>
        <dsp:cNvPr id="0" name=""/>
        <dsp:cNvSpPr/>
      </dsp:nvSpPr>
      <dsp:spPr>
        <a:xfrm>
          <a:off x="1715717" y="1923636"/>
          <a:ext cx="1964852" cy="87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82" tIns="0" rIns="0" bIns="0" numCol="1" spcCol="1270" anchor="t" anchorCtr="0">
          <a:noAutofit/>
        </a:bodyPr>
        <a:lstStyle/>
        <a:p>
          <a:pPr marL="0" lvl="0" indent="0" algn="l" defTabSz="889000">
            <a:lnSpc>
              <a:spcPct val="100000"/>
            </a:lnSpc>
            <a:spcBef>
              <a:spcPct val="0"/>
            </a:spcBef>
            <a:spcAft>
              <a:spcPts val="0"/>
            </a:spcAft>
            <a:buNone/>
          </a:pPr>
          <a:r>
            <a:rPr lang="fr-FR" sz="2000" b="1" kern="1200" dirty="0">
              <a:effectLst/>
              <a:ea typeface="Aptos" panose="020B0004020202020204" pitchFamily="34" charset="0"/>
              <a:cs typeface="Aptos" panose="020B0004020202020204" pitchFamily="34" charset="0"/>
            </a:rPr>
            <a:t>A partir du </a:t>
          </a:r>
        </a:p>
        <a:p>
          <a:pPr marL="0" lvl="0" indent="0" algn="l" defTabSz="889000">
            <a:lnSpc>
              <a:spcPct val="100000"/>
            </a:lnSpc>
            <a:spcBef>
              <a:spcPct val="0"/>
            </a:spcBef>
            <a:spcAft>
              <a:spcPts val="0"/>
            </a:spcAft>
            <a:buNone/>
          </a:pPr>
          <a:r>
            <a:rPr lang="fr-FR" sz="2000" b="1" kern="1200" dirty="0">
              <a:effectLst/>
              <a:ea typeface="Aptos" panose="020B0004020202020204" pitchFamily="34" charset="0"/>
              <a:cs typeface="Aptos" panose="020B0004020202020204" pitchFamily="34" charset="0"/>
            </a:rPr>
            <a:t>01 01 2027</a:t>
          </a:r>
          <a:endParaRPr lang="fr-FR" sz="4500" b="1" kern="1200" dirty="0">
            <a:effectLst/>
            <a:ea typeface="Aptos" panose="020B0004020202020204" pitchFamily="34" charset="0"/>
            <a:cs typeface="Aptos" panose="020B0004020202020204" pitchFamily="34" charset="0"/>
          </a:endParaRPr>
        </a:p>
      </dsp:txBody>
      <dsp:txXfrm>
        <a:off x="1715717" y="1923636"/>
        <a:ext cx="1964852" cy="8756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9CA96-CE09-4508-B959-1328108D45D6}">
      <dsp:nvSpPr>
        <dsp:cNvPr id="0" name=""/>
        <dsp:cNvSpPr/>
      </dsp:nvSpPr>
      <dsp:spPr>
        <a:xfrm>
          <a:off x="574195" y="1540210"/>
          <a:ext cx="2108629" cy="883395"/>
        </a:xfrm>
        <a:prstGeom prst="blockArc">
          <a:avLst>
            <a:gd name="adj1" fmla="val 18900000"/>
            <a:gd name="adj2" fmla="val 2700000"/>
            <a:gd name="adj3" fmla="val 361"/>
          </a:avLst>
        </a:prstGeom>
        <a:solidFill>
          <a:schemeClr val="bg1"/>
        </a:solid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D248D99-04A8-4C46-BED7-B47AC5FAB380}">
      <dsp:nvSpPr>
        <dsp:cNvPr id="0" name=""/>
        <dsp:cNvSpPr/>
      </dsp:nvSpPr>
      <dsp:spPr>
        <a:xfrm>
          <a:off x="100626" y="0"/>
          <a:ext cx="10334707" cy="134692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4642" tIns="35560" rIns="35560" bIns="35560" numCol="1" spcCol="1270" anchor="t" anchorCtr="0">
          <a:noAutofit/>
        </a:bodyPr>
        <a:lstStyle/>
        <a:p>
          <a:pPr marL="0" lvl="0" indent="0" algn="l" defTabSz="622300">
            <a:lnSpc>
              <a:spcPct val="90000"/>
            </a:lnSpc>
            <a:spcBef>
              <a:spcPct val="0"/>
            </a:spcBef>
            <a:spcAft>
              <a:spcPct val="35000"/>
            </a:spcAft>
            <a:buNone/>
          </a:pPr>
          <a:r>
            <a:rPr lang="fr-FR" sz="1400" kern="1200" dirty="0"/>
            <a:t>Le responsable de l’espace de vie sociale : </a:t>
          </a:r>
        </a:p>
        <a:p>
          <a:pPr marL="114300" lvl="1" indent="-114300" algn="l" defTabSz="533400">
            <a:lnSpc>
              <a:spcPct val="90000"/>
            </a:lnSpc>
            <a:spcBef>
              <a:spcPct val="0"/>
            </a:spcBef>
            <a:spcAft>
              <a:spcPct val="15000"/>
            </a:spcAft>
            <a:buChar char="•"/>
          </a:pPr>
          <a:r>
            <a:rPr lang="fr-FR" sz="1200" kern="1200" dirty="0"/>
            <a:t>Doit être clairement </a:t>
          </a:r>
          <a:r>
            <a:rPr lang="fr-FR" sz="1200" b="1" kern="1200" dirty="0"/>
            <a:t>identifié (un professionnel ou un bénévole de </a:t>
          </a:r>
          <a:r>
            <a:rPr lang="fr-FR" sz="1200" kern="1200" dirty="0"/>
            <a:t>l’association gestionnaire)</a:t>
          </a:r>
        </a:p>
        <a:p>
          <a:pPr marL="114300" lvl="1" indent="-114300" algn="l" defTabSz="533400">
            <a:lnSpc>
              <a:spcPct val="90000"/>
            </a:lnSpc>
            <a:spcBef>
              <a:spcPct val="0"/>
            </a:spcBef>
            <a:spcAft>
              <a:spcPct val="15000"/>
            </a:spcAft>
            <a:buChar char="•"/>
          </a:pPr>
          <a:r>
            <a:rPr lang="fr-FR" sz="1200" b="1" kern="1200" dirty="0"/>
            <a:t>Présenter les compétences attendues sur les principaux domaines d’activités du pilotage de ce type de structure </a:t>
          </a:r>
          <a:r>
            <a:rPr lang="fr-FR" sz="1200" kern="1200" dirty="0"/>
            <a:t>: la conduite de projet dans un environnement complexe, le développement social local, l’animation du partenariat, de la vie associative et du bénévolat, de la fonction accueil à porter dans la structure. </a:t>
          </a:r>
        </a:p>
        <a:p>
          <a:pPr marL="114300" lvl="1" indent="-114300" algn="l" defTabSz="533400">
            <a:lnSpc>
              <a:spcPct val="90000"/>
            </a:lnSpc>
            <a:spcBef>
              <a:spcPct val="0"/>
            </a:spcBef>
            <a:spcAft>
              <a:spcPct val="15000"/>
            </a:spcAft>
            <a:buChar char="•"/>
          </a:pPr>
          <a:r>
            <a:rPr lang="fr-FR" sz="1200" b="1" kern="1200" dirty="0"/>
            <a:t>Au besoin, il pourra lui être proposé par la structure une formation dans le cadre de son adaptation à la prise de fonction.</a:t>
          </a:r>
        </a:p>
      </dsp:txBody>
      <dsp:txXfrm>
        <a:off x="100626" y="0"/>
        <a:ext cx="10334707" cy="1346928"/>
      </dsp:txXfrm>
    </dsp:sp>
    <dsp:sp modelId="{B288619E-D076-4E58-8874-8A72880BD8A1}">
      <dsp:nvSpPr>
        <dsp:cNvPr id="0" name=""/>
        <dsp:cNvSpPr/>
      </dsp:nvSpPr>
      <dsp:spPr>
        <a:xfrm>
          <a:off x="0" y="0"/>
          <a:ext cx="1539402" cy="1399863"/>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2A511-D01B-4493-B4A8-706A1FCF28FF}">
      <dsp:nvSpPr>
        <dsp:cNvPr id="0" name=""/>
        <dsp:cNvSpPr/>
      </dsp:nvSpPr>
      <dsp:spPr>
        <a:xfrm>
          <a:off x="0" y="1516"/>
          <a:ext cx="7108688" cy="980293"/>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L</a:t>
          </a:r>
          <a:r>
            <a:rPr lang="fr-FR" sz="1400" b="1" kern="1200" dirty="0"/>
            <a:t>’implantation</a:t>
          </a:r>
          <a:r>
            <a:rPr lang="fr-FR" sz="1400" kern="1200" dirty="0"/>
            <a:t> des EVS est favorisée dans les situations suivantes : </a:t>
          </a:r>
        </a:p>
        <a:p>
          <a:pPr marL="0" lvl="0" indent="0" algn="l" defTabSz="622300">
            <a:lnSpc>
              <a:spcPct val="90000"/>
            </a:lnSpc>
            <a:spcBef>
              <a:spcPct val="0"/>
            </a:spcBef>
            <a:spcAft>
              <a:spcPct val="35000"/>
            </a:spcAft>
            <a:buNone/>
          </a:pPr>
          <a:r>
            <a:rPr lang="fr-FR" sz="1000" kern="1200" dirty="0"/>
            <a:t>- Les territoires totalement dépourvus d’équipements d’animation de la vie sociale</a:t>
          </a:r>
        </a:p>
        <a:p>
          <a:pPr marL="0" lvl="0" indent="0" algn="l" defTabSz="622300">
            <a:lnSpc>
              <a:spcPct val="90000"/>
            </a:lnSpc>
            <a:spcBef>
              <a:spcPct val="0"/>
            </a:spcBef>
            <a:spcAft>
              <a:spcPct val="35000"/>
            </a:spcAft>
            <a:buNone/>
          </a:pPr>
          <a:r>
            <a:rPr lang="fr-FR" sz="1000" kern="1200" dirty="0"/>
            <a:t>- Les territoires isolés</a:t>
          </a:r>
        </a:p>
        <a:p>
          <a:pPr marL="0" lvl="0" indent="0" algn="l" defTabSz="622300">
            <a:lnSpc>
              <a:spcPct val="90000"/>
            </a:lnSpc>
            <a:spcBef>
              <a:spcPct val="0"/>
            </a:spcBef>
            <a:spcAft>
              <a:spcPct val="35000"/>
            </a:spcAft>
            <a:buNone/>
          </a:pPr>
          <a:r>
            <a:rPr lang="fr-FR" sz="1000" kern="1200" dirty="0"/>
            <a:t>- Les territoires sur lesquels un centre social a besoin d’être renforcé, au regard du diagnostic social et territorial</a:t>
          </a:r>
        </a:p>
      </dsp:txBody>
      <dsp:txXfrm>
        <a:off x="47854" y="49370"/>
        <a:ext cx="7012980" cy="884585"/>
      </dsp:txXfrm>
    </dsp:sp>
    <dsp:sp modelId="{448C6ACB-17C8-42B1-823C-E0BC59485D5B}">
      <dsp:nvSpPr>
        <dsp:cNvPr id="0" name=""/>
        <dsp:cNvSpPr/>
      </dsp:nvSpPr>
      <dsp:spPr>
        <a:xfrm>
          <a:off x="0" y="992615"/>
          <a:ext cx="7108688" cy="980293"/>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Le </a:t>
          </a:r>
          <a:r>
            <a:rPr lang="fr-FR" sz="1400" b="1" kern="1200" dirty="0"/>
            <a:t>champ d’action </a:t>
          </a:r>
          <a:r>
            <a:rPr lang="fr-FR" sz="1400" kern="1200" dirty="0"/>
            <a:t>doit :</a:t>
          </a:r>
        </a:p>
        <a:p>
          <a:pPr marL="0" lvl="0" indent="0" algn="l" defTabSz="622300">
            <a:lnSpc>
              <a:spcPct val="90000"/>
            </a:lnSpc>
            <a:spcBef>
              <a:spcPct val="0"/>
            </a:spcBef>
            <a:spcAft>
              <a:spcPct val="35000"/>
            </a:spcAft>
            <a:buNone/>
          </a:pPr>
          <a:r>
            <a:rPr lang="fr-FR" sz="1000" kern="1200" dirty="0"/>
            <a:t>- Être multiple</a:t>
          </a:r>
        </a:p>
        <a:p>
          <a:pPr marL="0" lvl="0" indent="0" algn="l" defTabSz="622300">
            <a:lnSpc>
              <a:spcPct val="90000"/>
            </a:lnSpc>
            <a:spcBef>
              <a:spcPct val="0"/>
            </a:spcBef>
            <a:spcAft>
              <a:spcPct val="35000"/>
            </a:spcAft>
            <a:buNone/>
          </a:pPr>
          <a:r>
            <a:rPr lang="fr-FR" sz="1000" kern="1200" dirty="0"/>
            <a:t>- Adapté aux besoins identifiés sur son territoire d’intervention</a:t>
          </a:r>
        </a:p>
        <a:p>
          <a:pPr marL="0" lvl="0" indent="0" algn="l" defTabSz="622300">
            <a:lnSpc>
              <a:spcPct val="90000"/>
            </a:lnSpc>
            <a:spcBef>
              <a:spcPct val="0"/>
            </a:spcBef>
            <a:spcAft>
              <a:spcPct val="35000"/>
            </a:spcAft>
            <a:buNone/>
          </a:pPr>
          <a:r>
            <a:rPr lang="fr-FR" sz="1000" kern="1200" dirty="0"/>
            <a:t>- Dimensionné par rapport aux ressources de la structure</a:t>
          </a:r>
        </a:p>
      </dsp:txBody>
      <dsp:txXfrm>
        <a:off x="47854" y="1040469"/>
        <a:ext cx="7012980" cy="884585"/>
      </dsp:txXfrm>
    </dsp:sp>
    <dsp:sp modelId="{B9DCF4D2-C3D0-4BEF-B596-8824549DCA5A}">
      <dsp:nvSpPr>
        <dsp:cNvPr id="0" name=""/>
        <dsp:cNvSpPr/>
      </dsp:nvSpPr>
      <dsp:spPr>
        <a:xfrm>
          <a:off x="0" y="1975936"/>
          <a:ext cx="7108688" cy="755041"/>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L’EVS s’adresse autant que possible à </a:t>
          </a:r>
          <a:r>
            <a:rPr lang="fr-FR" sz="1400" b="1" kern="1200" dirty="0"/>
            <a:t>tous les publics</a:t>
          </a:r>
          <a:r>
            <a:rPr lang="fr-FR" sz="1400" kern="1200" dirty="0"/>
            <a:t>, et a minima, en fonction des moyens dont il dispose, aux groupes d’enfants-jeunes et aux familles. </a:t>
          </a:r>
        </a:p>
      </dsp:txBody>
      <dsp:txXfrm>
        <a:off x="36858" y="2012794"/>
        <a:ext cx="7034972" cy="6813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AE33-F4B9-4222-A040-82D846201F2B}">
      <dsp:nvSpPr>
        <dsp:cNvPr id="0" name=""/>
        <dsp:cNvSpPr/>
      </dsp:nvSpPr>
      <dsp:spPr>
        <a:xfrm>
          <a:off x="0" y="0"/>
          <a:ext cx="2084240" cy="4567950"/>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t>Une matinée collective le 24 mars avec les structures en renouvellement d’agrément sur l’année 2026 : </a:t>
          </a:r>
          <a:r>
            <a:rPr lang="fr-FR" sz="1300" kern="1200" dirty="0"/>
            <a:t>adapter les démarches en cours</a:t>
          </a:r>
        </a:p>
      </dsp:txBody>
      <dsp:txXfrm>
        <a:off x="0" y="1827180"/>
        <a:ext cx="2084240" cy="1827180"/>
      </dsp:txXfrm>
    </dsp:sp>
    <dsp:sp modelId="{C4E6F396-9CB0-4F1E-86AE-CED8794D6820}">
      <dsp:nvSpPr>
        <dsp:cNvPr id="0" name=""/>
        <dsp:cNvSpPr/>
      </dsp:nvSpPr>
      <dsp:spPr>
        <a:xfrm>
          <a:off x="281556" y="274077"/>
          <a:ext cx="1521127" cy="152112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B43A7-4908-4DBA-8585-170D430CC7BE}">
      <dsp:nvSpPr>
        <dsp:cNvPr id="0" name=""/>
        <dsp:cNvSpPr/>
      </dsp:nvSpPr>
      <dsp:spPr>
        <a:xfrm>
          <a:off x="2146768" y="0"/>
          <a:ext cx="2084240" cy="4567950"/>
        </a:xfrm>
        <a:prstGeom prst="roundRect">
          <a:avLst>
            <a:gd name="adj" fmla="val 10000"/>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t>Une adaptation &amp; la création d’outils déjà en cours : </a:t>
          </a:r>
          <a:r>
            <a:rPr lang="fr-FR" sz="1300" kern="1200" dirty="0"/>
            <a:t>Check-list du projet social …</a:t>
          </a:r>
        </a:p>
      </dsp:txBody>
      <dsp:txXfrm>
        <a:off x="2146768" y="1827180"/>
        <a:ext cx="2084240" cy="1827180"/>
      </dsp:txXfrm>
    </dsp:sp>
    <dsp:sp modelId="{D51706AD-EACB-4716-9F4A-D07C1CC37BC8}">
      <dsp:nvSpPr>
        <dsp:cNvPr id="0" name=""/>
        <dsp:cNvSpPr/>
      </dsp:nvSpPr>
      <dsp:spPr>
        <a:xfrm>
          <a:off x="2428324" y="274077"/>
          <a:ext cx="1521127" cy="152112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F8355-EA38-4981-B29B-DEF7254AF636}">
      <dsp:nvSpPr>
        <dsp:cNvPr id="0" name=""/>
        <dsp:cNvSpPr/>
      </dsp:nvSpPr>
      <dsp:spPr>
        <a:xfrm>
          <a:off x="4293536" y="0"/>
          <a:ext cx="2084240" cy="4567950"/>
        </a:xfrm>
        <a:prstGeom prst="roundRect">
          <a:avLst>
            <a:gd name="adj" fmla="val 10000"/>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t>Un soutien au développement &amp; au dynamisme des comités d’usagers : </a:t>
          </a:r>
          <a:r>
            <a:rPr lang="fr-FR" sz="1300" kern="1200" dirty="0"/>
            <a:t>l’appel à projet renouvelé en 2026 avec un financement forfaitaire de 3000€/ structure demandeuse</a:t>
          </a:r>
        </a:p>
      </dsp:txBody>
      <dsp:txXfrm>
        <a:off x="4293536" y="1827180"/>
        <a:ext cx="2084240" cy="1827180"/>
      </dsp:txXfrm>
    </dsp:sp>
    <dsp:sp modelId="{A19F84AB-0873-4668-9F12-7180160EDC89}">
      <dsp:nvSpPr>
        <dsp:cNvPr id="0" name=""/>
        <dsp:cNvSpPr/>
      </dsp:nvSpPr>
      <dsp:spPr>
        <a:xfrm>
          <a:off x="4575092" y="274077"/>
          <a:ext cx="1521127" cy="152112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2000" b="-1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A98C7-9572-4B61-8097-CF4E4CAEF7C7}">
      <dsp:nvSpPr>
        <dsp:cNvPr id="0" name=""/>
        <dsp:cNvSpPr/>
      </dsp:nvSpPr>
      <dsp:spPr>
        <a:xfrm>
          <a:off x="6440304" y="0"/>
          <a:ext cx="2084240" cy="4567950"/>
        </a:xfrm>
        <a:prstGeom prst="roundRect">
          <a:avLst>
            <a:gd name="adj" fmla="val 10000"/>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dirty="0"/>
            <a:t>A moyen terme</a:t>
          </a:r>
          <a:r>
            <a:rPr lang="fr-FR" sz="1300" b="1" kern="1200" dirty="0"/>
            <a:t>, une recherche de simplification &amp; d’adaptation des financements complémentaires</a:t>
          </a:r>
          <a:r>
            <a:rPr lang="fr-FR" sz="1300" kern="1200" dirty="0"/>
            <a:t>, notamment adaptés aux nouveaux enjeux ciblés par la Cnaf</a:t>
          </a:r>
        </a:p>
      </dsp:txBody>
      <dsp:txXfrm>
        <a:off x="6440304" y="1827180"/>
        <a:ext cx="2084240" cy="1827180"/>
      </dsp:txXfrm>
    </dsp:sp>
    <dsp:sp modelId="{6D8F3D26-006E-426C-80FE-5064E3AA7980}">
      <dsp:nvSpPr>
        <dsp:cNvPr id="0" name=""/>
        <dsp:cNvSpPr/>
      </dsp:nvSpPr>
      <dsp:spPr>
        <a:xfrm>
          <a:off x="6721860" y="274077"/>
          <a:ext cx="1521127" cy="1521127"/>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3C5DD-24F3-4C53-97C2-AA84823D4501}">
      <dsp:nvSpPr>
        <dsp:cNvPr id="0" name=""/>
        <dsp:cNvSpPr/>
      </dsp:nvSpPr>
      <dsp:spPr>
        <a:xfrm>
          <a:off x="8587072" y="0"/>
          <a:ext cx="2084240" cy="4567950"/>
        </a:xfrm>
        <a:prstGeom prst="roundRect">
          <a:avLst>
            <a:gd name="adj" fmla="val 1000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t>Une journée départementale prévue en coanimation avec la FCS76, avec la date prévisionnelle du  11 septembre : </a:t>
          </a:r>
          <a:r>
            <a:rPr lang="fr-FR" sz="1300" kern="1200" dirty="0"/>
            <a:t>Se rencontrer, s’enrichir, réfléchir collectivement et faire réseau</a:t>
          </a:r>
        </a:p>
      </dsp:txBody>
      <dsp:txXfrm>
        <a:off x="8587072" y="1827180"/>
        <a:ext cx="2084240" cy="1827180"/>
      </dsp:txXfrm>
    </dsp:sp>
    <dsp:sp modelId="{2BDD0BC7-914E-4EBF-B97E-3DAFB135B706}">
      <dsp:nvSpPr>
        <dsp:cNvPr id="0" name=""/>
        <dsp:cNvSpPr/>
      </dsp:nvSpPr>
      <dsp:spPr>
        <a:xfrm>
          <a:off x="8868628" y="274077"/>
          <a:ext cx="1521127" cy="1521127"/>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F64DF-6DF4-48A1-B352-3E534720ADB7}">
      <dsp:nvSpPr>
        <dsp:cNvPr id="0" name=""/>
        <dsp:cNvSpPr/>
      </dsp:nvSpPr>
      <dsp:spPr>
        <a:xfrm>
          <a:off x="426852" y="3882757"/>
          <a:ext cx="9817607" cy="685192"/>
        </a:xfrm>
        <a:prstGeom prst="leftRightArrow">
          <a:avLst/>
        </a:prstGeom>
        <a:solidFill>
          <a:schemeClr val="accent1">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25045-98F5-477C-B564-17E323E93B2A}">
      <dsp:nvSpPr>
        <dsp:cNvPr id="0" name=""/>
        <dsp:cNvSpPr/>
      </dsp:nvSpPr>
      <dsp:spPr>
        <a:xfrm>
          <a:off x="0" y="153339"/>
          <a:ext cx="6470374" cy="63648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fr-FR" sz="1600" kern="1200" dirty="0"/>
            <a:t>Une </a:t>
          </a:r>
          <a:r>
            <a:rPr lang="fr-FR" sz="1600" b="1" kern="1200" dirty="0"/>
            <a:t>réaffirmation des principes forts </a:t>
          </a:r>
          <a:r>
            <a:rPr lang="fr-FR" sz="1600" kern="1200" dirty="0"/>
            <a:t>pour la politique d’animation de la vie sociale </a:t>
          </a:r>
        </a:p>
      </dsp:txBody>
      <dsp:txXfrm>
        <a:off x="31070" y="184409"/>
        <a:ext cx="6408234" cy="574340"/>
      </dsp:txXfrm>
    </dsp:sp>
    <dsp:sp modelId="{6200AF96-C017-432C-9545-C70873A381A9}">
      <dsp:nvSpPr>
        <dsp:cNvPr id="0" name=""/>
        <dsp:cNvSpPr/>
      </dsp:nvSpPr>
      <dsp:spPr>
        <a:xfrm>
          <a:off x="0" y="835899"/>
          <a:ext cx="6470374" cy="636480"/>
        </a:xfrm>
        <a:prstGeom prst="roundRect">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Une </a:t>
          </a:r>
          <a:r>
            <a:rPr lang="fr-FR" sz="1600" b="1" kern="1200" dirty="0"/>
            <a:t>clarifiant les missions attendues</a:t>
          </a:r>
          <a:r>
            <a:rPr lang="fr-FR" sz="1600" kern="1200" dirty="0"/>
            <a:t> des structures AVS en articulation avec les politiques portées par la Branche famille</a:t>
          </a:r>
        </a:p>
      </dsp:txBody>
      <dsp:txXfrm>
        <a:off x="31070" y="866969"/>
        <a:ext cx="6408234" cy="574340"/>
      </dsp:txXfrm>
    </dsp:sp>
    <dsp:sp modelId="{23240E23-8A86-4307-9467-F6EB79F09B3F}">
      <dsp:nvSpPr>
        <dsp:cNvPr id="0" name=""/>
        <dsp:cNvSpPr/>
      </dsp:nvSpPr>
      <dsp:spPr>
        <a:xfrm>
          <a:off x="0" y="1518459"/>
          <a:ext cx="6470374" cy="636480"/>
        </a:xfrm>
        <a:prstGeom prst="roundRect">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Un objectif de </a:t>
          </a:r>
          <a:r>
            <a:rPr lang="fr-FR" sz="1600" b="1" kern="1200"/>
            <a:t>visibilité et de coopérations renforcées </a:t>
          </a:r>
          <a:r>
            <a:rPr lang="fr-FR" sz="1600" kern="1200"/>
            <a:t>avec les partenaires</a:t>
          </a:r>
          <a:endParaRPr lang="fr-FR" sz="1600" kern="1200" dirty="0"/>
        </a:p>
      </dsp:txBody>
      <dsp:txXfrm>
        <a:off x="31070" y="1549529"/>
        <a:ext cx="6408234" cy="574340"/>
      </dsp:txXfrm>
    </dsp:sp>
    <dsp:sp modelId="{C03B4309-D44D-42C8-81EE-2C69CBBAB168}">
      <dsp:nvSpPr>
        <dsp:cNvPr id="0" name=""/>
        <dsp:cNvSpPr/>
      </dsp:nvSpPr>
      <dsp:spPr>
        <a:xfrm>
          <a:off x="0" y="2201019"/>
          <a:ext cx="6470374" cy="636480"/>
        </a:xfrm>
        <a:prstGeom prst="roundRect">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Un </a:t>
          </a:r>
          <a:r>
            <a:rPr lang="fr-FR" sz="1600" b="1" kern="1200"/>
            <a:t>renforcement de  l’impact des structures </a:t>
          </a:r>
          <a:r>
            <a:rPr lang="fr-FR" sz="1600" kern="1200"/>
            <a:t>d’animation de la vie sociale sur les territoires</a:t>
          </a:r>
          <a:endParaRPr lang="fr-FR" sz="1600" kern="1200" dirty="0"/>
        </a:p>
      </dsp:txBody>
      <dsp:txXfrm>
        <a:off x="31070" y="2232089"/>
        <a:ext cx="6408234" cy="574340"/>
      </dsp:txXfrm>
    </dsp:sp>
    <dsp:sp modelId="{1AE809AD-4F9F-4A54-A57D-89B3FE165E64}">
      <dsp:nvSpPr>
        <dsp:cNvPr id="0" name=""/>
        <dsp:cNvSpPr/>
      </dsp:nvSpPr>
      <dsp:spPr>
        <a:xfrm>
          <a:off x="0" y="2883579"/>
          <a:ext cx="6470374" cy="636480"/>
        </a:xfrm>
        <a:prstGeom prst="roundRect">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Des </a:t>
          </a:r>
          <a:r>
            <a:rPr lang="fr-FR" sz="1600" b="1" kern="1200"/>
            <a:t>évolutions de critères d’agrément</a:t>
          </a:r>
          <a:endParaRPr lang="fr-FR" sz="1600" b="1" kern="1200" dirty="0"/>
        </a:p>
      </dsp:txBody>
      <dsp:txXfrm>
        <a:off x="31070" y="2914649"/>
        <a:ext cx="6408234" cy="574340"/>
      </dsp:txXfrm>
    </dsp:sp>
    <dsp:sp modelId="{C94059D6-2788-4CB0-AEA1-C6FB06AED762}">
      <dsp:nvSpPr>
        <dsp:cNvPr id="0" name=""/>
        <dsp:cNvSpPr/>
      </dsp:nvSpPr>
      <dsp:spPr>
        <a:xfrm>
          <a:off x="0" y="3566139"/>
          <a:ext cx="6470374" cy="636480"/>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De </a:t>
          </a:r>
          <a:r>
            <a:rPr lang="fr-FR" sz="1600" b="1" kern="1200"/>
            <a:t>nouvelles modalités de financement pour les centres sociaux </a:t>
          </a:r>
          <a:r>
            <a:rPr lang="fr-FR" sz="1600" kern="1200"/>
            <a:t>et </a:t>
          </a:r>
          <a:r>
            <a:rPr lang="fr-FR" sz="1600" b="1" kern="1200"/>
            <a:t>un allégement des charges administratives </a:t>
          </a:r>
          <a:r>
            <a:rPr lang="fr-FR" sz="1600" kern="1200"/>
            <a:t>des structures</a:t>
          </a:r>
          <a:endParaRPr lang="fr-FR" sz="1600" kern="1200" dirty="0"/>
        </a:p>
      </dsp:txBody>
      <dsp:txXfrm>
        <a:off x="31070" y="3597209"/>
        <a:ext cx="6408234"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FCF8C-9CC0-4E20-89FC-6ABCC8198EE5}">
      <dsp:nvSpPr>
        <dsp:cNvPr id="0" name=""/>
        <dsp:cNvSpPr/>
      </dsp:nvSpPr>
      <dsp:spPr>
        <a:xfrm rot="16200000">
          <a:off x="-1081396" y="1085672"/>
          <a:ext cx="5133354" cy="2962008"/>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100000"/>
            </a:lnSpc>
            <a:spcBef>
              <a:spcPts val="600"/>
            </a:spcBef>
            <a:spcAft>
              <a:spcPts val="600"/>
            </a:spcAft>
            <a:buNone/>
          </a:pPr>
          <a:r>
            <a:rPr lang="fr-FR" sz="1800" b="1" kern="1200" dirty="0">
              <a:latin typeface="Century Gothic" panose="020B0502020202020204" pitchFamily="34" charset="0"/>
            </a:rPr>
            <a:t>Maintien des fondamentaux avec : </a:t>
          </a: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Un Projet Social de Territoire structuré autour de 3 axes et de 4 objectifs communs à décliner au sein de chaque structure (1 objectif par axe à minima pour les EVS)</a:t>
          </a:r>
          <a:endParaRPr lang="fr-FR" sz="1400"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De nouveaux enjeux ciblés : transitions démocratique &amp; citoyenne, numérique, écologique et démographique</a:t>
          </a:r>
          <a:endParaRPr lang="fr-FR" sz="1400" kern="1200" dirty="0">
            <a:solidFill>
              <a:schemeClr val="bg1"/>
            </a:solidFill>
            <a:latin typeface="Century Gothic" panose="020B0502020202020204" pitchFamily="34" charset="0"/>
          </a:endParaRPr>
        </a:p>
      </dsp:txBody>
      <dsp:txXfrm rot="5400000">
        <a:off x="4277" y="1026670"/>
        <a:ext cx="2962008" cy="3080012"/>
      </dsp:txXfrm>
    </dsp:sp>
    <dsp:sp modelId="{8E135A4A-429F-4E25-A817-CC777C7FE9BA}">
      <dsp:nvSpPr>
        <dsp:cNvPr id="0" name=""/>
        <dsp:cNvSpPr/>
      </dsp:nvSpPr>
      <dsp:spPr>
        <a:xfrm rot="16200000">
          <a:off x="2064386" y="1218059"/>
          <a:ext cx="5133354" cy="2697234"/>
        </a:xfrm>
        <a:prstGeom prst="flowChartManualOperation">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100000"/>
            </a:lnSpc>
            <a:spcBef>
              <a:spcPts val="600"/>
            </a:spcBef>
            <a:spcAft>
              <a:spcPts val="600"/>
            </a:spcAft>
            <a:buNone/>
          </a:pPr>
          <a:r>
            <a:rPr lang="fr-FR" sz="1800" b="1" kern="1200" dirty="0">
              <a:latin typeface="Century Gothic" panose="020B0502020202020204" pitchFamily="34" charset="0"/>
            </a:rPr>
            <a:t>Modalités d’intervention renforcées et incontournables :</a:t>
          </a: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Fonction accueil</a:t>
          </a:r>
          <a:endParaRPr lang="fr-FR" sz="1400"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Participation des habitants</a:t>
          </a:r>
          <a:endParaRPr lang="fr-FR" sz="1400"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L’Aller Vers</a:t>
          </a:r>
          <a:endParaRPr lang="fr-FR" sz="1400"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endParaRPr lang="fr-FR" sz="1400" kern="1200" dirty="0">
            <a:latin typeface="Century Gothic" panose="020B0502020202020204" pitchFamily="34" charset="0"/>
          </a:endParaRPr>
        </a:p>
      </dsp:txBody>
      <dsp:txXfrm rot="5400000">
        <a:off x="3282446" y="1026670"/>
        <a:ext cx="2697234" cy="3080012"/>
      </dsp:txXfrm>
    </dsp:sp>
    <dsp:sp modelId="{03C7EC06-7667-4F1B-8D92-C75CB53C0E9F}">
      <dsp:nvSpPr>
        <dsp:cNvPr id="0" name=""/>
        <dsp:cNvSpPr/>
      </dsp:nvSpPr>
      <dsp:spPr>
        <a:xfrm rot="16200000">
          <a:off x="5836905" y="458935"/>
          <a:ext cx="5133354" cy="4215482"/>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100000"/>
            </a:lnSpc>
            <a:spcBef>
              <a:spcPts val="600"/>
            </a:spcBef>
            <a:spcAft>
              <a:spcPts val="600"/>
            </a:spcAft>
            <a:buNone/>
          </a:pPr>
          <a:r>
            <a:rPr lang="fr-FR" sz="1800" b="1"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Critères d’agrément précisés &amp; nouveautés :</a:t>
          </a:r>
          <a:endParaRPr lang="fr-FR" sz="1800" b="1"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r>
            <a:rPr lang="fr-FR" sz="1400" kern="1200" dirty="0">
              <a:latin typeface="Century Gothic" panose="020B0502020202020204" pitchFamily="34" charset="0"/>
            </a:rPr>
            <a:t>Cadre d’intervention, pilotage, évaluation</a:t>
          </a:r>
        </a:p>
        <a:p>
          <a:pPr marL="114300" lvl="1" indent="-114300" algn="l" defTabSz="622300">
            <a:lnSpc>
              <a:spcPct val="100000"/>
            </a:lnSpc>
            <a:spcBef>
              <a:spcPts val="600"/>
            </a:spcBef>
            <a:spcAft>
              <a:spcPts val="600"/>
            </a:spcAft>
            <a:buChar char="•"/>
          </a:pPr>
          <a:r>
            <a:rPr lang="fr-FR" sz="1400" kern="1200" dirty="0">
              <a:latin typeface="Century Gothic" panose="020B0502020202020204" pitchFamily="34" charset="0"/>
            </a:rPr>
            <a:t>Ouverture dans les domaines de diplômes de directeur &amp; référent famille, Référent famille pouvant reposer sur 2 personnes</a:t>
          </a:r>
        </a:p>
        <a:p>
          <a:pPr marL="114300" lvl="1" indent="-114300" algn="l" defTabSz="622300">
            <a:lnSpc>
              <a:spcPct val="100000"/>
            </a:lnSpc>
            <a:spcBef>
              <a:spcPts val="600"/>
            </a:spcBef>
            <a:spcAft>
              <a:spcPts val="600"/>
            </a:spcAft>
            <a:buChar char="•"/>
          </a:pPr>
          <a:r>
            <a:rPr lang="fr-FR" sz="1400" kern="1200" dirty="0">
              <a:latin typeface="Century Gothic" panose="020B0502020202020204" pitchFamily="34" charset="0"/>
            </a:rPr>
            <a:t>Durée d’agrément allongée à 5 ans</a:t>
          </a: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Volonté d’évaluation renforcée</a:t>
          </a:r>
          <a:endParaRPr lang="fr-FR" sz="1400" kern="1200" dirty="0">
            <a:solidFill>
              <a:schemeClr val="bg1"/>
            </a:solidFill>
            <a:latin typeface="Century Gothic" panose="020B0502020202020204" pitchFamily="34" charset="0"/>
          </a:endParaRPr>
        </a:p>
        <a:p>
          <a:pPr marL="114300" lvl="1" indent="-114300" algn="l" defTabSz="622300">
            <a:lnSpc>
              <a:spcPct val="100000"/>
            </a:lnSpc>
            <a:spcBef>
              <a:spcPts val="600"/>
            </a:spcBef>
            <a:spcAft>
              <a:spcPts val="600"/>
            </a:spcAft>
            <a:buChar char="•"/>
          </a:pPr>
          <a:r>
            <a:rPr lang="fr-FR" sz="1400" kern="1200" dirty="0">
              <a:solidFill>
                <a:schemeClr val="bg1"/>
              </a:solidFill>
              <a:latin typeface="Century Gothic" panose="020B0502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Fusion des PS AGC &amp; ACF pour les Centres Sociaux</a:t>
          </a:r>
          <a:endParaRPr lang="fr-FR" sz="1400" kern="1200" dirty="0">
            <a:solidFill>
              <a:schemeClr val="bg1"/>
            </a:solidFill>
            <a:latin typeface="Century Gothic" panose="020B0502020202020204" pitchFamily="34" charset="0"/>
          </a:endParaRPr>
        </a:p>
      </dsp:txBody>
      <dsp:txXfrm rot="5400000">
        <a:off x="6295841" y="1026670"/>
        <a:ext cx="4215482" cy="3080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113F-C8F0-4C72-8302-0EC66F57E990}">
      <dsp:nvSpPr>
        <dsp:cNvPr id="0" name=""/>
        <dsp:cNvSpPr/>
      </dsp:nvSpPr>
      <dsp:spPr>
        <a:xfrm rot="16200000">
          <a:off x="-1120459" y="1120459"/>
          <a:ext cx="4911213" cy="2670293"/>
        </a:xfrm>
        <a:prstGeom prst="flowChartManualOperation">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SzPts val="1000"/>
            <a:buFont typeface="Symbol" panose="05050102010706020507" pitchFamily="18" charset="2"/>
            <a:buNone/>
          </a:pPr>
          <a:r>
            <a:rPr lang="fr-FR" sz="1600" b="1" u="none" kern="1200" dirty="0">
              <a:effectLst/>
              <a:latin typeface="+mn-lt"/>
              <a:ea typeface="Aptos" panose="020B0004020202020204" pitchFamily="34" charset="0"/>
              <a:cs typeface="Arial" panose="020B0604020202020204" pitchFamily="34" charset="0"/>
            </a:rPr>
            <a:t>Transition démocratique et citoyenne</a:t>
          </a:r>
        </a:p>
        <a:p>
          <a:pPr marL="0" lvl="0" indent="0" algn="l" defTabSz="711200">
            <a:lnSpc>
              <a:spcPct val="90000"/>
            </a:lnSpc>
            <a:spcBef>
              <a:spcPct val="0"/>
            </a:spcBef>
            <a:spcAft>
              <a:spcPct val="35000"/>
            </a:spcAft>
            <a:buSzPts val="1000"/>
            <a:buFont typeface="Symbol" panose="05050102010706020507" pitchFamily="18" charset="2"/>
            <a:buNone/>
          </a:pPr>
          <a:r>
            <a:rPr lang="fr-FR" sz="1300" kern="1200" dirty="0">
              <a:effectLst/>
              <a:latin typeface="+mn-lt"/>
              <a:ea typeface="Aptos" panose="020B0004020202020204" pitchFamily="34" charset="0"/>
              <a:cs typeface="Arial" panose="020B0604020202020204" pitchFamily="34" charset="0"/>
            </a:rPr>
            <a:t>La politique d’animation de la vie sociale est un vecteur d’émancipation et d’apprentissage de la citoyenneté. Elle joue un rôle de dialogue et d’inclusion en créant des espaces de rencontre et de débat ouvert sur les enjeux de société, dans le respect de la laïcité, de la neutralité politique et des fondamentaux de l’AVS. </a:t>
          </a:r>
          <a:endParaRPr lang="fr-FR" sz="1300" kern="1200" dirty="0">
            <a:latin typeface="+mn-lt"/>
          </a:endParaRPr>
        </a:p>
      </dsp:txBody>
      <dsp:txXfrm rot="5400000">
        <a:off x="1" y="982242"/>
        <a:ext cx="2670293" cy="2946727"/>
      </dsp:txXfrm>
    </dsp:sp>
    <dsp:sp modelId="{537A3FFB-572A-439E-B360-BFE41C44222C}">
      <dsp:nvSpPr>
        <dsp:cNvPr id="0" name=""/>
        <dsp:cNvSpPr/>
      </dsp:nvSpPr>
      <dsp:spPr>
        <a:xfrm rot="16200000">
          <a:off x="1752826" y="1120459"/>
          <a:ext cx="4911213" cy="2670293"/>
        </a:xfrm>
        <a:prstGeom prst="flowChartManualOperation">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None/>
          </a:pPr>
          <a:r>
            <a:rPr lang="fr-FR" sz="1600" b="1" u="none" kern="1200" dirty="0">
              <a:effectLst/>
              <a:latin typeface="+mn-lt"/>
              <a:ea typeface="Aptos" panose="020B0004020202020204" pitchFamily="34" charset="0"/>
              <a:cs typeface="Arial" panose="020B0604020202020204" pitchFamily="34" charset="0"/>
            </a:rPr>
            <a:t>Transition numérique </a:t>
          </a:r>
        </a:p>
        <a:p>
          <a:pPr marL="0" lvl="0" indent="0" algn="l" defTabSz="711200">
            <a:lnSpc>
              <a:spcPct val="90000"/>
            </a:lnSpc>
            <a:spcBef>
              <a:spcPct val="0"/>
            </a:spcBef>
            <a:spcAft>
              <a:spcPct val="35000"/>
            </a:spcAft>
            <a:buNone/>
          </a:pPr>
          <a:r>
            <a:rPr lang="fr-FR" sz="1300" kern="1200" dirty="0">
              <a:effectLst/>
              <a:latin typeface="+mn-lt"/>
              <a:ea typeface="Aptos" panose="020B0004020202020204" pitchFamily="34" charset="0"/>
              <a:cs typeface="Arial" panose="020B0604020202020204" pitchFamily="34" charset="0"/>
            </a:rPr>
            <a:t>Le numérique transforme les rapports sociaux, les modes de communication, d’accès aux droits et le rapport aux services, ce qui peut exclure une partie de la population. L’AVS est un levier pour accompagner tous les habitants face à ces mutations.  </a:t>
          </a:r>
          <a:r>
            <a:rPr lang="fr-FR" sz="1300" kern="1200" dirty="0">
              <a:effectLst/>
              <a:latin typeface="Optima" panose="020B0502050508020304" pitchFamily="34" charset="0"/>
              <a:ea typeface="Aptos" panose="020B0004020202020204" pitchFamily="34" charset="0"/>
              <a:cs typeface="Arial" panose="020B0604020202020204" pitchFamily="34" charset="0"/>
            </a:rPr>
            <a:t> </a:t>
          </a:r>
          <a:endParaRPr lang="fr-FR" sz="1300" kern="1200" dirty="0">
            <a:effectLst/>
            <a:latin typeface="Aptos" panose="020B0004020202020204" pitchFamily="34" charset="0"/>
            <a:ea typeface="Aptos" panose="020B0004020202020204" pitchFamily="34" charset="0"/>
            <a:cs typeface="Arial" panose="020B0604020202020204" pitchFamily="34" charset="0"/>
          </a:endParaRPr>
        </a:p>
      </dsp:txBody>
      <dsp:txXfrm rot="5400000">
        <a:off x="2873286" y="982242"/>
        <a:ext cx="2670293" cy="2946727"/>
      </dsp:txXfrm>
    </dsp:sp>
    <dsp:sp modelId="{47837B68-9943-436F-AE70-BFEE22F99DFD}">
      <dsp:nvSpPr>
        <dsp:cNvPr id="0" name=""/>
        <dsp:cNvSpPr/>
      </dsp:nvSpPr>
      <dsp:spPr>
        <a:xfrm rot="16200000">
          <a:off x="4648617" y="1120459"/>
          <a:ext cx="4911213" cy="2670293"/>
        </a:xfrm>
        <a:prstGeom prst="flowChartManualOperation">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None/>
          </a:pPr>
          <a:r>
            <a:rPr lang="fr-FR" sz="1600" b="1" u="none" kern="1200" dirty="0">
              <a:effectLst/>
              <a:latin typeface="+mn-lt"/>
              <a:ea typeface="Aptos" panose="020B0004020202020204" pitchFamily="34" charset="0"/>
              <a:cs typeface="Arial" panose="020B0604020202020204" pitchFamily="34" charset="0"/>
            </a:rPr>
            <a:t>Transition écologique </a:t>
          </a:r>
        </a:p>
        <a:p>
          <a:pPr marL="0" lvl="0" indent="0" algn="l" defTabSz="711200">
            <a:lnSpc>
              <a:spcPct val="90000"/>
            </a:lnSpc>
            <a:spcBef>
              <a:spcPct val="0"/>
            </a:spcBef>
            <a:spcAft>
              <a:spcPct val="35000"/>
            </a:spcAft>
            <a:buNone/>
          </a:pPr>
          <a:r>
            <a:rPr lang="fr-FR" sz="1300" kern="1200" dirty="0">
              <a:effectLst/>
              <a:latin typeface="+mn-lt"/>
              <a:ea typeface="Aptos" panose="020B0004020202020204" pitchFamily="34" charset="0"/>
              <a:cs typeface="Arial" panose="020B0604020202020204" pitchFamily="34" charset="0"/>
            </a:rPr>
            <a:t>Face à l’urgence climatique et aux mutations environnementales, l’animation de la vie sociale contribue à une transition écologique solidaire qui implique l’ensemble des habitants, et en particulier les habitants les plus précaires, qui peuvent rencontrer des difficultés pour négocier cette transition. Elle doit contribuer et/ou jouer un rôle d’accompagnement de tous les publics, en lien avec les acteurs du territoire, aux enjeux de transition écologique</a:t>
          </a:r>
          <a:r>
            <a:rPr lang="fr-FR" sz="1300" kern="1200" dirty="0">
              <a:effectLst/>
              <a:latin typeface="Optima" panose="020B0502050508020304" pitchFamily="34" charset="0"/>
              <a:ea typeface="Aptos" panose="020B0004020202020204" pitchFamily="34" charset="0"/>
              <a:cs typeface="Arial" panose="020B0604020202020204" pitchFamily="34" charset="0"/>
            </a:rPr>
            <a:t>.</a:t>
          </a:r>
          <a:endParaRPr lang="fr-FR" sz="1300" kern="1200" dirty="0">
            <a:effectLst/>
            <a:latin typeface="Aptos" panose="020B0004020202020204" pitchFamily="34" charset="0"/>
            <a:ea typeface="Aptos" panose="020B0004020202020204" pitchFamily="34" charset="0"/>
            <a:cs typeface="Arial" panose="020B0604020202020204" pitchFamily="34" charset="0"/>
          </a:endParaRPr>
        </a:p>
      </dsp:txBody>
      <dsp:txXfrm rot="5400000">
        <a:off x="5769077" y="982242"/>
        <a:ext cx="2670293" cy="2946727"/>
      </dsp:txXfrm>
    </dsp:sp>
    <dsp:sp modelId="{DCD032EE-B620-4B86-B8FC-E17E135E98F7}">
      <dsp:nvSpPr>
        <dsp:cNvPr id="0" name=""/>
        <dsp:cNvSpPr/>
      </dsp:nvSpPr>
      <dsp:spPr>
        <a:xfrm rot="16200000">
          <a:off x="7487379" y="1120459"/>
          <a:ext cx="4911213" cy="2670293"/>
        </a:xfrm>
        <a:prstGeom prst="flowChartManualOperation">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b="1" u="none" kern="1200" dirty="0">
              <a:effectLst/>
              <a:latin typeface="+mn-lt"/>
              <a:ea typeface="Aptos" panose="020B0004020202020204" pitchFamily="34" charset="0"/>
              <a:cs typeface="Arial" panose="020B0604020202020204" pitchFamily="34" charset="0"/>
            </a:rPr>
            <a:t>Transition démographique </a:t>
          </a:r>
        </a:p>
        <a:p>
          <a:pPr marL="0" lvl="0" indent="0" algn="l" defTabSz="711200">
            <a:lnSpc>
              <a:spcPct val="90000"/>
            </a:lnSpc>
            <a:spcBef>
              <a:spcPct val="0"/>
            </a:spcBef>
            <a:spcAft>
              <a:spcPct val="35000"/>
            </a:spcAft>
            <a:buNone/>
          </a:pPr>
          <a:r>
            <a:rPr lang="fr-FR" sz="1400" kern="1200" dirty="0">
              <a:effectLst/>
              <a:latin typeface="+mn-lt"/>
              <a:ea typeface="Aptos" panose="020B0004020202020204" pitchFamily="34" charset="0"/>
              <a:cs typeface="Arial" panose="020B0604020202020204" pitchFamily="34" charset="0"/>
            </a:rPr>
            <a:t>L’animation de la vie sociale a vocation à rassembler toutes les générations et à maintenir une cohésion entre elles. Ceci est d’autant plus prégnant avec le vieillissement de la population dont une partie est très demandeuse de liens sociaux, l’évolution des structures familiales et des parcours de vie. Dans le même temps, la jeunesse et sa place dans la société constituent un enjeu fort.</a:t>
          </a:r>
        </a:p>
      </dsp:txBody>
      <dsp:txXfrm rot="5400000">
        <a:off x="8607839" y="982242"/>
        <a:ext cx="2670293" cy="2946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88C3-D488-4F89-83F2-6921283BD4F6}">
      <dsp:nvSpPr>
        <dsp:cNvPr id="0" name=""/>
        <dsp:cNvSpPr/>
      </dsp:nvSpPr>
      <dsp:spPr>
        <a:xfrm>
          <a:off x="376802" y="1284"/>
          <a:ext cx="2063834" cy="1238300"/>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Proposer une écouter attentive</a:t>
          </a:r>
          <a:endParaRPr lang="fr-FR" sz="1600" b="1" kern="1200" dirty="0">
            <a:solidFill>
              <a:schemeClr val="bg1"/>
            </a:solidFill>
            <a:latin typeface="+mn-lt"/>
          </a:endParaRPr>
        </a:p>
      </dsp:txBody>
      <dsp:txXfrm>
        <a:off x="376802" y="1284"/>
        <a:ext cx="2063834" cy="1238300"/>
      </dsp:txXfrm>
    </dsp:sp>
    <dsp:sp modelId="{0427320E-1EDB-4A75-A385-9FE0AD9EB225}">
      <dsp:nvSpPr>
        <dsp:cNvPr id="0" name=""/>
        <dsp:cNvSpPr/>
      </dsp:nvSpPr>
      <dsp:spPr>
        <a:xfrm>
          <a:off x="2647020" y="1284"/>
          <a:ext cx="2063834" cy="1238300"/>
        </a:xfrm>
        <a:prstGeom prst="rect">
          <a:avLst/>
        </a:prstGeom>
        <a:solidFill>
          <a:schemeClr val="accent1">
            <a:shade val="80000"/>
            <a:hueOff val="68200"/>
            <a:satOff val="-7112"/>
            <a:lumOff val="477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Informer et orienter</a:t>
          </a:r>
          <a:endParaRPr lang="fr-FR" sz="1600" b="1" kern="1200" dirty="0">
            <a:solidFill>
              <a:schemeClr val="bg1"/>
            </a:solidFill>
            <a:latin typeface="+mn-lt"/>
          </a:endParaRPr>
        </a:p>
      </dsp:txBody>
      <dsp:txXfrm>
        <a:off x="2647020" y="1284"/>
        <a:ext cx="2063834" cy="1238300"/>
      </dsp:txXfrm>
    </dsp:sp>
    <dsp:sp modelId="{CE8A3AE1-95E2-4874-B40B-3A76A6B00DE4}">
      <dsp:nvSpPr>
        <dsp:cNvPr id="0" name=""/>
        <dsp:cNvSpPr/>
      </dsp:nvSpPr>
      <dsp:spPr>
        <a:xfrm>
          <a:off x="4917239" y="1284"/>
          <a:ext cx="2063834" cy="1238300"/>
        </a:xfrm>
        <a:prstGeom prst="rect">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Recueillir des besoins et idées de projets collectifs</a:t>
          </a:r>
          <a:endParaRPr lang="fr-FR" sz="1600" b="1" kern="1200" dirty="0">
            <a:solidFill>
              <a:schemeClr val="bg1"/>
            </a:solidFill>
            <a:latin typeface="+mn-lt"/>
          </a:endParaRPr>
        </a:p>
      </dsp:txBody>
      <dsp:txXfrm>
        <a:off x="4917239" y="1284"/>
        <a:ext cx="2063834" cy="1238300"/>
      </dsp:txXfrm>
    </dsp:sp>
    <dsp:sp modelId="{1FE82566-6335-4DC0-B1DA-495346626D4F}">
      <dsp:nvSpPr>
        <dsp:cNvPr id="0" name=""/>
        <dsp:cNvSpPr/>
      </dsp:nvSpPr>
      <dsp:spPr>
        <a:xfrm>
          <a:off x="7187457" y="1284"/>
          <a:ext cx="2063834" cy="1238300"/>
        </a:xfrm>
        <a:prstGeom prst="rect">
          <a:avLst/>
        </a:prstGeom>
        <a:solidFill>
          <a:schemeClr val="accent1">
            <a:shade val="80000"/>
            <a:hueOff val="204599"/>
            <a:satOff val="-21335"/>
            <a:lumOff val="143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Communiquer autant sur les valeurs que sur l’activité et les services proposés</a:t>
          </a:r>
          <a:endParaRPr lang="fr-FR" sz="1600" b="1" kern="1200" dirty="0">
            <a:solidFill>
              <a:schemeClr val="bg1"/>
            </a:solidFill>
            <a:effectLst/>
            <a:latin typeface="+mn-lt"/>
            <a:ea typeface="Aptos" panose="020B0004020202020204" pitchFamily="34" charset="0"/>
            <a:cs typeface="Arial" panose="020B0604020202020204" pitchFamily="34" charset="0"/>
          </a:endParaRPr>
        </a:p>
      </dsp:txBody>
      <dsp:txXfrm>
        <a:off x="7187457" y="1284"/>
        <a:ext cx="2063834" cy="1238300"/>
      </dsp:txXfrm>
    </dsp:sp>
    <dsp:sp modelId="{2A807E72-9BC2-4D7B-8CB4-6DDA8B604D79}">
      <dsp:nvSpPr>
        <dsp:cNvPr id="0" name=""/>
        <dsp:cNvSpPr/>
      </dsp:nvSpPr>
      <dsp:spPr>
        <a:xfrm>
          <a:off x="376802" y="1445968"/>
          <a:ext cx="2063834" cy="1238300"/>
        </a:xfrm>
        <a:prstGeom prst="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Expliquer ce qu’est une structure AVS</a:t>
          </a:r>
          <a:endParaRPr lang="fr-FR" sz="1600" b="1" kern="1200" dirty="0">
            <a:solidFill>
              <a:schemeClr val="bg1"/>
            </a:solidFill>
            <a:effectLst/>
            <a:latin typeface="+mn-lt"/>
            <a:ea typeface="Aptos" panose="020B0004020202020204" pitchFamily="34" charset="0"/>
            <a:cs typeface="Arial" panose="020B0604020202020204" pitchFamily="34" charset="0"/>
          </a:endParaRPr>
        </a:p>
      </dsp:txBody>
      <dsp:txXfrm>
        <a:off x="376802" y="1445968"/>
        <a:ext cx="2063834" cy="1238300"/>
      </dsp:txXfrm>
    </dsp:sp>
    <dsp:sp modelId="{84AE57CD-8F8E-483C-821E-DE6DDC1F6929}">
      <dsp:nvSpPr>
        <dsp:cNvPr id="0" name=""/>
        <dsp:cNvSpPr/>
      </dsp:nvSpPr>
      <dsp:spPr>
        <a:xfrm>
          <a:off x="2647020" y="1445968"/>
          <a:ext cx="2063834" cy="1238300"/>
        </a:xfrm>
        <a:prstGeom prst="rect">
          <a:avLst/>
        </a:prstGeom>
        <a:solidFill>
          <a:schemeClr val="accent1">
            <a:shade val="80000"/>
            <a:hueOff val="340999"/>
            <a:satOff val="-35558"/>
            <a:lumOff val="238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 Promouvoir son projet social et familial de territoire.</a:t>
          </a:r>
          <a:endParaRPr lang="fr-FR" sz="1600" b="1" kern="1200" dirty="0">
            <a:solidFill>
              <a:schemeClr val="bg1"/>
            </a:solidFill>
            <a:effectLst/>
            <a:latin typeface="+mn-lt"/>
            <a:ea typeface="Aptos" panose="020B0004020202020204" pitchFamily="34" charset="0"/>
            <a:cs typeface="Arial" panose="020B0604020202020204" pitchFamily="34" charset="0"/>
          </a:endParaRPr>
        </a:p>
      </dsp:txBody>
      <dsp:txXfrm>
        <a:off x="2647020" y="1445968"/>
        <a:ext cx="2063834" cy="1238300"/>
      </dsp:txXfrm>
    </dsp:sp>
    <dsp:sp modelId="{CBA87E6B-6A66-464F-A078-976DEF760B04}">
      <dsp:nvSpPr>
        <dsp:cNvPr id="0" name=""/>
        <dsp:cNvSpPr/>
      </dsp:nvSpPr>
      <dsp:spPr>
        <a:xfrm>
          <a:off x="4917239" y="1445968"/>
          <a:ext cx="2063834" cy="1238300"/>
        </a:xfrm>
        <a:prstGeom prst="rect">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Recueillir l’expression des habitants</a:t>
          </a:r>
        </a:p>
      </dsp:txBody>
      <dsp:txXfrm>
        <a:off x="4917239" y="1445968"/>
        <a:ext cx="2063834" cy="1238300"/>
      </dsp:txXfrm>
    </dsp:sp>
    <dsp:sp modelId="{0DFCDE39-8D28-4E95-A564-DFCA541CDB2A}">
      <dsp:nvSpPr>
        <dsp:cNvPr id="0" name=""/>
        <dsp:cNvSpPr/>
      </dsp:nvSpPr>
      <dsp:spPr>
        <a:xfrm>
          <a:off x="7187457" y="1445968"/>
          <a:ext cx="2063834" cy="1238300"/>
        </a:xfrm>
        <a:prstGeom prst="rect">
          <a:avLst/>
        </a:prstGeom>
        <a:solidFill>
          <a:schemeClr val="accent1">
            <a:shade val="80000"/>
            <a:hueOff val="477399"/>
            <a:satOff val="-49780"/>
            <a:lumOff val="334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Contribuer à la veille sociale</a:t>
          </a:r>
        </a:p>
      </dsp:txBody>
      <dsp:txXfrm>
        <a:off x="7187457" y="1445968"/>
        <a:ext cx="2063834" cy="1238300"/>
      </dsp:txXfrm>
    </dsp:sp>
    <dsp:sp modelId="{170BED36-C371-4118-A99F-F76CC1F0C312}">
      <dsp:nvSpPr>
        <dsp:cNvPr id="0" name=""/>
        <dsp:cNvSpPr/>
      </dsp:nvSpPr>
      <dsp:spPr>
        <a:xfrm>
          <a:off x="3782130" y="2890652"/>
          <a:ext cx="2063834" cy="1238300"/>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À partir de cet espace dédié, faciliter l’implication des habitants et des acteurs locaux.</a:t>
          </a:r>
        </a:p>
      </dsp:txBody>
      <dsp:txXfrm>
        <a:off x="3782130" y="2890652"/>
        <a:ext cx="2063834" cy="1238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A41CC-894F-40E4-A7A5-0FF064BFA492}">
      <dsp:nvSpPr>
        <dsp:cNvPr id="0" name=""/>
        <dsp:cNvSpPr/>
      </dsp:nvSpPr>
      <dsp:spPr>
        <a:xfrm>
          <a:off x="0" y="1315"/>
          <a:ext cx="9224228" cy="771876"/>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Assuré à titre principal par une personne identifiée, reconnue et repérée sur le territoire d’intervention</a:t>
          </a:r>
          <a:endParaRPr lang="fr-FR" sz="1600" kern="1200" dirty="0">
            <a:solidFill>
              <a:schemeClr val="bg1"/>
            </a:solidFill>
            <a:effectLst/>
            <a:latin typeface="+mn-lt"/>
            <a:ea typeface="Aptos" panose="020B0004020202020204" pitchFamily="34" charset="0"/>
            <a:cs typeface="Arial" panose="020B0604020202020204" pitchFamily="34" charset="0"/>
          </a:endParaRPr>
        </a:p>
      </dsp:txBody>
      <dsp:txXfrm>
        <a:off x="37680" y="38995"/>
        <a:ext cx="9148868" cy="696516"/>
      </dsp:txXfrm>
    </dsp:sp>
    <dsp:sp modelId="{2DF6922C-A07F-452E-A82E-62CD758D04D3}">
      <dsp:nvSpPr>
        <dsp:cNvPr id="0" name=""/>
        <dsp:cNvSpPr/>
      </dsp:nvSpPr>
      <dsp:spPr>
        <a:xfrm>
          <a:off x="0" y="784681"/>
          <a:ext cx="9224228" cy="771876"/>
        </a:xfrm>
        <a:prstGeom prst="roundRect">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Fonction également portée collectivement par l’ensemble de l’équipe</a:t>
          </a:r>
          <a:endParaRPr lang="fr-FR" sz="1600" kern="1200" dirty="0">
            <a:solidFill>
              <a:schemeClr val="bg1"/>
            </a:solidFill>
            <a:effectLst/>
            <a:latin typeface="+mn-lt"/>
            <a:ea typeface="Aptos" panose="020B0004020202020204" pitchFamily="34" charset="0"/>
            <a:cs typeface="Arial" panose="020B0604020202020204" pitchFamily="34" charset="0"/>
          </a:endParaRPr>
        </a:p>
      </dsp:txBody>
      <dsp:txXfrm>
        <a:off x="37680" y="822361"/>
        <a:ext cx="9148868" cy="696516"/>
      </dsp:txXfrm>
    </dsp:sp>
    <dsp:sp modelId="{6FEDDBEC-CC83-4ED7-AF95-E30ECA9649E6}">
      <dsp:nvSpPr>
        <dsp:cNvPr id="0" name=""/>
        <dsp:cNvSpPr/>
      </dsp:nvSpPr>
      <dsp:spPr>
        <a:xfrm>
          <a:off x="0" y="1568046"/>
          <a:ext cx="9224228" cy="771876"/>
        </a:xfrm>
        <a:prstGeom prst="roundRect">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600" b="1" kern="1200" dirty="0">
              <a:solidFill>
                <a:schemeClr val="bg1"/>
              </a:solidFill>
              <a:effectLst/>
              <a:latin typeface="+mn-lt"/>
              <a:ea typeface="Aptos" panose="020B0004020202020204" pitchFamily="34" charset="0"/>
              <a:cs typeface="Aptos" panose="020B0004020202020204" pitchFamily="34" charset="0"/>
            </a:rPr>
            <a:t>Action à part entière, intégrée au projet social et familial de territoire </a:t>
          </a:r>
          <a:r>
            <a:rPr lang="fr-FR" sz="1600" kern="1200" dirty="0">
              <a:solidFill>
                <a:schemeClr val="bg1"/>
              </a:solidFill>
              <a:effectLst/>
              <a:latin typeface="+mn-lt"/>
              <a:ea typeface="Aptos" panose="020B0004020202020204" pitchFamily="34" charset="0"/>
              <a:cs typeface="Aptos" panose="020B0004020202020204" pitchFamily="34" charset="0"/>
            </a:rPr>
            <a:t>dès son élaboration dans une démarche collective, définie à partir </a:t>
          </a:r>
          <a:r>
            <a:rPr lang="fr-FR" sz="1600" kern="1200" dirty="0">
              <a:solidFill>
                <a:schemeClr val="bg1"/>
              </a:solidFill>
              <a:latin typeface="+mn-lt"/>
              <a:ea typeface="Aptos" panose="020B0004020202020204" pitchFamily="34" charset="0"/>
              <a:cs typeface="Aptos" panose="020B0004020202020204" pitchFamily="34" charset="0"/>
            </a:rPr>
            <a:t>du </a:t>
          </a:r>
          <a:r>
            <a:rPr lang="fr-FR" sz="1600" kern="1200" dirty="0">
              <a:solidFill>
                <a:schemeClr val="bg1"/>
              </a:solidFill>
              <a:effectLst/>
              <a:latin typeface="+mn-lt"/>
              <a:ea typeface="Aptos" panose="020B0004020202020204" pitchFamily="34" charset="0"/>
              <a:cs typeface="Aptos" panose="020B0004020202020204" pitchFamily="34" charset="0"/>
            </a:rPr>
            <a:t>diagnostic (besoins / enjeux du territoire) </a:t>
          </a:r>
          <a:r>
            <a:rPr lang="fr-FR" sz="1600" kern="1200" dirty="0">
              <a:solidFill>
                <a:schemeClr val="bg1"/>
              </a:solidFill>
              <a:latin typeface="+mn-lt"/>
              <a:ea typeface="Aptos" panose="020B0004020202020204" pitchFamily="34" charset="0"/>
              <a:cs typeface="Aptos" panose="020B0004020202020204" pitchFamily="34" charset="0"/>
            </a:rPr>
            <a:t>et </a:t>
          </a:r>
          <a:r>
            <a:rPr lang="fr-FR" sz="1600" kern="1200" dirty="0">
              <a:solidFill>
                <a:schemeClr val="bg1"/>
              </a:solidFill>
              <a:effectLst/>
              <a:latin typeface="+mn-lt"/>
              <a:ea typeface="Aptos" panose="020B0004020202020204" pitchFamily="34" charset="0"/>
              <a:cs typeface="Aptos" panose="020B0004020202020204" pitchFamily="34" charset="0"/>
            </a:rPr>
            <a:t>des attentes des habitants. </a:t>
          </a:r>
          <a:endParaRPr lang="fr-FR" sz="1600" kern="1200" dirty="0">
            <a:solidFill>
              <a:schemeClr val="bg1"/>
            </a:solidFill>
            <a:effectLst/>
            <a:latin typeface="+mn-lt"/>
            <a:ea typeface="Aptos" panose="020B0004020202020204" pitchFamily="34" charset="0"/>
            <a:cs typeface="Arial" panose="020B0604020202020204" pitchFamily="34" charset="0"/>
          </a:endParaRPr>
        </a:p>
      </dsp:txBody>
      <dsp:txXfrm>
        <a:off x="37680" y="1605726"/>
        <a:ext cx="9148868" cy="696516"/>
      </dsp:txXfrm>
    </dsp:sp>
    <dsp:sp modelId="{DAAA850D-0FAD-4C76-98DC-F41D84CB1E72}">
      <dsp:nvSpPr>
        <dsp:cNvPr id="0" name=""/>
        <dsp:cNvSpPr/>
      </dsp:nvSpPr>
      <dsp:spPr>
        <a:xfrm>
          <a:off x="0" y="2351412"/>
          <a:ext cx="9224228" cy="771876"/>
        </a:xfrm>
        <a:prstGeom prst="roundRect">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bg1"/>
              </a:solidFill>
              <a:effectLst/>
              <a:latin typeface="+mn-lt"/>
              <a:ea typeface="Aptos" panose="020B0004020202020204" pitchFamily="34" charset="0"/>
              <a:cs typeface="Aptos" panose="020B0004020202020204" pitchFamily="34" charset="0"/>
            </a:rPr>
            <a:t>Préconisation :  formation sur la posture d’accueillant (écoute active, orientation, confidentialité...).</a:t>
          </a:r>
          <a:endParaRPr lang="fr-FR" sz="1600" b="1" kern="1200" dirty="0">
            <a:solidFill>
              <a:schemeClr val="bg1"/>
            </a:solidFill>
            <a:effectLst/>
            <a:latin typeface="+mn-lt"/>
            <a:ea typeface="Aptos" panose="020B0004020202020204" pitchFamily="34" charset="0"/>
            <a:cs typeface="Arial" panose="020B0604020202020204" pitchFamily="34" charset="0"/>
          </a:endParaRPr>
        </a:p>
      </dsp:txBody>
      <dsp:txXfrm>
        <a:off x="37680" y="2389092"/>
        <a:ext cx="9148868" cy="696516"/>
      </dsp:txXfrm>
    </dsp:sp>
    <dsp:sp modelId="{C846FAA2-22D8-4B37-8A22-7803D2CF6ED3}">
      <dsp:nvSpPr>
        <dsp:cNvPr id="0" name=""/>
        <dsp:cNvSpPr/>
      </dsp:nvSpPr>
      <dsp:spPr>
        <a:xfrm>
          <a:off x="0" y="3134778"/>
          <a:ext cx="9224228" cy="771876"/>
        </a:xfrm>
        <a:prstGeom prst="roundRect">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u="none" kern="1200" dirty="0">
              <a:solidFill>
                <a:schemeClr val="bg1"/>
              </a:solidFill>
              <a:effectLst/>
              <a:latin typeface="+mn-lt"/>
              <a:ea typeface="Aptos" panose="020B0004020202020204" pitchFamily="34" charset="0"/>
              <a:cs typeface="Aptos" panose="020B0004020202020204" pitchFamily="34" charset="0"/>
            </a:rPr>
            <a:t>Pour les centres sociaux, </a:t>
          </a:r>
          <a:r>
            <a:rPr lang="fr-FR" sz="1600" kern="1200" dirty="0">
              <a:solidFill>
                <a:schemeClr val="bg1"/>
              </a:solidFill>
              <a:effectLst/>
              <a:latin typeface="+mn-lt"/>
              <a:ea typeface="Aptos" panose="020B0004020202020204" pitchFamily="34" charset="0"/>
              <a:cs typeface="Aptos" panose="020B0004020202020204" pitchFamily="34" charset="0"/>
            </a:rPr>
            <a:t>un chargé d’accueil identifié et représentant </a:t>
          </a:r>
          <a:r>
            <a:rPr lang="fr-FR" sz="1600" b="1" kern="1200" dirty="0">
              <a:solidFill>
                <a:schemeClr val="bg1"/>
              </a:solidFill>
              <a:effectLst/>
              <a:latin typeface="+mn-lt"/>
              <a:ea typeface="Aptos" panose="020B0004020202020204" pitchFamily="34" charset="0"/>
              <a:cs typeface="Aptos" panose="020B0004020202020204" pitchFamily="34" charset="0"/>
            </a:rPr>
            <a:t>à minima 0,5 ETP</a:t>
          </a:r>
          <a:r>
            <a:rPr lang="fr-FR" sz="1600" kern="1200" dirty="0">
              <a:solidFill>
                <a:schemeClr val="bg1"/>
              </a:solidFill>
              <a:effectLst/>
              <a:latin typeface="+mn-lt"/>
              <a:ea typeface="Aptos" panose="020B0004020202020204" pitchFamily="34" charset="0"/>
              <a:cs typeface="Aptos" panose="020B0004020202020204" pitchFamily="34" charset="0"/>
            </a:rPr>
            <a:t> sur cette fonction. </a:t>
          </a:r>
          <a:r>
            <a:rPr lang="fr-FR" sz="1600" b="1" kern="1200" dirty="0">
              <a:solidFill>
                <a:schemeClr val="bg1"/>
              </a:solidFill>
              <a:effectLst/>
              <a:latin typeface="+mn-lt"/>
              <a:ea typeface="Aptos" panose="020B0004020202020204" pitchFamily="34" charset="0"/>
              <a:cs typeface="Aptos" panose="020B0004020202020204" pitchFamily="34" charset="0"/>
            </a:rPr>
            <a:t>Le fait d’avoir plusieurs personnes sur la fonction accueil doit se justifier par la taille de la structure et/ou le contexte d’intervention.</a:t>
          </a:r>
          <a:endParaRPr lang="fr-FR" sz="1600" b="1" kern="1200" dirty="0">
            <a:solidFill>
              <a:schemeClr val="bg1"/>
            </a:solidFill>
            <a:effectLst/>
            <a:latin typeface="+mn-lt"/>
            <a:ea typeface="Aptos" panose="020B0004020202020204" pitchFamily="34" charset="0"/>
            <a:cs typeface="Arial" panose="020B0604020202020204" pitchFamily="34" charset="0"/>
          </a:endParaRPr>
        </a:p>
      </dsp:txBody>
      <dsp:txXfrm>
        <a:off x="37680" y="3172458"/>
        <a:ext cx="9148868" cy="696516"/>
      </dsp:txXfrm>
    </dsp:sp>
    <dsp:sp modelId="{3C37C6DD-8B3C-4443-BC14-308637DC69AF}">
      <dsp:nvSpPr>
        <dsp:cNvPr id="0" name=""/>
        <dsp:cNvSpPr/>
      </dsp:nvSpPr>
      <dsp:spPr>
        <a:xfrm>
          <a:off x="0" y="3918143"/>
          <a:ext cx="9224228" cy="771876"/>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u="none" kern="1200" dirty="0">
              <a:solidFill>
                <a:schemeClr val="bg1"/>
              </a:solidFill>
              <a:effectLst/>
              <a:latin typeface="+mn-lt"/>
              <a:ea typeface="Aptos" panose="020B0004020202020204" pitchFamily="34" charset="0"/>
              <a:cs typeface="Aptos" panose="020B0004020202020204" pitchFamily="34" charset="0"/>
            </a:rPr>
            <a:t>Pour les EVS, </a:t>
          </a:r>
          <a:r>
            <a:rPr lang="fr-FR" sz="1600" kern="1200" dirty="0">
              <a:solidFill>
                <a:schemeClr val="bg1"/>
              </a:solidFill>
              <a:effectLst/>
              <a:latin typeface="+mn-lt"/>
              <a:ea typeface="Aptos" panose="020B0004020202020204" pitchFamily="34" charset="0"/>
              <a:cs typeface="Aptos" panose="020B0004020202020204" pitchFamily="34" charset="0"/>
            </a:rPr>
            <a:t>accueil dimensionné en fonction de la structuration de l’équipe et de l’ambition du projet.</a:t>
          </a:r>
          <a:endParaRPr lang="fr-FR" sz="1600" kern="1200" dirty="0">
            <a:solidFill>
              <a:schemeClr val="bg1"/>
            </a:solidFill>
            <a:latin typeface="+mn-lt"/>
          </a:endParaRPr>
        </a:p>
      </dsp:txBody>
      <dsp:txXfrm>
        <a:off x="37680" y="3955823"/>
        <a:ext cx="9148868" cy="696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0B4A-A19D-4907-8D49-79EDC406256E}">
      <dsp:nvSpPr>
        <dsp:cNvPr id="0" name=""/>
        <dsp:cNvSpPr/>
      </dsp:nvSpPr>
      <dsp:spPr>
        <a:xfrm>
          <a:off x="0" y="620309"/>
          <a:ext cx="8923237" cy="403200"/>
        </a:xfrm>
        <a:prstGeom prst="rect">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43D65-03FA-4A8F-9560-80E0FB72515A}">
      <dsp:nvSpPr>
        <dsp:cNvPr id="0" name=""/>
        <dsp:cNvSpPr/>
      </dsp:nvSpPr>
      <dsp:spPr>
        <a:xfrm>
          <a:off x="475746" y="66896"/>
          <a:ext cx="7984726" cy="789572"/>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94" tIns="0" rIns="236094" bIns="0" numCol="1" spcCol="1270" anchor="ctr" anchorCtr="0">
          <a:noAutofit/>
        </a:bodyPr>
        <a:lstStyle/>
        <a:p>
          <a:pPr marL="0" lvl="0" indent="0" algn="l" defTabSz="800100">
            <a:lnSpc>
              <a:spcPct val="90000"/>
            </a:lnSpc>
            <a:spcBef>
              <a:spcPct val="0"/>
            </a:spcBef>
            <a:spcAft>
              <a:spcPct val="35000"/>
            </a:spcAft>
            <a:buNone/>
          </a:pPr>
          <a:r>
            <a:rPr lang="fr-FR" sz="1800" kern="1200" dirty="0">
              <a:effectLst/>
              <a:ea typeface="Aptos" panose="020B0004020202020204" pitchFamily="34" charset="0"/>
              <a:cs typeface="Arial" panose="020B0604020202020204" pitchFamily="34" charset="0"/>
            </a:rPr>
            <a:t>Promouvoir la participation des habitants </a:t>
          </a:r>
          <a:r>
            <a:rPr lang="fr-FR" sz="1800" b="1" kern="1200" dirty="0">
              <a:effectLst/>
              <a:ea typeface="Aptos" panose="020B0004020202020204" pitchFamily="34" charset="0"/>
              <a:cs typeface="Arial" panose="020B0604020202020204" pitchFamily="34" charset="0"/>
            </a:rPr>
            <a:t>à toutes les étapes de la vie des structures </a:t>
          </a:r>
          <a:r>
            <a:rPr lang="fr-FR" sz="1800" kern="1200" dirty="0">
              <a:effectLst/>
              <a:ea typeface="Aptos" panose="020B0004020202020204" pitchFamily="34" charset="0"/>
              <a:cs typeface="Arial" panose="020B0604020202020204" pitchFamily="34" charset="0"/>
            </a:rPr>
            <a:t>d’animation de la vie sociale </a:t>
          </a:r>
        </a:p>
      </dsp:txBody>
      <dsp:txXfrm>
        <a:off x="514290" y="105440"/>
        <a:ext cx="7907638" cy="712484"/>
      </dsp:txXfrm>
    </dsp:sp>
    <dsp:sp modelId="{DA171168-D8DD-4ED2-AB12-6515FBA1AAE6}">
      <dsp:nvSpPr>
        <dsp:cNvPr id="0" name=""/>
        <dsp:cNvSpPr/>
      </dsp:nvSpPr>
      <dsp:spPr>
        <a:xfrm>
          <a:off x="0" y="1874169"/>
          <a:ext cx="8923237" cy="403200"/>
        </a:xfrm>
        <a:prstGeom prst="rect">
          <a:avLst/>
        </a:prstGeom>
        <a:solidFill>
          <a:schemeClr val="lt1">
            <a:alpha val="90000"/>
            <a:hueOff val="0"/>
            <a:satOff val="0"/>
            <a:lumOff val="0"/>
            <a:alphaOff val="0"/>
          </a:schemeClr>
        </a:solidFill>
        <a:ln w="19050" cap="flat" cmpd="sng" algn="ctr">
          <a:solidFill>
            <a:schemeClr val="accent1">
              <a:shade val="80000"/>
              <a:hueOff val="272799"/>
              <a:satOff val="-28446"/>
              <a:lumOff val="191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7BB543-6752-43E9-8FA0-0540CC611CBB}">
      <dsp:nvSpPr>
        <dsp:cNvPr id="0" name=""/>
        <dsp:cNvSpPr/>
      </dsp:nvSpPr>
      <dsp:spPr>
        <a:xfrm>
          <a:off x="475282" y="1109909"/>
          <a:ext cx="7911344" cy="1000420"/>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94" tIns="0" rIns="236094" bIns="0" numCol="1" spcCol="1270" anchor="ctr" anchorCtr="0">
          <a:noAutofit/>
        </a:bodyPr>
        <a:lstStyle/>
        <a:p>
          <a:pPr marL="0" lvl="0" indent="0" algn="l" defTabSz="800100">
            <a:lnSpc>
              <a:spcPct val="90000"/>
            </a:lnSpc>
            <a:spcBef>
              <a:spcPct val="0"/>
            </a:spcBef>
            <a:spcAft>
              <a:spcPct val="35000"/>
            </a:spcAft>
            <a:buNone/>
          </a:pPr>
          <a:r>
            <a:rPr lang="fr-FR" sz="1800" kern="1200" dirty="0">
              <a:effectLst/>
              <a:ea typeface="Aptos" panose="020B0004020202020204" pitchFamily="34" charset="0"/>
              <a:cs typeface="Arial" panose="020B0604020202020204" pitchFamily="34" charset="0"/>
            </a:rPr>
            <a:t>Encourager la </a:t>
          </a:r>
          <a:r>
            <a:rPr lang="fr-FR" sz="1800" b="1" kern="1200" dirty="0">
              <a:effectLst/>
              <a:ea typeface="Aptos" panose="020B0004020202020204" pitchFamily="34" charset="0"/>
              <a:cs typeface="Arial" panose="020B0604020202020204" pitchFamily="34" charset="0"/>
            </a:rPr>
            <a:t>diversification des formes d’implication </a:t>
          </a:r>
          <a:r>
            <a:rPr lang="fr-FR" sz="1800" kern="1200" dirty="0">
              <a:effectLst/>
              <a:ea typeface="Aptos" panose="020B0004020202020204" pitchFamily="34" charset="0"/>
              <a:cs typeface="Arial" panose="020B0604020202020204" pitchFamily="34" charset="0"/>
            </a:rPr>
            <a:t>des habitants et des </a:t>
          </a:r>
          <a:r>
            <a:rPr lang="fr-FR" sz="1800" b="1" kern="1200" dirty="0">
              <a:effectLst/>
              <a:ea typeface="Aptos" panose="020B0004020202020204" pitchFamily="34" charset="0"/>
              <a:cs typeface="Arial" panose="020B0604020202020204" pitchFamily="34" charset="0"/>
            </a:rPr>
            <a:t>démarches proactives pour aller vers tous les publics</a:t>
          </a:r>
          <a:r>
            <a:rPr lang="fr-FR" sz="1800" kern="1200" dirty="0">
              <a:effectLst/>
              <a:ea typeface="Aptos" panose="020B0004020202020204" pitchFamily="34" charset="0"/>
              <a:cs typeface="Arial" panose="020B0604020202020204" pitchFamily="34" charset="0"/>
            </a:rPr>
            <a:t>, lever les freins à leur participation et adapter les modes d’intervention aux réalités locales</a:t>
          </a:r>
        </a:p>
      </dsp:txBody>
      <dsp:txXfrm>
        <a:off x="524118" y="1158745"/>
        <a:ext cx="7813672" cy="902748"/>
      </dsp:txXfrm>
    </dsp:sp>
    <dsp:sp modelId="{D985EB7B-63C2-4629-B15A-1B52E4F7670F}">
      <dsp:nvSpPr>
        <dsp:cNvPr id="0" name=""/>
        <dsp:cNvSpPr/>
      </dsp:nvSpPr>
      <dsp:spPr>
        <a:xfrm>
          <a:off x="0" y="2917182"/>
          <a:ext cx="8923237" cy="403200"/>
        </a:xfrm>
        <a:prstGeom prst="rect">
          <a:avLst/>
        </a:prstGeom>
        <a:solidFill>
          <a:schemeClr val="lt1">
            <a:alpha val="90000"/>
            <a:hueOff val="0"/>
            <a:satOff val="0"/>
            <a:lumOff val="0"/>
            <a:alphaOff val="0"/>
          </a:schemeClr>
        </a:solidFill>
        <a:ln w="19050" cap="flat" cmpd="sng" algn="ctr">
          <a:solidFill>
            <a:schemeClr val="accent1">
              <a:shade val="80000"/>
              <a:hueOff val="545598"/>
              <a:satOff val="-56892"/>
              <a:lumOff val="382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2DF51A-A18D-4598-B234-92216ADA3D93}">
      <dsp:nvSpPr>
        <dsp:cNvPr id="0" name=""/>
        <dsp:cNvSpPr/>
      </dsp:nvSpPr>
      <dsp:spPr>
        <a:xfrm>
          <a:off x="475746" y="2363769"/>
          <a:ext cx="7925074" cy="789572"/>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94" tIns="0" rIns="236094" bIns="0" numCol="1" spcCol="1270" anchor="ctr" anchorCtr="0">
          <a:noAutofit/>
        </a:bodyPr>
        <a:lstStyle/>
        <a:p>
          <a:pPr marL="0" lvl="0" indent="0" algn="l" defTabSz="800100">
            <a:lnSpc>
              <a:spcPct val="90000"/>
            </a:lnSpc>
            <a:spcBef>
              <a:spcPct val="0"/>
            </a:spcBef>
            <a:spcAft>
              <a:spcPct val="35000"/>
            </a:spcAft>
            <a:buNone/>
          </a:pPr>
          <a:r>
            <a:rPr lang="fr-FR" sz="1800" kern="1200" dirty="0">
              <a:ea typeface="Aptos" panose="020B0004020202020204" pitchFamily="34" charset="0"/>
              <a:cs typeface="Arial" panose="020B0604020202020204" pitchFamily="34" charset="0"/>
            </a:rPr>
            <a:t>Tendre </a:t>
          </a:r>
          <a:r>
            <a:rPr lang="fr-FR" sz="1800" b="1" kern="1200" dirty="0">
              <a:ea typeface="Aptos" panose="020B0004020202020204" pitchFamily="34" charset="0"/>
              <a:cs typeface="Arial" panose="020B0604020202020204" pitchFamily="34" charset="0"/>
            </a:rPr>
            <a:t>vers une implication réelle dans la définition et la conduite des projets, le portage et la gouvernance des structures</a:t>
          </a:r>
        </a:p>
      </dsp:txBody>
      <dsp:txXfrm>
        <a:off x="514290" y="2402313"/>
        <a:ext cx="7847986" cy="712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C0AE-340F-48DA-9082-D6AC11962F9F}">
      <dsp:nvSpPr>
        <dsp:cNvPr id="0" name=""/>
        <dsp:cNvSpPr/>
      </dsp:nvSpPr>
      <dsp:spPr>
        <a:xfrm>
          <a:off x="323399" y="-57579"/>
          <a:ext cx="9159240" cy="57245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6C01DD-DED2-49AC-A649-ACC5E9EAC0AA}">
      <dsp:nvSpPr>
        <dsp:cNvPr id="0" name=""/>
        <dsp:cNvSpPr/>
      </dsp:nvSpPr>
      <dsp:spPr>
        <a:xfrm>
          <a:off x="1225584" y="4199176"/>
          <a:ext cx="210662" cy="2106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6A0DB-57DA-4E2B-BA3D-B473184465BA}">
      <dsp:nvSpPr>
        <dsp:cNvPr id="0" name=""/>
        <dsp:cNvSpPr/>
      </dsp:nvSpPr>
      <dsp:spPr>
        <a:xfrm>
          <a:off x="1406921" y="4106757"/>
          <a:ext cx="1563166" cy="159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26" tIns="0" rIns="0" bIns="0" numCol="1" spcCol="1270" anchor="t"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fr-FR" sz="2400" b="1" kern="1200" dirty="0">
              <a:ea typeface="Aptos" panose="020B0004020202020204" pitchFamily="34" charset="0"/>
              <a:cs typeface="Arial" panose="020B0604020202020204" pitchFamily="34" charset="0"/>
            </a:rPr>
            <a:t>I</a:t>
          </a: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nformation</a:t>
          </a:r>
        </a:p>
        <a:p>
          <a:pPr marL="0" lvl="0" indent="0" algn="l" defTabSz="1066800">
            <a:lnSpc>
              <a:spcPct val="90000"/>
            </a:lnSpc>
            <a:spcBef>
              <a:spcPct val="0"/>
            </a:spcBef>
            <a:spcAft>
              <a:spcPct val="35000"/>
            </a:spcAft>
            <a:buSzPts val="1000"/>
            <a:buFont typeface="Symbol" panose="05050102010706020507" pitchFamily="18" charset="2"/>
            <a:buNone/>
          </a:pPr>
          <a:r>
            <a:rPr lang="fr-FR" sz="800" kern="1200" dirty="0">
              <a:effectLst/>
              <a:ea typeface="Aptos" panose="020B0004020202020204" pitchFamily="34" charset="0"/>
              <a:cs typeface="Arial" panose="020B0604020202020204" pitchFamily="34" charset="0"/>
            </a:rPr>
            <a:t>Les habitants sont informés des projets et des décisions prises. Ils n'ont pas de rôle actif, mais sont invités à prendre connaissance des actions menées par la structure </a:t>
          </a:r>
          <a:r>
            <a:rPr lang="fr-FR" sz="800" i="1" kern="1200" dirty="0">
              <a:effectLst/>
              <a:ea typeface="Aptos" panose="020B0004020202020204" pitchFamily="34" charset="0"/>
              <a:cs typeface="Arial" panose="020B0604020202020204" pitchFamily="34" charset="0"/>
            </a:rPr>
            <a:t>(réunions d’information, réseaux sociaux, affichage...).</a:t>
          </a:r>
          <a:r>
            <a:rPr lang="fr-FR" sz="800" kern="1200" dirty="0">
              <a:effectLst/>
              <a:ea typeface="Aptos" panose="020B0004020202020204" pitchFamily="34" charset="0"/>
              <a:cs typeface="Arial" panose="020B0604020202020204" pitchFamily="34" charset="0"/>
            </a:rPr>
            <a:t> </a:t>
          </a:r>
          <a:endParaRPr lang="fr-FR" sz="800" kern="1200" dirty="0"/>
        </a:p>
      </dsp:txBody>
      <dsp:txXfrm>
        <a:off x="1406921" y="4106757"/>
        <a:ext cx="1563166" cy="1592756"/>
      </dsp:txXfrm>
    </dsp:sp>
    <dsp:sp modelId="{F114C2CC-40CD-4344-B7E3-5BB478287FEF}">
      <dsp:nvSpPr>
        <dsp:cNvPr id="0" name=""/>
        <dsp:cNvSpPr/>
      </dsp:nvSpPr>
      <dsp:spPr>
        <a:xfrm>
          <a:off x="2365910" y="3103502"/>
          <a:ext cx="329732" cy="3297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46CA-E95B-4F40-9BE8-0CCF903BCF2C}">
      <dsp:nvSpPr>
        <dsp:cNvPr id="0" name=""/>
        <dsp:cNvSpPr/>
      </dsp:nvSpPr>
      <dsp:spPr>
        <a:xfrm>
          <a:off x="2681671" y="3129107"/>
          <a:ext cx="1797745" cy="239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18"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Consultation</a:t>
          </a:r>
        </a:p>
        <a:p>
          <a:pPr marL="0" lvl="0" indent="0" algn="l" defTabSz="800100">
            <a:lnSpc>
              <a:spcPct val="90000"/>
            </a:lnSpc>
            <a:spcBef>
              <a:spcPct val="0"/>
            </a:spcBef>
            <a:spcAft>
              <a:spcPct val="35000"/>
            </a:spcAft>
            <a:buNone/>
          </a:pPr>
          <a:r>
            <a:rPr lang="fr-FR" sz="800" kern="1200" dirty="0">
              <a:effectLst/>
              <a:ea typeface="Aptos" panose="020B0004020202020204" pitchFamily="34" charset="0"/>
              <a:cs typeface="Arial" panose="020B0604020202020204" pitchFamily="34" charset="0"/>
            </a:rPr>
            <a:t>Les habitants sont consultés sur certaines décisions ou projets, et leurs avis sont pris en compte dans la prise de décision, mais ils ne sont pas directement responsables des choix finaux. Cela permet aux habitants d'exprimer leurs besoins, idées ou préoccupations </a:t>
          </a:r>
          <a:r>
            <a:rPr lang="fr-FR" sz="800" i="1" kern="1200" dirty="0">
              <a:effectLst/>
              <a:ea typeface="Aptos" panose="020B0004020202020204" pitchFamily="34" charset="0"/>
              <a:cs typeface="Arial" panose="020B0604020202020204" pitchFamily="34" charset="0"/>
            </a:rPr>
            <a:t>(enquête, sondage, démarche d’aller vers...)</a:t>
          </a:r>
          <a:r>
            <a:rPr lang="fr-FR" sz="800" kern="1200" dirty="0">
              <a:effectLst/>
              <a:ea typeface="Aptos" panose="020B0004020202020204" pitchFamily="34" charset="0"/>
              <a:cs typeface="Arial" panose="020B0604020202020204" pitchFamily="34" charset="0"/>
            </a:rPr>
            <a:t> </a:t>
          </a:r>
        </a:p>
      </dsp:txBody>
      <dsp:txXfrm>
        <a:off x="2681671" y="3129107"/>
        <a:ext cx="1797745" cy="2398575"/>
      </dsp:txXfrm>
    </dsp:sp>
    <dsp:sp modelId="{9F7A91A0-54D1-4A69-8341-0F4747DB03D2}">
      <dsp:nvSpPr>
        <dsp:cNvPr id="0" name=""/>
        <dsp:cNvSpPr/>
      </dsp:nvSpPr>
      <dsp:spPr>
        <a:xfrm>
          <a:off x="3831388" y="2229940"/>
          <a:ext cx="439643" cy="4396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4335-80E6-4B87-9E82-4AB592FF48B5}">
      <dsp:nvSpPr>
        <dsp:cNvPr id="0" name=""/>
        <dsp:cNvSpPr/>
      </dsp:nvSpPr>
      <dsp:spPr>
        <a:xfrm>
          <a:off x="4140851" y="2310490"/>
          <a:ext cx="1767733" cy="321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958"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Concertation</a:t>
          </a:r>
        </a:p>
        <a:p>
          <a:pPr marL="0" lvl="0" indent="0" algn="l" defTabSz="800100">
            <a:lnSpc>
              <a:spcPct val="90000"/>
            </a:lnSpc>
            <a:spcBef>
              <a:spcPct val="0"/>
            </a:spcBef>
            <a:spcAft>
              <a:spcPct val="35000"/>
            </a:spcAft>
            <a:buNone/>
          </a:pPr>
          <a:r>
            <a:rPr lang="fr-FR" sz="800" kern="1200" dirty="0">
              <a:effectLst/>
              <a:ea typeface="Aptos" panose="020B0004020202020204" pitchFamily="34" charset="0"/>
              <a:cs typeface="Arial" panose="020B0604020202020204" pitchFamily="34" charset="0"/>
            </a:rPr>
            <a:t>Les habitants sont sollicités pour partager leurs visions, donner leurs avis, débattre de leurs propositions pour faire évoluer le projet </a:t>
          </a:r>
          <a:r>
            <a:rPr lang="fr-FR" sz="800" i="1" kern="1200" dirty="0">
              <a:effectLst/>
              <a:ea typeface="Aptos" panose="020B0004020202020204" pitchFamily="34" charset="0"/>
              <a:cs typeface="Arial" panose="020B0604020202020204" pitchFamily="34" charset="0"/>
            </a:rPr>
            <a:t>(commission thématique, atelier participatif...)</a:t>
          </a:r>
          <a:r>
            <a:rPr lang="fr-FR" sz="800" kern="1200" dirty="0">
              <a:effectLst/>
              <a:ea typeface="Aptos" panose="020B0004020202020204" pitchFamily="34" charset="0"/>
              <a:cs typeface="Arial" panose="020B0604020202020204" pitchFamily="34" charset="0"/>
            </a:rPr>
            <a:t>. </a:t>
          </a:r>
        </a:p>
      </dsp:txBody>
      <dsp:txXfrm>
        <a:off x="4140851" y="2310490"/>
        <a:ext cx="1767733" cy="3217183"/>
      </dsp:txXfrm>
    </dsp:sp>
    <dsp:sp modelId="{1DCABC48-55A2-4995-ADF4-F0E29C48B714}">
      <dsp:nvSpPr>
        <dsp:cNvPr id="0" name=""/>
        <dsp:cNvSpPr/>
      </dsp:nvSpPr>
      <dsp:spPr>
        <a:xfrm>
          <a:off x="5535007" y="1547576"/>
          <a:ext cx="567872" cy="5678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BE1CF-1D4D-44C1-ADC1-92ED9B89CD6A}">
      <dsp:nvSpPr>
        <dsp:cNvPr id="0" name=""/>
        <dsp:cNvSpPr/>
      </dsp:nvSpPr>
      <dsp:spPr>
        <a:xfrm>
          <a:off x="5803601" y="1889093"/>
          <a:ext cx="2145625" cy="383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904" tIns="0" rIns="0" bIns="0" numCol="1" spcCol="1270" anchor="t" anchorCtr="0">
          <a:noAutofit/>
        </a:bodyPr>
        <a:lstStyle/>
        <a:p>
          <a:pPr marL="0" lvl="0" indent="0" algn="l" defTabSz="800100">
            <a:lnSpc>
              <a:spcPct val="90000"/>
            </a:lnSpc>
            <a:spcBef>
              <a:spcPct val="0"/>
            </a:spcBef>
            <a:spcAft>
              <a:spcPts val="1800"/>
            </a:spcAft>
            <a:buNone/>
          </a:pP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Co-construction</a:t>
          </a:r>
        </a:p>
        <a:p>
          <a:pPr marL="0" lvl="0" indent="0" algn="l" defTabSz="800100">
            <a:lnSpc>
              <a:spcPct val="90000"/>
            </a:lnSpc>
            <a:spcBef>
              <a:spcPct val="0"/>
            </a:spcBef>
            <a:spcAft>
              <a:spcPts val="1800"/>
            </a:spcAft>
            <a:buNone/>
          </a:pPr>
          <a:r>
            <a:rPr lang="fr-FR" sz="800" kern="1200" dirty="0">
              <a:solidFill>
                <a:prstClr val="black">
                  <a:hueOff val="0"/>
                  <a:satOff val="0"/>
                  <a:lumOff val="0"/>
                  <a:alphaOff val="0"/>
                </a:prstClr>
              </a:solidFill>
              <a:effectLst/>
              <a:latin typeface="Aptos" panose="02110004020202020204"/>
              <a:ea typeface="Aptos" panose="020B0004020202020204" pitchFamily="34" charset="0"/>
              <a:cs typeface="Arial" panose="020B0604020202020204" pitchFamily="34" charset="0"/>
            </a:rPr>
            <a:t>Les habitants participent à l’élaboration et à la réalisation </a:t>
          </a:r>
          <a:r>
            <a:rPr lang="fr-FR" sz="800" kern="1200" dirty="0">
              <a:effectLst/>
              <a:ea typeface="Aptos" panose="020B0004020202020204" pitchFamily="34" charset="0"/>
              <a:cs typeface="Arial" panose="020B0604020202020204" pitchFamily="34" charset="0"/>
            </a:rPr>
            <a:t>du projet de manière collective. Ils sont directement impliqués dans la mise en œuvre des actions </a:t>
          </a:r>
          <a:r>
            <a:rPr lang="fr-FR" sz="800" i="1" kern="1200" dirty="0">
              <a:effectLst/>
              <a:ea typeface="Aptos" panose="020B0004020202020204" pitchFamily="34" charset="0"/>
              <a:cs typeface="Arial" panose="020B0604020202020204" pitchFamily="34" charset="0"/>
            </a:rPr>
            <a:t>(projets collectifs, création d’évènements, animation d’atelier en autonomie...)</a:t>
          </a:r>
          <a:r>
            <a:rPr lang="fr-FR" sz="800" kern="1200" dirty="0">
              <a:effectLst/>
              <a:ea typeface="Aptos" panose="020B0004020202020204" pitchFamily="34" charset="0"/>
              <a:cs typeface="Arial" panose="020B0604020202020204" pitchFamily="34" charset="0"/>
            </a:rPr>
            <a:t>. </a:t>
          </a:r>
        </a:p>
      </dsp:txBody>
      <dsp:txXfrm>
        <a:off x="5803601" y="1889093"/>
        <a:ext cx="2145625" cy="3835431"/>
      </dsp:txXfrm>
    </dsp:sp>
    <dsp:sp modelId="{80825B3E-51A5-4690-A7C9-7E673D5436D0}">
      <dsp:nvSpPr>
        <dsp:cNvPr id="0" name=""/>
        <dsp:cNvSpPr/>
      </dsp:nvSpPr>
      <dsp:spPr>
        <a:xfrm>
          <a:off x="7289001" y="1091904"/>
          <a:ext cx="723579" cy="7235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C87EB-8C44-4372-A095-3C959DDDD8AB}">
      <dsp:nvSpPr>
        <dsp:cNvPr id="0" name=""/>
        <dsp:cNvSpPr/>
      </dsp:nvSpPr>
      <dsp:spPr>
        <a:xfrm>
          <a:off x="7673378" y="1314404"/>
          <a:ext cx="1831848" cy="421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410"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solidFill>
                <a:prstClr val="black">
                  <a:hueOff val="0"/>
                  <a:satOff val="0"/>
                  <a:lumOff val="0"/>
                  <a:alphaOff val="0"/>
                </a:prstClr>
              </a:solidFill>
              <a:latin typeface="Aptos" panose="02110004020202020204"/>
              <a:ea typeface="Aptos" panose="020B0004020202020204" pitchFamily="34" charset="0"/>
              <a:cs typeface="Arial" panose="020B0604020202020204" pitchFamily="34" charset="0"/>
            </a:rPr>
            <a:t>Codécision</a:t>
          </a:r>
        </a:p>
        <a:p>
          <a:pPr marL="0" lvl="0" indent="0" algn="l" defTabSz="800100">
            <a:lnSpc>
              <a:spcPct val="90000"/>
            </a:lnSpc>
            <a:spcBef>
              <a:spcPct val="0"/>
            </a:spcBef>
            <a:spcAft>
              <a:spcPct val="35000"/>
            </a:spcAft>
            <a:buNone/>
          </a:pPr>
          <a:r>
            <a:rPr lang="fr-FR" sz="800" kern="1200" dirty="0">
              <a:effectLst/>
              <a:ea typeface="Aptos" panose="020B0004020202020204" pitchFamily="34" charset="0"/>
              <a:cs typeface="Arial" panose="020B0604020202020204" pitchFamily="34" charset="0"/>
            </a:rPr>
            <a:t>Les habitants prennent activement part aux décisions stratégiques et à la gouvernance de la structure, et ce quelle que soit la forme juridique du porteur de projet d’animation de vie sociale. Ils contribuent effectivement aux processus de décision </a:t>
          </a:r>
          <a:r>
            <a:rPr lang="fr-FR" sz="800" i="1" kern="1200" dirty="0">
              <a:effectLst/>
              <a:ea typeface="Aptos" panose="020B0004020202020204" pitchFamily="34" charset="0"/>
              <a:cs typeface="Arial" panose="020B0604020202020204" pitchFamily="34" charset="0"/>
            </a:rPr>
            <a:t>(être membres d’un conseil d’administration, d’un conseil de gestion ou d'un comité de pilotage, donner son avis sur les priorités, l’orientation générale des projets).</a:t>
          </a:r>
          <a:r>
            <a:rPr lang="fr-FR" sz="800" kern="1200" dirty="0">
              <a:effectLst/>
              <a:ea typeface="Aptos" panose="020B0004020202020204" pitchFamily="34" charset="0"/>
              <a:cs typeface="Arial" panose="020B0604020202020204" pitchFamily="34" charset="0"/>
            </a:rPr>
            <a:t> </a:t>
          </a:r>
        </a:p>
      </dsp:txBody>
      <dsp:txXfrm>
        <a:off x="7673378" y="1314404"/>
        <a:ext cx="1831848" cy="4213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DB9FE-15F6-41F2-A659-C26FF0610760}">
      <dsp:nvSpPr>
        <dsp:cNvPr id="0" name=""/>
        <dsp:cNvSpPr/>
      </dsp:nvSpPr>
      <dsp:spPr>
        <a:xfrm rot="16200000">
          <a:off x="81913" y="-80748"/>
          <a:ext cx="2868911" cy="3030408"/>
        </a:xfrm>
        <a:prstGeom prst="flowChartManualOperation">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fr-FR" sz="1600" kern="1200" dirty="0">
              <a:effectLst/>
              <a:ea typeface="Aptos" panose="020B0004020202020204" pitchFamily="34" charset="0"/>
              <a:cs typeface="Arial" panose="020B0604020202020204" pitchFamily="34" charset="0"/>
            </a:rPr>
            <a:t>L’</a:t>
          </a:r>
          <a:r>
            <a:rPr lang="fr-FR" sz="1600" b="1" kern="1200" dirty="0">
              <a:effectLst/>
              <a:ea typeface="Aptos" panose="020B0004020202020204" pitchFamily="34" charset="0"/>
              <a:cs typeface="Arial" panose="020B0604020202020204" pitchFamily="34" charset="0"/>
            </a:rPr>
            <a:t>aller-vers </a:t>
          </a:r>
          <a:r>
            <a:rPr lang="fr-FR" sz="1000" kern="1200" dirty="0">
              <a:effectLst/>
              <a:ea typeface="Aptos" panose="020B0004020202020204" pitchFamily="34" charset="0"/>
              <a:cs typeface="Arial" panose="020B0604020202020204" pitchFamily="34" charset="0"/>
            </a:rPr>
            <a:t>désigne une </a:t>
          </a:r>
          <a:r>
            <a:rPr lang="fr-FR" sz="1000" b="1" kern="1200" dirty="0">
              <a:effectLst/>
              <a:ea typeface="Aptos" panose="020B0004020202020204" pitchFamily="34" charset="0"/>
              <a:cs typeface="Arial" panose="020B0604020202020204" pitchFamily="34" charset="0"/>
            </a:rPr>
            <a:t>démarche proactive</a:t>
          </a:r>
          <a:r>
            <a:rPr lang="fr-FR" sz="1000" kern="1200" dirty="0">
              <a:effectLst/>
              <a:ea typeface="Aptos" panose="020B0004020202020204" pitchFamily="34" charset="0"/>
              <a:cs typeface="Arial" panose="020B0604020202020204" pitchFamily="34" charset="0"/>
            </a:rPr>
            <a:t> des bénévoles et des professionnels visant à aller à la rencontre des publics qui ne fréquentent pas la structure ou de publics en situation de vulnérabilité, plutôt que d’attendre qu’ils sollicitent les structures d’accompagnement. Dans les structures d’animation de la vie sociale, il permet de renforcer le lien social, de mobiliser les habitants et de favoriser leur capacité à agir. </a:t>
          </a:r>
          <a:endParaRPr lang="fr-FR" sz="1000" kern="1200" dirty="0"/>
        </a:p>
      </dsp:txBody>
      <dsp:txXfrm rot="5400000">
        <a:off x="1165" y="573782"/>
        <a:ext cx="3030408" cy="1721347"/>
      </dsp:txXfrm>
    </dsp:sp>
    <dsp:sp modelId="{6C2B1BD0-995E-46D1-B8AE-A9A994ABC130}">
      <dsp:nvSpPr>
        <dsp:cNvPr id="0" name=""/>
        <dsp:cNvSpPr/>
      </dsp:nvSpPr>
      <dsp:spPr>
        <a:xfrm rot="16200000">
          <a:off x="3372260" y="-80748"/>
          <a:ext cx="2868911" cy="3030408"/>
        </a:xfrm>
        <a:prstGeom prst="flowChartManualOperation">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b="1" kern="1200">
              <a:effectLst/>
              <a:latin typeface="Aptos" panose="02110004020202020204"/>
              <a:ea typeface="Aptos" panose="020B0004020202020204" pitchFamily="34" charset="0"/>
              <a:cs typeface="Arial" panose="020B0604020202020204" pitchFamily="34" charset="0"/>
            </a:rPr>
            <a:t>L’itinérance</a:t>
          </a:r>
          <a:r>
            <a:rPr lang="fr-FR" sz="1000" kern="1200">
              <a:effectLst/>
              <a:ea typeface="Aptos" panose="020B0004020202020204" pitchFamily="34" charset="0"/>
              <a:cs typeface="Arial" panose="020B0604020202020204" pitchFamily="34" charset="0"/>
            </a:rPr>
            <a:t> désigne une approche plus large et plus systématique que "aller vers". Cela implique que des professionnels se déplacent régulièrement dans différents lieux où se trouvent les publics ciblés, en particulier ceux qui rencontrent des difficultés de mobilité ou d’accès aux structures. L’objectif est de répondre à leurs besoins et d’assurer une continuité d’accompagnement.  </a:t>
          </a:r>
          <a:endParaRPr lang="fr-FR" sz="1000" kern="1200" dirty="0">
            <a:effectLst/>
            <a:ea typeface="Aptos" panose="020B0004020202020204" pitchFamily="34" charset="0"/>
            <a:cs typeface="Arial" panose="020B0604020202020204" pitchFamily="34" charset="0"/>
          </a:endParaRPr>
        </a:p>
      </dsp:txBody>
      <dsp:txXfrm rot="5400000">
        <a:off x="3291512" y="573782"/>
        <a:ext cx="3030408" cy="1721347"/>
      </dsp:txXfrm>
    </dsp:sp>
    <dsp:sp modelId="{78DD5632-4CF6-4B77-A281-25E38C96BE96}">
      <dsp:nvSpPr>
        <dsp:cNvPr id="0" name=""/>
        <dsp:cNvSpPr/>
      </dsp:nvSpPr>
      <dsp:spPr>
        <a:xfrm rot="16200000">
          <a:off x="6597292" y="-80748"/>
          <a:ext cx="2868911" cy="3030408"/>
        </a:xfrm>
        <a:prstGeom prst="flowChartManualOperation">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FR" sz="1600" b="1" kern="1200">
              <a:effectLst/>
              <a:latin typeface="Aptos" panose="02110004020202020204"/>
              <a:ea typeface="Aptos" panose="020B0004020202020204" pitchFamily="34" charset="0"/>
              <a:cs typeface="Arial" panose="020B0604020202020204" pitchFamily="34" charset="0"/>
            </a:rPr>
            <a:t>Les actions hors les murs</a:t>
          </a:r>
          <a:r>
            <a:rPr lang="fr-FR" sz="1000" b="1" kern="1200">
              <a:effectLst/>
              <a:ea typeface="Aptos" panose="020B0004020202020204" pitchFamily="34" charset="0"/>
              <a:cs typeface="Arial" panose="020B0604020202020204" pitchFamily="34" charset="0"/>
            </a:rPr>
            <a:t>, </a:t>
          </a:r>
          <a:r>
            <a:rPr lang="fr-FR" sz="1000" kern="1200">
              <a:effectLst/>
              <a:ea typeface="Aptos" panose="020B0004020202020204" pitchFamily="34" charset="0"/>
              <a:cs typeface="Arial" panose="020B0604020202020204" pitchFamily="34" charset="0"/>
            </a:rPr>
            <a:t>itinérantes ou non, sont des activités ou des interventions qui ont lieu en dehors des locaux de la structure, dans l’espace public, ou d’autres lieux inhabituels. Ces actions visent à rendre les services plus accessibles, à rencontrer les personnes où elles se trouvent, et à réduire les obstacles liés à la mobilité, au temps ou à d’autres facteurs qui empêchent certains individus de venir dans les locaux habituels.  </a:t>
          </a:r>
          <a:endParaRPr lang="fr-FR" sz="1000" kern="1200" dirty="0">
            <a:effectLst/>
            <a:ea typeface="Aptos" panose="020B0004020202020204" pitchFamily="34" charset="0"/>
            <a:cs typeface="Arial" panose="020B0604020202020204" pitchFamily="34" charset="0"/>
          </a:endParaRPr>
        </a:p>
      </dsp:txBody>
      <dsp:txXfrm rot="5400000">
        <a:off x="6516544" y="573782"/>
        <a:ext cx="3030408" cy="172134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FD902AD6-A9AD-4B2D-9CF5-A794FDE0B492}" type="datetimeFigureOut">
              <a:rPr lang="fr-FR" smtClean="0"/>
              <a:t>16/03/2026</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789E77E-04D8-42DA-BFE2-24994C282642}" type="slidenum">
              <a:rPr lang="fr-FR" smtClean="0"/>
              <a:t>‹N°›</a:t>
            </a:fld>
            <a:endParaRPr lang="fr-FR"/>
          </a:p>
        </p:txBody>
      </p:sp>
    </p:spTree>
    <p:extLst>
      <p:ext uri="{BB962C8B-B14F-4D97-AF65-F5344CB8AC3E}">
        <p14:creationId xmlns:p14="http://schemas.microsoft.com/office/powerpoint/2010/main" val="31296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Bonjour à tous et merci de vous être rendu disponible pour cette matinée. </a:t>
            </a:r>
          </a:p>
          <a:p>
            <a:endParaRPr lang="fr-FR" dirty="0"/>
          </a:p>
          <a:p>
            <a:r>
              <a:rPr lang="fr-FR" dirty="0"/>
              <a:t>Merci de bien vouloir éteindre vos micros et d’intervenir dans la conversation, au fil de la présentation.</a:t>
            </a:r>
          </a:p>
          <a:p>
            <a:endParaRPr lang="fr-FR" dirty="0"/>
          </a:p>
          <a:p>
            <a:r>
              <a:rPr lang="fr-FR" dirty="0"/>
              <a:t>Au regard du nombre de participants, nous n’allons pas faire de tour d’écrans mais se limiter aux intervenants de la matinée</a:t>
            </a:r>
          </a:p>
          <a:p>
            <a:endParaRPr lang="fr-FR" dirty="0"/>
          </a:p>
          <a:p>
            <a:r>
              <a:rPr lang="fr-FR" i="1" dirty="0"/>
              <a:t>Présentation de  Frédéric, Josépha, Valérie et Chrystelle</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a:t>
            </a:fld>
            <a:endParaRPr lang="fr-FR"/>
          </a:p>
        </p:txBody>
      </p:sp>
    </p:spTree>
    <p:extLst>
      <p:ext uri="{BB962C8B-B14F-4D97-AF65-F5344CB8AC3E}">
        <p14:creationId xmlns:p14="http://schemas.microsoft.com/office/powerpoint/2010/main" val="154726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JS</a:t>
            </a:r>
          </a:p>
          <a:p>
            <a:endParaRPr lang="fr-FR" dirty="0"/>
          </a:p>
          <a:p>
            <a:r>
              <a:rPr lang="fr-FR" dirty="0"/>
              <a:t>L’Accueil doit être intégrée au projet social et familial de territoire dès son élaboration et nécessite une démarche collective, définie à partir du diagnostic et des attentes des habitants.</a:t>
            </a:r>
          </a:p>
          <a:p>
            <a:endParaRPr lang="fr-FR" dirty="0"/>
          </a:p>
          <a:p>
            <a:r>
              <a:rPr lang="fr-FR" dirty="0"/>
              <a:t>Cette fonction doit être reconnue et repérée sur le territoire d’intervention, et </a:t>
            </a:r>
            <a:r>
              <a:rPr lang="fr-FR" b="1" dirty="0"/>
              <a:t>l’accueil doit être considéré comme une action à part entière. </a:t>
            </a:r>
          </a:p>
          <a:p>
            <a:endParaRPr lang="fr-FR" dirty="0"/>
          </a:p>
          <a:p>
            <a:r>
              <a:rPr lang="fr-FR" dirty="0"/>
              <a:t>Pour les EVS, l’accueil sera dimensionné en fonction de la structuration de l’équipe et du dimensionnement du projet.</a:t>
            </a:r>
          </a:p>
          <a:p>
            <a:endParaRPr lang="fr-FR" dirty="0"/>
          </a:p>
          <a:p>
            <a:r>
              <a:rPr lang="fr-FR" dirty="0"/>
              <a:t>La question de l’espace dédié et adapté à cette fonction est importante et les usagers ont une expertise d’usage de ce lieu : les associer dans le fait de repenser cet espace semble particulièrement pertinent. </a:t>
            </a:r>
            <a:r>
              <a:rPr lang="fr-FR" b="1" dirty="0"/>
              <a:t>Et d’animer….</a:t>
            </a:r>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10</a:t>
            </a:fld>
            <a:endParaRPr lang="fr-FR"/>
          </a:p>
        </p:txBody>
      </p:sp>
    </p:spTree>
    <p:extLst>
      <p:ext uri="{BB962C8B-B14F-4D97-AF65-F5344CB8AC3E}">
        <p14:creationId xmlns:p14="http://schemas.microsoft.com/office/powerpoint/2010/main" val="80077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JS</a:t>
            </a:r>
          </a:p>
          <a:p>
            <a:endParaRPr lang="fr-FR" b="1" dirty="0"/>
          </a:p>
          <a:p>
            <a:r>
              <a:rPr lang="fr-FR" b="1" dirty="0"/>
              <a:t>Ce qui évolue plus particulièrement : </a:t>
            </a:r>
          </a:p>
          <a:p>
            <a:endParaRPr lang="fr-FR" b="1" dirty="0"/>
          </a:p>
          <a:p>
            <a:pPr marL="628650" lvl="1" indent="-171450">
              <a:buFont typeface="Wingdings" panose="05000000000000000000" pitchFamily="2" charset="2"/>
              <a:buChar char="q"/>
            </a:pPr>
            <a:r>
              <a:rPr lang="fr-FR" dirty="0"/>
              <a:t>Une fonction qui requiert des savoir-faire et des savoir être avec la préconisation de </a:t>
            </a:r>
            <a:r>
              <a:rPr lang="fr-FR" b="1" dirty="0"/>
              <a:t>former </a:t>
            </a:r>
            <a:r>
              <a:rPr lang="fr-FR" dirty="0"/>
              <a:t>les personnes en charge de l’accueil (salariés ou bénévoles) sur leur </a:t>
            </a:r>
            <a:r>
              <a:rPr lang="fr-FR" b="1" dirty="0"/>
              <a:t>posture d’accueillant </a:t>
            </a:r>
          </a:p>
          <a:p>
            <a:pPr marL="628650" lvl="1" indent="-171450">
              <a:buFont typeface="Wingdings" panose="05000000000000000000" pitchFamily="2" charset="2"/>
              <a:buChar char="q"/>
            </a:pPr>
            <a:r>
              <a:rPr lang="fr-FR" dirty="0"/>
              <a:t>Expliquer ce qu’est l’AVS et faciliter l’implication des habitants à partir d’un espace dédié</a:t>
            </a:r>
          </a:p>
          <a:p>
            <a:pPr lvl="1"/>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11</a:t>
            </a:fld>
            <a:endParaRPr lang="fr-FR"/>
          </a:p>
        </p:txBody>
      </p:sp>
    </p:spTree>
    <p:extLst>
      <p:ext uri="{BB962C8B-B14F-4D97-AF65-F5344CB8AC3E}">
        <p14:creationId xmlns:p14="http://schemas.microsoft.com/office/powerpoint/2010/main" val="273489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VCX</a:t>
            </a:r>
          </a:p>
          <a:p>
            <a:endParaRPr lang="fr-FR" dirty="0"/>
          </a:p>
          <a:p>
            <a:r>
              <a:rPr lang="fr-FR" dirty="0"/>
              <a:t>Nouveaux attendus pour les structures :</a:t>
            </a:r>
          </a:p>
          <a:p>
            <a:pPr marL="628650" lvl="1" indent="-171450">
              <a:buFont typeface="Wingdings" panose="05000000000000000000" pitchFamily="2" charset="2"/>
              <a:buChar char="q"/>
            </a:pPr>
            <a:r>
              <a:rPr lang="fr-FR" b="1" dirty="0"/>
              <a:t>une gouvernance rénovée : </a:t>
            </a:r>
            <a:r>
              <a:rPr lang="fr-FR" dirty="0"/>
              <a:t>intégration obligatoire des modalités d’expression des habitants, </a:t>
            </a:r>
          </a:p>
          <a:p>
            <a:pPr marL="628650" lvl="1" indent="-171450">
              <a:buFont typeface="Wingdings" panose="05000000000000000000" pitchFamily="2" charset="2"/>
              <a:buChar char="q"/>
            </a:pPr>
            <a:r>
              <a:rPr lang="fr-FR" b="1" dirty="0"/>
              <a:t>un accompagnement du bénévole dans le projet et la gouvernance</a:t>
            </a:r>
          </a:p>
          <a:p>
            <a:pPr marL="628650" lvl="1" indent="-171450">
              <a:buFont typeface="Wingdings" panose="05000000000000000000" pitchFamily="2" charset="2"/>
              <a:buChar char="q"/>
            </a:pPr>
            <a:endParaRPr lang="fr-FR" b="1" dirty="0"/>
          </a:p>
          <a:p>
            <a:endParaRPr lang="fr-FR" dirty="0"/>
          </a:p>
          <a:p>
            <a:r>
              <a:rPr lang="fr-FR" dirty="0"/>
              <a:t>Le projet social et familial de territoire devra préciser comment les usagers participent à sa mise en oeuvre </a:t>
            </a:r>
          </a:p>
          <a:p>
            <a:endParaRPr lang="fr-FR" dirty="0"/>
          </a:p>
          <a:p>
            <a:pPr marL="0" indent="0">
              <a:buFont typeface="Wingdings" panose="05000000000000000000" pitchFamily="2" charset="2"/>
              <a:buNone/>
            </a:pPr>
            <a:r>
              <a:rPr lang="fr-FR" dirty="0"/>
              <a:t>La formalisation d’un comité d’usagers est un levier permettant de clarifier cette notion de gouvernance partagée</a:t>
            </a:r>
          </a:p>
          <a:p>
            <a:pPr marL="0" indent="0">
              <a:buFont typeface="Wingdings" panose="05000000000000000000" pitchFamily="2" charset="2"/>
              <a:buNone/>
            </a:pPr>
            <a:endParaRPr lang="fr-FR" dirty="0"/>
          </a:p>
          <a:p>
            <a:pPr marL="0" indent="0">
              <a:buFont typeface="Wingdings" panose="05000000000000000000" pitchFamily="2" charset="2"/>
              <a:buNone/>
            </a:pPr>
            <a:r>
              <a:rPr lang="fr-FR" dirty="0"/>
              <a:t>Le fonds de soutien aux initiatives des habitants offre aux collectifs l’opportunité de passer de l’idée au projet, valorise leur engagement, leur permet de développer ou identifier des compétences et reconnait le rôle d’accompagnateur du pouvoir d’agir des centres sociaux et espaces de vie sociale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12</a:t>
            </a:fld>
            <a:endParaRPr lang="fr-FR"/>
          </a:p>
        </p:txBody>
      </p:sp>
    </p:spTree>
    <p:extLst>
      <p:ext uri="{BB962C8B-B14F-4D97-AF65-F5344CB8AC3E}">
        <p14:creationId xmlns:p14="http://schemas.microsoft.com/office/powerpoint/2010/main" val="105475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VCX</a:t>
            </a:r>
          </a:p>
          <a:p>
            <a:pPr lvl="0"/>
            <a:endParaRPr lang="fr-FR" dirty="0"/>
          </a:p>
          <a:p>
            <a:pPr lvl="0"/>
            <a:r>
              <a:rPr lang="fr-FR" dirty="0"/>
              <a:t>Il est important d’:</a:t>
            </a:r>
          </a:p>
          <a:p>
            <a:pPr lvl="0"/>
            <a:endParaRPr lang="fr-FR" u="sng" dirty="0"/>
          </a:p>
          <a:p>
            <a:pPr marL="628650" lvl="1" indent="-171450">
              <a:buFont typeface="Wingdings" panose="05000000000000000000" pitchFamily="2" charset="2"/>
              <a:buChar char="q"/>
            </a:pPr>
            <a:r>
              <a:rPr lang="fr-FR" b="1" dirty="0"/>
              <a:t>Identifier les besoins et souhaits des habitants et encourager leur expression </a:t>
            </a:r>
          </a:p>
          <a:p>
            <a:pPr marL="628650" lvl="1" indent="-171450">
              <a:buFont typeface="Wingdings" panose="05000000000000000000" pitchFamily="2" charset="2"/>
              <a:buChar char="q"/>
            </a:pPr>
            <a:r>
              <a:rPr lang="fr-FR" b="1" dirty="0"/>
              <a:t>Accompagner les initiatives individuelles et collectives</a:t>
            </a:r>
          </a:p>
          <a:p>
            <a:pPr marL="628650" lvl="1" indent="-171450">
              <a:buFont typeface="Wingdings" panose="05000000000000000000" pitchFamily="2" charset="2"/>
              <a:buChar char="q"/>
            </a:pPr>
            <a:r>
              <a:rPr lang="fr-FR" b="1" dirty="0"/>
              <a:t>Distinguer différentes modalités de cette participation</a:t>
            </a:r>
          </a:p>
          <a:p>
            <a:pPr lvl="0"/>
            <a:endParaRPr lang="fr-FR" dirty="0"/>
          </a:p>
          <a:p>
            <a:pPr lvl="0"/>
            <a:r>
              <a:rPr lang="fr-FR" dirty="0"/>
              <a:t>Diversifier les modes de participation permet à chacun de trouver la modalité qui lui convienne et de développer des parcours d’implication des usagers</a:t>
            </a:r>
          </a:p>
          <a:p>
            <a:endParaRPr lang="fr-FR" dirty="0"/>
          </a:p>
          <a:p>
            <a:r>
              <a:rPr lang="fr-FR" dirty="0"/>
              <a:t>Il semble également important </a:t>
            </a:r>
            <a:r>
              <a:rPr lang="fr-FR" b="1" dirty="0"/>
              <a:t>de définir l’échelle de participation visée dans chaque action développée</a:t>
            </a:r>
            <a:r>
              <a:rPr lang="fr-FR" dirty="0"/>
              <a:t>. </a:t>
            </a:r>
          </a:p>
          <a:p>
            <a:endParaRPr lang="fr-FR" dirty="0"/>
          </a:p>
          <a:p>
            <a:r>
              <a:rPr lang="fr-FR" dirty="0"/>
              <a:t>Selon les services et projets mis en œuvre,  le niveau d’implication possible et recherché sera différent et il est nécessaire que cela soit clarifié</a:t>
            </a:r>
          </a:p>
          <a:p>
            <a:endParaRPr lang="fr-FR" dirty="0"/>
          </a:p>
          <a:p>
            <a:r>
              <a:rPr lang="fr-FR" dirty="0"/>
              <a:t>La Concertation est le niveau de participation minimal attendu à rendre </a:t>
            </a:r>
            <a:r>
              <a:rPr lang="fr-FR" dirty="0" err="1"/>
              <a:t>concrêt</a:t>
            </a:r>
            <a:r>
              <a:rPr lang="fr-FR" dirty="0"/>
              <a:t> au sein de vos équipements</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13</a:t>
            </a:fld>
            <a:endParaRPr lang="fr-FR"/>
          </a:p>
        </p:txBody>
      </p:sp>
    </p:spTree>
    <p:extLst>
      <p:ext uri="{BB962C8B-B14F-4D97-AF65-F5344CB8AC3E}">
        <p14:creationId xmlns:p14="http://schemas.microsoft.com/office/powerpoint/2010/main" val="202832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JS</a:t>
            </a:r>
          </a:p>
          <a:p>
            <a:endParaRPr lang="fr-FR" dirty="0"/>
          </a:p>
          <a:p>
            <a:r>
              <a:rPr lang="fr-FR" dirty="0"/>
              <a:t>Côté Caf 76, nous avons en effet distingué dans le Guide des Aides aux Partenaires le financement « Itinérance et mobilité » et les « Interventions hors les murs »</a:t>
            </a:r>
          </a:p>
          <a:p>
            <a:endParaRPr lang="fr-FR" dirty="0"/>
          </a:p>
          <a:p>
            <a:endParaRPr lang="fr-FR" dirty="0"/>
          </a:p>
          <a:p>
            <a:r>
              <a:rPr lang="fr-FR" b="1" dirty="0"/>
              <a:t>Développer les pratiques d'aller vers, d'itinérance et d'actions hors les murs </a:t>
            </a:r>
            <a:endParaRPr lang="fr-FR" dirty="0"/>
          </a:p>
          <a:p>
            <a:endParaRPr lang="fr-FR" dirty="0"/>
          </a:p>
          <a:p>
            <a:r>
              <a:rPr lang="fr-FR" dirty="0"/>
              <a:t>Ces différentes modalités visent à réduire les inégalités d'accès aux services et sont complémentaires. </a:t>
            </a:r>
          </a:p>
          <a:p>
            <a:endParaRPr lang="fr-FR" dirty="0"/>
          </a:p>
          <a:p>
            <a:r>
              <a:rPr lang="fr-FR" dirty="0"/>
              <a:t>La stratégie du « Aller vers » constitue un requis minimum d’intervention des structures AVS</a:t>
            </a:r>
          </a:p>
          <a:p>
            <a:endParaRPr lang="fr-FR" dirty="0"/>
          </a:p>
          <a:p>
            <a:r>
              <a:rPr lang="fr-FR" b="1" dirty="0"/>
              <a:t>L’identité de chaque structure :</a:t>
            </a:r>
          </a:p>
          <a:p>
            <a:pPr marL="628650" lvl="1" indent="-171450">
              <a:buFont typeface="Wingdings" panose="05000000000000000000" pitchFamily="2" charset="2"/>
              <a:buChar char="q"/>
            </a:pPr>
            <a:r>
              <a:rPr lang="fr-FR" dirty="0"/>
              <a:t> doit transparaître hors des murs de la structure </a:t>
            </a:r>
            <a:r>
              <a:rPr lang="fr-FR" b="1" dirty="0"/>
              <a:t>afin que chacun ose en franchir la porte et y trouver sa place</a:t>
            </a:r>
          </a:p>
          <a:p>
            <a:pPr marL="628650" lvl="1" indent="-171450">
              <a:buFont typeface="Wingdings" panose="05000000000000000000" pitchFamily="2" charset="2"/>
              <a:buChar char="q"/>
            </a:pPr>
            <a:r>
              <a:rPr lang="fr-FR" b="1" dirty="0"/>
              <a:t>Permet d’être visible et identifiable </a:t>
            </a:r>
            <a:r>
              <a:rPr lang="fr-FR" dirty="0"/>
              <a:t>lorsque les locaux sont décentralisés ou lorsque la structure intervient sur plusieurs communes afin que</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14</a:t>
            </a:fld>
            <a:endParaRPr lang="fr-FR"/>
          </a:p>
        </p:txBody>
      </p:sp>
    </p:spTree>
    <p:extLst>
      <p:ext uri="{BB962C8B-B14F-4D97-AF65-F5344CB8AC3E}">
        <p14:creationId xmlns:p14="http://schemas.microsoft.com/office/powerpoint/2010/main" val="236584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Les critères d’agrément restent relativement similaires</a:t>
            </a:r>
          </a:p>
          <a:p>
            <a:endParaRPr lang="fr-FR" dirty="0"/>
          </a:p>
          <a:p>
            <a:r>
              <a:rPr lang="fr-FR" dirty="0"/>
              <a:t>Le critère le plus nouveau est celui autour des modalités de gestion et de gouvernance que nous allons voir plus en détail à la slide suivante</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15</a:t>
            </a:fld>
            <a:endParaRPr lang="fr-FR"/>
          </a:p>
        </p:txBody>
      </p:sp>
    </p:spTree>
    <p:extLst>
      <p:ext uri="{BB962C8B-B14F-4D97-AF65-F5344CB8AC3E}">
        <p14:creationId xmlns:p14="http://schemas.microsoft.com/office/powerpoint/2010/main" val="148654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627611" y="4777025"/>
            <a:ext cx="5438775" cy="3887787"/>
          </a:xfrm>
        </p:spPr>
        <p:txBody>
          <a:bodyPr/>
          <a:lstStyle/>
          <a:p>
            <a:r>
              <a:rPr lang="fr-FR" dirty="0"/>
              <a:t>FW</a:t>
            </a:r>
          </a:p>
          <a:p>
            <a:endParaRPr lang="fr-FR" dirty="0"/>
          </a:p>
          <a:p>
            <a:r>
              <a:rPr lang="fr-FR" dirty="0">
                <a:solidFill>
                  <a:srgbClr val="4A9C94"/>
                </a:solidFill>
              </a:rPr>
              <a:t>La nouvelle circulaire rappelle l’importance d’une gouvernance fiable pour garantir la mise en œuvre du projet social et familial de territoire (critère d’agrément). </a:t>
            </a:r>
          </a:p>
          <a:p>
            <a:endParaRPr lang="fr-FR" dirty="0">
              <a:solidFill>
                <a:srgbClr val="4A9C94"/>
              </a:solidFill>
            </a:endParaRPr>
          </a:p>
          <a:p>
            <a:r>
              <a:rPr lang="fr-FR" dirty="0">
                <a:solidFill>
                  <a:srgbClr val="4A9C94"/>
                </a:solidFill>
              </a:rPr>
              <a:t>Sans imposer de modèle unique, l’enjeu est de clarifier l’articulation entre : </a:t>
            </a:r>
            <a:r>
              <a:rPr lang="fr-FR" b="1" dirty="0">
                <a:solidFill>
                  <a:srgbClr val="4A9C94"/>
                </a:solidFill>
              </a:rPr>
              <a:t>l’organe politique</a:t>
            </a:r>
            <a:r>
              <a:rPr lang="fr-FR" dirty="0">
                <a:solidFill>
                  <a:srgbClr val="4A9C94"/>
                </a:solidFill>
              </a:rPr>
              <a:t> (décisions stratégiques et responsabilités), </a:t>
            </a:r>
            <a:r>
              <a:rPr lang="fr-FR" b="1" dirty="0">
                <a:solidFill>
                  <a:srgbClr val="4A9C94"/>
                </a:solidFill>
              </a:rPr>
              <a:t>la direction</a:t>
            </a:r>
            <a:r>
              <a:rPr lang="fr-FR" dirty="0">
                <a:solidFill>
                  <a:srgbClr val="4A9C94"/>
                </a:solidFill>
              </a:rPr>
              <a:t> (pilotage opérationnel et gestion), et </a:t>
            </a:r>
            <a:r>
              <a:rPr lang="fr-FR" b="1" dirty="0">
                <a:solidFill>
                  <a:srgbClr val="4A9C94"/>
                </a:solidFill>
              </a:rPr>
              <a:t>les instances de pilotage partenarial</a:t>
            </a:r>
            <a:r>
              <a:rPr lang="fr-FR" dirty="0">
                <a:solidFill>
                  <a:srgbClr val="4A9C94"/>
                </a:solidFill>
              </a:rPr>
              <a:t> (dialogue, concertation, suivi/évaluation, place des habitants). </a:t>
            </a:r>
          </a:p>
          <a:p>
            <a:endParaRPr lang="fr-FR" dirty="0">
              <a:solidFill>
                <a:srgbClr val="4A9C94"/>
              </a:solidFill>
            </a:endParaRPr>
          </a:p>
          <a:p>
            <a:r>
              <a:rPr lang="fr-FR" dirty="0">
                <a:solidFill>
                  <a:srgbClr val="4A9C94"/>
                </a:solidFill>
              </a:rPr>
              <a:t>Le schéma ci-dessous constitue un </a:t>
            </a:r>
            <a:r>
              <a:rPr lang="fr-FR" b="1" dirty="0">
                <a:solidFill>
                  <a:srgbClr val="4A9C94"/>
                </a:solidFill>
              </a:rPr>
              <a:t>outil d’aide à la clarification</a:t>
            </a:r>
            <a:r>
              <a:rPr lang="fr-FR" dirty="0">
                <a:solidFill>
                  <a:srgbClr val="4A9C94"/>
                </a:solidFill>
              </a:rPr>
              <a:t> de cette organisation, et non un cadre prescriptif</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16</a:t>
            </a:fld>
            <a:endParaRPr lang="fr-FR"/>
          </a:p>
        </p:txBody>
      </p:sp>
    </p:spTree>
    <p:extLst>
      <p:ext uri="{BB962C8B-B14F-4D97-AF65-F5344CB8AC3E}">
        <p14:creationId xmlns:p14="http://schemas.microsoft.com/office/powerpoint/2010/main" val="3367714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JS</a:t>
            </a:r>
          </a:p>
          <a:p>
            <a:endParaRPr lang="fr-FR" dirty="0"/>
          </a:p>
          <a:p>
            <a:r>
              <a:rPr lang="fr-FR" dirty="0"/>
              <a:t>L’évaluation devra : </a:t>
            </a:r>
          </a:p>
          <a:p>
            <a:pPr marL="628650" lvl="1" indent="-171450">
              <a:buFont typeface="Wingdings" panose="05000000000000000000" pitchFamily="2" charset="2"/>
              <a:buChar char="q"/>
            </a:pPr>
            <a:r>
              <a:rPr lang="fr-FR" dirty="0"/>
              <a:t>Être continue</a:t>
            </a:r>
          </a:p>
          <a:p>
            <a:pPr marL="628650" lvl="1" indent="-171450">
              <a:buFont typeface="Wingdings" panose="05000000000000000000" pitchFamily="2" charset="2"/>
              <a:buChar char="q"/>
            </a:pPr>
            <a:r>
              <a:rPr lang="fr-FR" dirty="0"/>
              <a:t>être mieux anticipée, </a:t>
            </a:r>
          </a:p>
          <a:p>
            <a:pPr marL="628650" lvl="1" indent="-171450">
              <a:buFont typeface="Wingdings" panose="05000000000000000000" pitchFamily="2" charset="2"/>
              <a:buChar char="q"/>
            </a:pPr>
            <a:r>
              <a:rPr lang="fr-FR" dirty="0"/>
              <a:t>conduite de manière participative (s’appuyant sur des moments de vie de la structure comme le rapport d’activité par exemple)</a:t>
            </a:r>
          </a:p>
          <a:p>
            <a:pPr marL="628650" lvl="1" indent="-171450">
              <a:buFont typeface="Wingdings" panose="05000000000000000000" pitchFamily="2" charset="2"/>
              <a:buChar char="q"/>
            </a:pPr>
            <a:r>
              <a:rPr lang="fr-FR" dirty="0"/>
              <a:t>et porter sur la conformité des résultats au regard des objectifs (SMART), </a:t>
            </a:r>
          </a:p>
          <a:p>
            <a:pPr marL="628650" lvl="1" indent="-171450">
              <a:buFont typeface="Wingdings" panose="05000000000000000000" pitchFamily="2" charset="2"/>
              <a:buChar char="q"/>
            </a:pPr>
            <a:endParaRPr lang="fr-FR" dirty="0"/>
          </a:p>
          <a:p>
            <a:pPr marL="628650" lvl="1" indent="-171450">
              <a:buFont typeface="Wingdings" panose="05000000000000000000" pitchFamily="2" charset="2"/>
              <a:buChar char="q"/>
            </a:pPr>
            <a:r>
              <a:rPr lang="fr-FR" dirty="0"/>
              <a:t>La durée d’agrément passant à 5 ans, l’évaluation continue est nécessaire pour adapter le projet aux réalités et évolutions du territoire</a:t>
            </a:r>
          </a:p>
          <a:p>
            <a:pPr marL="457200" lvl="1" indent="0">
              <a:buFont typeface="Wingdings" panose="05000000000000000000" pitchFamily="2" charset="2"/>
              <a:buNone/>
            </a:pPr>
            <a:endParaRPr lang="fr-FR" dirty="0"/>
          </a:p>
          <a:p>
            <a:r>
              <a:rPr lang="fr-FR" dirty="0"/>
              <a:t>Des outils d’accompagnement à la démarche d’évaluation sont en cours d’élaboration à la Cnaf</a:t>
            </a:r>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17</a:t>
            </a:fld>
            <a:endParaRPr lang="fr-FR"/>
          </a:p>
        </p:txBody>
      </p:sp>
    </p:spTree>
    <p:extLst>
      <p:ext uri="{BB962C8B-B14F-4D97-AF65-F5344CB8AC3E}">
        <p14:creationId xmlns:p14="http://schemas.microsoft.com/office/powerpoint/2010/main" val="141316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a:t>
            </a:r>
          </a:p>
          <a:p>
            <a:endParaRPr lang="fr-FR" dirty="0"/>
          </a:p>
          <a:p>
            <a:r>
              <a:rPr lang="fr-FR" dirty="0"/>
              <a:t>En 3 secondes : changements</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18</a:t>
            </a:fld>
            <a:endParaRPr lang="fr-FR"/>
          </a:p>
        </p:txBody>
      </p:sp>
    </p:spTree>
    <p:extLst>
      <p:ext uri="{BB962C8B-B14F-4D97-AF65-F5344CB8AC3E}">
        <p14:creationId xmlns:p14="http://schemas.microsoft.com/office/powerpoint/2010/main" val="28515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VCX</a:t>
            </a:r>
          </a:p>
          <a:p>
            <a:endParaRPr lang="fr-FR" dirty="0"/>
          </a:p>
          <a:p>
            <a:r>
              <a:rPr lang="fr-FR" dirty="0"/>
              <a:t>En 3 secondes : changements</a:t>
            </a:r>
          </a:p>
          <a:p>
            <a:endParaRPr lang="fr-FR" dirty="0"/>
          </a:p>
          <a:p>
            <a:r>
              <a:rPr lang="fr-FR" dirty="0">
                <a:solidFill>
                  <a:srgbClr val="4A9C94"/>
                </a:solidFill>
              </a:rPr>
              <a:t>Les modalités de calcul de la future PS Animation Globale et Familiale (AGF) seront portées dans une Instruction Technique de la Cnaf. L'objectif étant qu'il n'y ait pas de perte financière pour les structures qui perçoivent aujourd'hui l'AGC et l’ACF lors de cette fusion des PS;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19</a:t>
            </a:fld>
            <a:endParaRPr lang="fr-FR"/>
          </a:p>
        </p:txBody>
      </p:sp>
    </p:spTree>
    <p:extLst>
      <p:ext uri="{BB962C8B-B14F-4D97-AF65-F5344CB8AC3E}">
        <p14:creationId xmlns:p14="http://schemas.microsoft.com/office/powerpoint/2010/main" val="119565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Le programme de la matinée est assez dense, n’hésitez pas à poser des questions ou préciser vos remarques dans le fil de discussion. </a:t>
            </a:r>
          </a:p>
          <a:p>
            <a:endParaRPr lang="fr-FR" dirty="0"/>
          </a:p>
          <a:p>
            <a:r>
              <a:rPr lang="fr-FR" dirty="0"/>
              <a:t>En fonction du temps disponible, nous y répondrons au fil de la présentation ou en alimentant ce support d’une foire aux questions avant de le mettre à disposition sous Caf.fr</a:t>
            </a:r>
          </a:p>
          <a:p>
            <a:endParaRPr lang="fr-FR" dirty="0"/>
          </a:p>
          <a:p>
            <a:r>
              <a:rPr lang="fr-FR" dirty="0"/>
              <a:t>Dans le support, nous avons créé des liens à partir du programme pour que vous puissiez revenir par la suite sur les différentes parties facilement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a:t>
            </a:fld>
            <a:endParaRPr lang="fr-FR"/>
          </a:p>
        </p:txBody>
      </p:sp>
    </p:spTree>
    <p:extLst>
      <p:ext uri="{BB962C8B-B14F-4D97-AF65-F5344CB8AC3E}">
        <p14:creationId xmlns:p14="http://schemas.microsoft.com/office/powerpoint/2010/main" val="14678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la direction, la prise en compte dans le calcul se fait à partir d’1 ETP et peut aller jusqu’à 2 ETP.</a:t>
            </a:r>
          </a:p>
          <a:p>
            <a:r>
              <a:rPr lang="fr-FR" dirty="0"/>
              <a:t>La présence d’un équivalent temps pour un Directeur constitue la règle minimale retenue par la Cnaf. </a:t>
            </a:r>
          </a:p>
          <a:p>
            <a:r>
              <a:rPr lang="fr-FR" dirty="0"/>
              <a:t>La fonction de direction d’un centre social peut, exceptionnellement, et selon le contexte local apprécié par la Caf, être partagée entre un directeur et un directeur adjoint. "</a:t>
            </a:r>
          </a:p>
          <a:p>
            <a:br>
              <a:rPr lang="fr-FR" dirty="0"/>
            </a:br>
            <a:r>
              <a:rPr lang="fr-FR" dirty="0"/>
              <a:t>S'agissant des Référentiels métiers (Référent Accueil-Référent Familles-Référent Directeur) un travail est en cours d'élaboration, en lien avec les têtes de réseau à la Cnaf. La diffusion est prévue au 2ème semestre 2026. </a:t>
            </a:r>
          </a:p>
          <a:p>
            <a:endParaRPr lang="fr-FR" dirty="0"/>
          </a:p>
          <a:p>
            <a:r>
              <a:rPr lang="fr-FR" dirty="0"/>
              <a:t>La circulaire précise les domaines et niveaux de diplômes, mai il n'y a pas de listes de diplômes, pour éviter une approche qui ne serait pas exhaustive et actualisée en continu.</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20</a:t>
            </a:fld>
            <a:endParaRPr lang="fr-FR"/>
          </a:p>
        </p:txBody>
      </p:sp>
    </p:spTree>
    <p:extLst>
      <p:ext uri="{BB962C8B-B14F-4D97-AF65-F5344CB8AC3E}">
        <p14:creationId xmlns:p14="http://schemas.microsoft.com/office/powerpoint/2010/main" val="332284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VCX</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21</a:t>
            </a:fld>
            <a:endParaRPr lang="fr-FR"/>
          </a:p>
        </p:txBody>
      </p:sp>
    </p:spTree>
    <p:extLst>
      <p:ext uri="{BB962C8B-B14F-4D97-AF65-F5344CB8AC3E}">
        <p14:creationId xmlns:p14="http://schemas.microsoft.com/office/powerpoint/2010/main" val="297512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JS</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22</a:t>
            </a:fld>
            <a:endParaRPr lang="fr-FR"/>
          </a:p>
        </p:txBody>
      </p:sp>
    </p:spTree>
    <p:extLst>
      <p:ext uri="{BB962C8B-B14F-4D97-AF65-F5344CB8AC3E}">
        <p14:creationId xmlns:p14="http://schemas.microsoft.com/office/powerpoint/2010/main" val="181829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JS</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23</a:t>
            </a:fld>
            <a:endParaRPr lang="fr-FR"/>
          </a:p>
        </p:txBody>
      </p:sp>
    </p:spTree>
    <p:extLst>
      <p:ext uri="{BB962C8B-B14F-4D97-AF65-F5344CB8AC3E}">
        <p14:creationId xmlns:p14="http://schemas.microsoft.com/office/powerpoint/2010/main" val="367505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JS</a:t>
            </a:r>
          </a:p>
          <a:p>
            <a:endParaRPr lang="fr-FR" dirty="0"/>
          </a:p>
          <a:p>
            <a:r>
              <a:rPr lang="fr-FR" dirty="0">
                <a:solidFill>
                  <a:srgbClr val="4A9C94"/>
                </a:solidFill>
              </a:rPr>
              <a:t>Le responsable de l'EVS doit être une personne identifiée, salariée ou bénévole. </a:t>
            </a:r>
          </a:p>
          <a:p>
            <a:r>
              <a:rPr lang="fr-FR" dirty="0">
                <a:solidFill>
                  <a:srgbClr val="4A9C94"/>
                </a:solidFill>
              </a:rPr>
              <a:t>Un travail va être engagé par la Cnaf en lien avec des têtes de réseau, pour poser les finalités, définir le niveau de compétences attendues et les objectiver…Peut-être via avec un Référentiel de coordinateur d’EVS</a:t>
            </a:r>
            <a:br>
              <a:rPr lang="fr-FR" dirty="0"/>
            </a:br>
            <a:endParaRPr lang="fr-FR" dirty="0"/>
          </a:p>
          <a:p>
            <a:br>
              <a:rPr lang="fr-FR" dirty="0"/>
            </a:br>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24</a:t>
            </a:fld>
            <a:endParaRPr lang="fr-FR"/>
          </a:p>
        </p:txBody>
      </p:sp>
    </p:spTree>
    <p:extLst>
      <p:ext uri="{BB962C8B-B14F-4D97-AF65-F5344CB8AC3E}">
        <p14:creationId xmlns:p14="http://schemas.microsoft.com/office/powerpoint/2010/main" val="387188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224-DF91-2D20-6C89-B52D414240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2DF0F2-C224-4990-55CD-C66F284910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AE02AB-5E04-5D7E-F796-5AC553EC1E90}"/>
              </a:ext>
            </a:extLst>
          </p:cNvPr>
          <p:cNvSpPr>
            <a:spLocks noGrp="1"/>
          </p:cNvSpPr>
          <p:nvPr>
            <p:ph type="body" idx="1"/>
          </p:nvPr>
        </p:nvSpPr>
        <p:spPr/>
        <p:txBody>
          <a:bodyPr/>
          <a:lstStyle/>
          <a:p>
            <a:r>
              <a:rPr lang="fr-FR" dirty="0"/>
              <a:t>VCX</a:t>
            </a:r>
          </a:p>
          <a:p>
            <a:endParaRPr lang="fr-FR" dirty="0"/>
          </a:p>
          <a:p>
            <a:r>
              <a:rPr lang="fr-FR" dirty="0">
                <a:solidFill>
                  <a:srgbClr val="4A9C94"/>
                </a:solidFill>
              </a:rPr>
              <a:t>1. À compter du 1er janvier 2027, le nouveau cadre réglementaire s’applique pour tout agrément prenant effet à partir de cette date.</a:t>
            </a:r>
          </a:p>
          <a:p>
            <a:r>
              <a:rPr lang="fr-FR" dirty="0">
                <a:solidFill>
                  <a:srgbClr val="4A9C94"/>
                </a:solidFill>
              </a:rPr>
              <a:t>Pour autant, l’enjeu n’est pas de créer une rupture, mais d’organiser une transition accompagnée et anticipée.</a:t>
            </a:r>
          </a:p>
          <a:p>
            <a:endParaRPr lang="fr-FR" dirty="0">
              <a:solidFill>
                <a:srgbClr val="4A9C94"/>
              </a:solidFill>
            </a:endParaRPr>
          </a:p>
          <a:p>
            <a:r>
              <a:rPr lang="fr-FR" dirty="0">
                <a:solidFill>
                  <a:srgbClr val="4A9C94"/>
                </a:solidFill>
              </a:rPr>
              <a:t>Deux logiques peuvent alors être retenues :</a:t>
            </a:r>
          </a:p>
          <a:p>
            <a:r>
              <a:rPr lang="fr-FR" dirty="0">
                <a:solidFill>
                  <a:srgbClr val="4A9C94"/>
                </a:solidFill>
              </a:rPr>
              <a:t>-Dans la phase de préparation du projet, en lien avec le suivi opéré par la Caf, si la structure est prête à présenter un projet social et familial de territoire : </a:t>
            </a:r>
          </a:p>
          <a:p>
            <a:endParaRPr lang="fr-FR" dirty="0">
              <a:solidFill>
                <a:srgbClr val="4A9C94"/>
              </a:solidFill>
            </a:endParaRPr>
          </a:p>
          <a:p>
            <a:r>
              <a:rPr lang="fr-FR" dirty="0">
                <a:solidFill>
                  <a:srgbClr val="4A9C94"/>
                </a:solidFill>
              </a:rPr>
              <a:t>Soit le projet peut être instruit selon les nouveaux critères pour une durée pouvant aller jusqu’à 5 ans.</a:t>
            </a:r>
          </a:p>
          <a:p>
            <a:r>
              <a:rPr lang="fr-FR" dirty="0">
                <a:solidFill>
                  <a:srgbClr val="4A9C94"/>
                </a:solidFill>
              </a:rPr>
              <a:t>Soit le projet social et familial nécessite d'être renforcé sur certains points (exemple : l'évaluation continue) : la Caf peut proposer un agrément de courte durée avec des préconisations, permettant à la structure d’adapter son projet dans un cadre sécurisé.</a:t>
            </a:r>
          </a:p>
          <a:p>
            <a:endParaRPr lang="fr-FR" dirty="0">
              <a:solidFill>
                <a:srgbClr val="4A9C94"/>
              </a:solidFill>
            </a:endParaRPr>
          </a:p>
          <a:p>
            <a:r>
              <a:rPr lang="fr-FR" dirty="0">
                <a:solidFill>
                  <a:srgbClr val="4A9C94"/>
                </a:solidFill>
              </a:rPr>
              <a:t>4. L'examen des autres financements s'inscrit dans une logique pluriannuelle dans la limite de la durée de la COG.</a:t>
            </a:r>
          </a:p>
        </p:txBody>
      </p:sp>
      <p:sp>
        <p:nvSpPr>
          <p:cNvPr id="4" name="Espace réservé du numéro de diapositive 3">
            <a:extLst>
              <a:ext uri="{FF2B5EF4-FFF2-40B4-BE49-F238E27FC236}">
                <a16:creationId xmlns:a16="http://schemas.microsoft.com/office/drawing/2014/main" id="{4E6FA5BE-0259-7306-DAF1-C0A58F0B6B9F}"/>
              </a:ext>
            </a:extLst>
          </p:cNvPr>
          <p:cNvSpPr>
            <a:spLocks noGrp="1"/>
          </p:cNvSpPr>
          <p:nvPr>
            <p:ph type="sldNum" sz="quarter" idx="5"/>
          </p:nvPr>
        </p:nvSpPr>
        <p:spPr/>
        <p:txBody>
          <a:bodyPr/>
          <a:lstStyle/>
          <a:p>
            <a:fld id="{5789E77E-04D8-42DA-BFE2-24994C282642}" type="slidenum">
              <a:rPr lang="fr-FR" smtClean="0"/>
              <a:t>25</a:t>
            </a:fld>
            <a:endParaRPr lang="fr-FR"/>
          </a:p>
        </p:txBody>
      </p:sp>
    </p:spTree>
    <p:extLst>
      <p:ext uri="{BB962C8B-B14F-4D97-AF65-F5344CB8AC3E}">
        <p14:creationId xmlns:p14="http://schemas.microsoft.com/office/powerpoint/2010/main" val="3062895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fonction du temps restant : On répond aux questions posées</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26</a:t>
            </a:fld>
            <a:endParaRPr lang="fr-FR"/>
          </a:p>
        </p:txBody>
      </p:sp>
    </p:spTree>
    <p:extLst>
      <p:ext uri="{BB962C8B-B14F-4D97-AF65-F5344CB8AC3E}">
        <p14:creationId xmlns:p14="http://schemas.microsoft.com/office/powerpoint/2010/main" val="47217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La Seine-Maritime a une belle densité de structures et les développements ont été importants ces dernières années</a:t>
            </a:r>
          </a:p>
          <a:p>
            <a:endParaRPr lang="fr-FR" dirty="0"/>
          </a:p>
          <a:p>
            <a:r>
              <a:rPr lang="fr-FR" dirty="0"/>
              <a:t>Nous sommes passés de 55 structures agréées en 2020, 60 en 2023 pour atteindre 69 structures au 1</a:t>
            </a:r>
            <a:r>
              <a:rPr lang="fr-FR" baseline="30000" dirty="0"/>
              <a:t>er</a:t>
            </a:r>
            <a:r>
              <a:rPr lang="fr-FR" dirty="0"/>
              <a:t> janvier 2026</a:t>
            </a:r>
          </a:p>
          <a:p>
            <a:endParaRPr lang="fr-FR" dirty="0"/>
          </a:p>
          <a:p>
            <a:r>
              <a:rPr lang="fr-FR" dirty="0"/>
              <a:t>Les 3 dernières structures agréées sont :</a:t>
            </a:r>
          </a:p>
          <a:p>
            <a:endParaRPr lang="fr-FR" dirty="0"/>
          </a:p>
          <a:p>
            <a:pPr marL="628650" lvl="1" indent="-171450">
              <a:buFont typeface="Wingdings" panose="05000000000000000000" pitchFamily="2" charset="2"/>
              <a:buChar char="q"/>
            </a:pPr>
            <a:r>
              <a:rPr lang="fr-FR" dirty="0"/>
              <a:t>L’EVS Partage à Lillebonne (Lucie Jacquin - Coordinatrice)</a:t>
            </a:r>
          </a:p>
          <a:p>
            <a:pPr marL="628650" lvl="1" indent="-171450">
              <a:buFont typeface="Wingdings" panose="05000000000000000000" pitchFamily="2" charset="2"/>
              <a:buChar char="q"/>
            </a:pPr>
            <a:r>
              <a:rPr lang="fr-FR" dirty="0"/>
              <a:t>L’EVS de Oissel, en complément de l’</a:t>
            </a:r>
            <a:r>
              <a:rPr lang="fr-FR" dirty="0" err="1"/>
              <a:t>Adal</a:t>
            </a:r>
            <a:r>
              <a:rPr lang="fr-FR" dirty="0"/>
              <a:t> sur cette commune (Sylvie </a:t>
            </a:r>
            <a:r>
              <a:rPr lang="fr-FR" dirty="0" err="1"/>
              <a:t>Debonne</a:t>
            </a:r>
            <a:r>
              <a:rPr lang="fr-FR" dirty="0"/>
              <a:t> - Coordinatrice</a:t>
            </a:r>
          </a:p>
          <a:p>
            <a:pPr marL="628650" lvl="1" indent="-171450">
              <a:buFont typeface="Wingdings" panose="05000000000000000000" pitchFamily="2" charset="2"/>
              <a:buChar char="q"/>
            </a:pPr>
            <a:r>
              <a:rPr lang="fr-FR" dirty="0"/>
              <a:t>Le centre social </a:t>
            </a:r>
            <a:r>
              <a:rPr lang="fr-FR" dirty="0" err="1"/>
              <a:t>Boby</a:t>
            </a:r>
            <a:r>
              <a:rPr lang="fr-FR" dirty="0"/>
              <a:t> Lapointe de Cléon ( Sandy </a:t>
            </a:r>
            <a:r>
              <a:rPr lang="fr-FR" dirty="0" err="1"/>
              <a:t>Benhamed</a:t>
            </a:r>
            <a:r>
              <a:rPr lang="fr-FR" dirty="0"/>
              <a:t> – Directrice)</a:t>
            </a:r>
          </a:p>
          <a:p>
            <a:pPr marL="628650" lvl="1" indent="-171450">
              <a:buFont typeface="Wingdings" panose="05000000000000000000" pitchFamily="2" charset="2"/>
              <a:buChar char="q"/>
            </a:pPr>
            <a:endParaRPr lang="fr-FR" dirty="0"/>
          </a:p>
          <a:p>
            <a:r>
              <a:rPr lang="fr-FR" dirty="0"/>
              <a:t>D’autres partenaires ont des démarches en cours en vue d’un premier agrément en 2027…Nous les avons donc invités à cette matinée. (</a:t>
            </a:r>
            <a:r>
              <a:rPr lang="fr-FR" dirty="0" err="1"/>
              <a:t>Mjc</a:t>
            </a:r>
            <a:r>
              <a:rPr lang="fr-FR" dirty="0"/>
              <a:t> de Duclair, l’association </a:t>
            </a:r>
            <a:r>
              <a:rPr lang="fr-FR" dirty="0" err="1"/>
              <a:t>Epa</a:t>
            </a:r>
            <a:r>
              <a:rPr lang="fr-FR" dirty="0"/>
              <a:t> de Petit-Quevilly notamment)</a:t>
            </a:r>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3</a:t>
            </a:fld>
            <a:endParaRPr lang="fr-FR"/>
          </a:p>
        </p:txBody>
      </p:sp>
    </p:spTree>
    <p:extLst>
      <p:ext uri="{BB962C8B-B14F-4D97-AF65-F5344CB8AC3E}">
        <p14:creationId xmlns:p14="http://schemas.microsoft.com/office/powerpoint/2010/main" val="75695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Au regard du nombre de structures conséquent et des autres thématiques portées par Valérie Cailloux, mais aussi des compétences et de l’appétence d’une nouvelle Chargée de Conseil &amp; Développement Territorial, le choix de développer un binôme de référents thématiques a vu le jour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4</a:t>
            </a:fld>
            <a:endParaRPr lang="fr-FR"/>
          </a:p>
        </p:txBody>
      </p:sp>
    </p:spTree>
    <p:extLst>
      <p:ext uri="{BB962C8B-B14F-4D97-AF65-F5344CB8AC3E}">
        <p14:creationId xmlns:p14="http://schemas.microsoft.com/office/powerpoint/2010/main" val="425514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FW</a:t>
            </a:r>
          </a:p>
          <a:p>
            <a:endParaRPr lang="fr-FR" dirty="0"/>
          </a:p>
          <a:p>
            <a:r>
              <a:rPr lang="fr-FR" dirty="0"/>
              <a:t>La rénovation de la circulaire Animation de la Vie Sociale fait partie des engagements de la Cnaf dans le cadre de la COG</a:t>
            </a:r>
          </a:p>
          <a:p>
            <a:endParaRPr lang="fr-FR" dirty="0"/>
          </a:p>
          <a:p>
            <a:r>
              <a:rPr lang="fr-FR" dirty="0"/>
              <a:t>La circulaire de référence datait de 2012, complétée par celle de mars 2016</a:t>
            </a:r>
          </a:p>
          <a:p>
            <a:endParaRPr lang="fr-FR" dirty="0"/>
          </a:p>
          <a:p>
            <a:r>
              <a:rPr lang="fr-FR" dirty="0"/>
              <a:t>Ce nouveau cadre réglementaire est applicable à compter du 1er janvier 2027 pour tout nouvel agrément ou tout renouvellement d’agrément.</a:t>
            </a:r>
          </a:p>
          <a:p>
            <a:endParaRPr lang="fr-FR" dirty="0"/>
          </a:p>
          <a:p>
            <a:r>
              <a:rPr lang="fr-FR" dirty="0">
                <a:solidFill>
                  <a:srgbClr val="4A9C94"/>
                </a:solidFill>
              </a:rPr>
              <a:t>Cette circulaire pose un cadre renouvelé de la politique d’animation de la vie sociale. Elle définit les grandes orientations pour les centres sociaux et espaces de vie sociale, en cohérence avec la Convention d’Objectifs et de Gestion 2023-2027, et vise à asseoir l’action des centres sociaux et espaces de vie sociale sur les territoires.</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5</a:t>
            </a:fld>
            <a:endParaRPr lang="fr-FR"/>
          </a:p>
        </p:txBody>
      </p:sp>
    </p:spTree>
    <p:extLst>
      <p:ext uri="{BB962C8B-B14F-4D97-AF65-F5344CB8AC3E}">
        <p14:creationId xmlns:p14="http://schemas.microsoft.com/office/powerpoint/2010/main" val="427814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VCX</a:t>
            </a:r>
          </a:p>
          <a:p>
            <a:endParaRPr lang="fr-FR" dirty="0"/>
          </a:p>
          <a:p>
            <a:endParaRPr lang="fr-FR" dirty="0"/>
          </a:p>
          <a:p>
            <a:r>
              <a:rPr lang="fr-FR" dirty="0"/>
              <a:t>La circulaire faisant 67 pages annexes comprises, nous avons fait le choix de vous présenter les évolutions principales.</a:t>
            </a:r>
          </a:p>
          <a:p>
            <a:endParaRPr lang="fr-FR" dirty="0"/>
          </a:p>
          <a:p>
            <a:r>
              <a:rPr lang="fr-FR" dirty="0"/>
              <a:t>Là encore, vous pourrez cliquer sur les liens pour circuler dans le document.</a:t>
            </a:r>
          </a:p>
          <a:p>
            <a:endParaRPr lang="fr-FR" dirty="0"/>
          </a:p>
          <a:p>
            <a:r>
              <a:rPr lang="fr-FR" dirty="0"/>
              <a:t>Les annexes qui apportent des précisions sur différents sujets ont été intégrées au support à côté des icônes boite à outil</a:t>
            </a:r>
          </a:p>
          <a:p>
            <a:endParaRPr lang="fr-FR" dirty="0"/>
          </a:p>
          <a:p>
            <a:r>
              <a:rPr lang="fr-FR" dirty="0"/>
              <a:t>La circulaire et les annexes seront également mises à disposition sous Caf.fr d’ici peu</a:t>
            </a:r>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6</a:t>
            </a:fld>
            <a:endParaRPr lang="fr-FR"/>
          </a:p>
        </p:txBody>
      </p:sp>
    </p:spTree>
    <p:extLst>
      <p:ext uri="{BB962C8B-B14F-4D97-AF65-F5344CB8AC3E}">
        <p14:creationId xmlns:p14="http://schemas.microsoft.com/office/powerpoint/2010/main" val="145354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VCX</a:t>
            </a:r>
          </a:p>
          <a:p>
            <a:endParaRPr lang="fr-FR" dirty="0"/>
          </a:p>
          <a:p>
            <a:r>
              <a:rPr lang="fr-FR" dirty="0"/>
              <a:t>Contrat de Projet, puis Projet Social et à présent Projet Social &amp; Familial de Territoire ! </a:t>
            </a:r>
          </a:p>
          <a:p>
            <a:endParaRPr lang="fr-FR" sz="300" dirty="0"/>
          </a:p>
          <a:p>
            <a:r>
              <a:rPr lang="fr-FR" dirty="0"/>
              <a:t>Par cette structuration, il s’agit avant tout de rendre plus visible les projets des équipements à l’échelle nationale et de proposer un cadrage structurant.</a:t>
            </a:r>
          </a:p>
          <a:p>
            <a:endParaRPr lang="fr-FR" sz="400" dirty="0"/>
          </a:p>
          <a:p>
            <a:r>
              <a:rPr lang="fr-FR" dirty="0"/>
              <a:t>L’idée est bien aussi de créer plus de lien entre Conventions Territoriales Globales et Apport des centres sociaux et espaces de vie sociale sur les territoires</a:t>
            </a:r>
          </a:p>
          <a:p>
            <a:endParaRPr lang="fr-FR" sz="400" dirty="0"/>
          </a:p>
          <a:p>
            <a:r>
              <a:rPr lang="fr-FR" dirty="0"/>
              <a:t>Un Projet Social &amp; Familial de Territoire intégrant :  </a:t>
            </a:r>
          </a:p>
          <a:p>
            <a:r>
              <a:rPr lang="fr-FR" b="1" dirty="0"/>
              <a:t>3 axes d’intervention, </a:t>
            </a:r>
            <a:r>
              <a:rPr lang="fr-FR" dirty="0"/>
              <a:t>définit au regard d’un diagnostic partagé, tenant compte du diagnostic CTG :</a:t>
            </a:r>
          </a:p>
          <a:p>
            <a:pPr marL="171450" indent="-171450">
              <a:buFont typeface="Wingdings" panose="05000000000000000000" pitchFamily="2" charset="2"/>
              <a:buChar char="q"/>
            </a:pPr>
            <a:r>
              <a:rPr lang="fr-FR" dirty="0"/>
              <a:t> </a:t>
            </a:r>
            <a:r>
              <a:rPr lang="fr-FR" b="1" dirty="0"/>
              <a:t>Agir pour et avec les familles, </a:t>
            </a:r>
          </a:p>
          <a:p>
            <a:pPr marL="171450" indent="-171450">
              <a:buFont typeface="Wingdings" panose="05000000000000000000" pitchFamily="2" charset="2"/>
              <a:buChar char="q"/>
            </a:pPr>
            <a:r>
              <a:rPr lang="fr-FR" b="1" dirty="0"/>
              <a:t>Agir pour renforcer la cohésion sociale et les solidarités, </a:t>
            </a:r>
            <a:endParaRPr lang="fr-FR" dirty="0"/>
          </a:p>
          <a:p>
            <a:pPr marL="171450" indent="-171450">
              <a:buFont typeface="Wingdings" panose="05000000000000000000" pitchFamily="2" charset="2"/>
              <a:buChar char="q"/>
            </a:pPr>
            <a:r>
              <a:rPr lang="fr-FR" b="1" dirty="0"/>
              <a:t>Agir pour l’inclusion citoyenne et prévenir les exclusions </a:t>
            </a:r>
          </a:p>
          <a:p>
            <a:endParaRPr lang="fr-FR" sz="800" dirty="0"/>
          </a:p>
          <a:p>
            <a:r>
              <a:rPr lang="fr-FR" dirty="0"/>
              <a:t>Ne vous inquiétez pas, chacun des axes se décline en </a:t>
            </a:r>
            <a:r>
              <a:rPr lang="fr-FR" b="1" dirty="0"/>
              <a:t>4 domaines d’action mais est  </a:t>
            </a:r>
            <a:r>
              <a:rPr lang="fr-FR" dirty="0"/>
              <a:t>à adapter aux </a:t>
            </a:r>
            <a:r>
              <a:rPr lang="fr-FR" b="1" dirty="0"/>
              <a:t>capacités humaines, financières et partenariales </a:t>
            </a:r>
          </a:p>
          <a:p>
            <a:r>
              <a:rPr lang="fr-FR" b="1" dirty="0"/>
              <a:t>Notamment des </a:t>
            </a:r>
            <a:r>
              <a:rPr lang="fr-FR" dirty="0"/>
              <a:t>EVS :pour lequel à minima 1 domaine par axe est à intégrer</a:t>
            </a:r>
          </a:p>
          <a:p>
            <a:endParaRPr lang="fr-FR" dirty="0"/>
          </a:p>
          <a:p>
            <a:endParaRPr lang="fr-FR" dirty="0"/>
          </a:p>
          <a:p>
            <a:endParaRPr lang="fr-FR" sz="800"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7</a:t>
            </a:fld>
            <a:endParaRPr lang="fr-FR"/>
          </a:p>
        </p:txBody>
      </p:sp>
    </p:spTree>
    <p:extLst>
      <p:ext uri="{BB962C8B-B14F-4D97-AF65-F5344CB8AC3E}">
        <p14:creationId xmlns:p14="http://schemas.microsoft.com/office/powerpoint/2010/main" val="89848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49" y="4652534"/>
            <a:ext cx="5438775" cy="5220129"/>
          </a:xfrm>
        </p:spPr>
        <p:txBody>
          <a:bodyPr/>
          <a:lstStyle/>
          <a:p>
            <a:r>
              <a:rPr lang="fr-FR" dirty="0"/>
              <a:t>VCX</a:t>
            </a:r>
          </a:p>
          <a:p>
            <a:endParaRPr lang="fr-FR" sz="600" dirty="0"/>
          </a:p>
          <a:p>
            <a:r>
              <a:rPr lang="fr-FR" sz="800" b="1" dirty="0"/>
              <a:t>L’annexe 1 précise le périmètre à interroger et illustre ce que peuvent être les modalités d’intervention ( à ouvrir)</a:t>
            </a:r>
          </a:p>
          <a:p>
            <a:endParaRPr lang="fr-FR" sz="800" b="1" dirty="0"/>
          </a:p>
          <a:p>
            <a:r>
              <a:rPr lang="fr-FR" sz="800" dirty="0"/>
              <a:t>Nous avons déjà essayé la transposition à certains Projets Sociaux actuels. Cela permet en effet de structurer sans pour autant être bloquant. Il nous est juste apparu des actions qui nécessiteraient d’être changé d’axe.</a:t>
            </a:r>
          </a:p>
          <a:p>
            <a:endParaRPr lang="fr-FR" sz="500" dirty="0"/>
          </a:p>
          <a:p>
            <a:r>
              <a:rPr lang="fr-FR" sz="800" dirty="0"/>
              <a:t>Durant la phase de diagnostic, la structure sera amenée à examiner chacune de ces questions pour préciser ensuite dans son projet social et familial de territoire </a:t>
            </a:r>
            <a:r>
              <a:rPr lang="fr-FR" sz="800" b="1" dirty="0"/>
              <a:t>s’il souhaite se positionner ou s’il privilégie un lien partenarial </a:t>
            </a:r>
            <a:r>
              <a:rPr lang="fr-FR" sz="800" dirty="0"/>
              <a:t>existant ou à développer pour mener des actions.</a:t>
            </a:r>
          </a:p>
          <a:p>
            <a:endParaRPr lang="fr-FR" sz="800" dirty="0"/>
          </a:p>
          <a:p>
            <a:r>
              <a:rPr lang="fr-FR" sz="800" b="1" dirty="0">
                <a:solidFill>
                  <a:srgbClr val="4A9C94"/>
                </a:solidFill>
              </a:rPr>
              <a:t>Par exemple, il n'est pas attendu des structures AVS qu'elles portent obligatoirement des actions petite enfance. Elles doivent interroger dans leur diagnostic ce qui existe sur leur territoire pour la petite enfance dans le cadre du SPPE. Puis, en fonction des constats, indiquer dans leur projet de quelle manière elles travailleront en partenariat avec les acteurs du territoire sur ce sujet, ou si elles souhaitent porter des actions elles-mêmes. </a:t>
            </a:r>
          </a:p>
          <a:p>
            <a:r>
              <a:rPr lang="fr-FR" sz="800" b="1" dirty="0">
                <a:solidFill>
                  <a:srgbClr val="4A9C94"/>
                </a:solidFill>
              </a:rPr>
              <a:t>Dans ce cadre, les structures AVS peuvent contribuer de façon adaptée, notamment :</a:t>
            </a:r>
          </a:p>
          <a:p>
            <a:r>
              <a:rPr lang="fr-FR" sz="800" b="1" dirty="0">
                <a:solidFill>
                  <a:srgbClr val="4A9C94"/>
                </a:solidFill>
              </a:rPr>
              <a:t>-Lever les freins et lutter contre le non-recours : sensibiliser les familles aux bénéfices des modes d’accueil, en particulier pour les publics les plus précaires, et déconstruire certaines idées (“je ne travaille pas, je n’y ai pas droit”).</a:t>
            </a:r>
          </a:p>
          <a:p>
            <a:r>
              <a:rPr lang="fr-FR" sz="800" b="1" dirty="0">
                <a:solidFill>
                  <a:srgbClr val="4A9C94"/>
                </a:solidFill>
              </a:rPr>
              <a:t>-Informer et orienter : renseigner sur l’offre existante (RPE, EAJE, crèches à horaires atypiques, crèches AVIP lorsqu’elles existent) et renvoyer vers la commune/AO et le RPE pour l’information officielle et l’accompagnement.</a:t>
            </a:r>
          </a:p>
          <a:p>
            <a:r>
              <a:rPr lang="fr-FR" sz="800" b="1" dirty="0">
                <a:solidFill>
                  <a:srgbClr val="4A9C94"/>
                </a:solidFill>
              </a:rPr>
              <a:t>-Contribuer au diagnostic local : faire remonter des observations de terrain (écart offre/besoins, besoins d’horaires élargis, accueil occasionnel, mobilité…), pour aider la commune/AO à affiner le diagnostic.</a:t>
            </a:r>
          </a:p>
          <a:p>
            <a:r>
              <a:rPr lang="fr-FR" sz="800" b="1" dirty="0">
                <a:solidFill>
                  <a:srgbClr val="4A9C94"/>
                </a:solidFill>
              </a:rPr>
              <a:t>-Porter des actions si pertinent : à titre facultatif, développer des démarches “aller-vers”, des temps parents-enfants, voire un projet d’accueil (ex. LAEP, EAJE) si le besoin est avéré et la capacité de portage existe.</a:t>
            </a:r>
          </a:p>
          <a:p>
            <a:endParaRPr lang="fr-FR" sz="600" dirty="0"/>
          </a:p>
          <a:p>
            <a:r>
              <a:rPr lang="fr-FR" sz="800" b="1" dirty="0"/>
              <a:t>Afin que chaque structure conserve bien ses spécificités au regard de son territoire, des besoins des habitants et de son développement , chacun des 3 axes devra avoir sa déclinaison spécifique. « Agir pour renforcer la cohésion sociale et les solidarités » par exemple se déclinera différemment selon les caractéristiques de votre territoire et de votre équipement.</a:t>
            </a:r>
          </a:p>
          <a:p>
            <a:endParaRPr lang="fr-FR" sz="800" b="1" dirty="0"/>
          </a:p>
          <a:p>
            <a:r>
              <a:rPr lang="fr-FR" sz="800" b="1" dirty="0">
                <a:solidFill>
                  <a:srgbClr val="4A9C94"/>
                </a:solidFill>
              </a:rPr>
              <a:t>Il n'y aura pas de modèle type de demande d'agrément de projet social et familial de territoire.  </a:t>
            </a:r>
          </a:p>
          <a:p>
            <a:endParaRPr lang="fr-FR" sz="1000" dirty="0"/>
          </a:p>
          <a:p>
            <a:endParaRPr lang="fr-FR" sz="1000" dirty="0"/>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8</a:t>
            </a:fld>
            <a:endParaRPr lang="fr-FR" dirty="0"/>
          </a:p>
        </p:txBody>
      </p:sp>
    </p:spTree>
    <p:extLst>
      <p:ext uri="{BB962C8B-B14F-4D97-AF65-F5344CB8AC3E}">
        <p14:creationId xmlns:p14="http://schemas.microsoft.com/office/powerpoint/2010/main" val="224944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VCX</a:t>
            </a:r>
          </a:p>
          <a:p>
            <a:endParaRPr lang="fr-FR" dirty="0"/>
          </a:p>
          <a:p>
            <a:r>
              <a:rPr lang="fr-FR" dirty="0"/>
              <a:t>La  Caf et la Fédération des centres sociaux se sont globalement déjà bien saisies de ces « nouveaux enjeux »</a:t>
            </a:r>
          </a:p>
          <a:p>
            <a:endParaRPr lang="fr-FR" dirty="0"/>
          </a:p>
          <a:p>
            <a:r>
              <a:rPr lang="fr-FR" dirty="0"/>
              <a:t>Le Guide des Aides aux Partenaires et les Appels à Projet ouvrent  des possibilités assez complètes d’obtenir des moyens supplémentaires pour accompagner ces différentes transitions :</a:t>
            </a:r>
          </a:p>
          <a:p>
            <a:pPr marL="628650" lvl="1" indent="-171450">
              <a:buFont typeface="Wingdings" panose="05000000000000000000" pitchFamily="2" charset="2"/>
              <a:buChar char="q"/>
            </a:pPr>
            <a:r>
              <a:rPr lang="fr-FR" dirty="0"/>
              <a:t>Accompagnement aux usages du numérique</a:t>
            </a:r>
          </a:p>
          <a:p>
            <a:pPr marL="628650" lvl="1" indent="-171450">
              <a:buFont typeface="Wingdings" panose="05000000000000000000" pitchFamily="2" charset="2"/>
              <a:buChar char="q"/>
            </a:pPr>
            <a:r>
              <a:rPr lang="fr-FR" dirty="0"/>
              <a:t>Appel à projet </a:t>
            </a:r>
            <a:r>
              <a:rPr lang="fr-FR" dirty="0" err="1"/>
              <a:t>Essaim’âges</a:t>
            </a:r>
            <a:endParaRPr lang="fr-FR" dirty="0"/>
          </a:p>
          <a:p>
            <a:pPr marL="628650" lvl="1" indent="-171450">
              <a:buFont typeface="Wingdings" panose="05000000000000000000" pitchFamily="2" charset="2"/>
              <a:buChar char="q"/>
            </a:pPr>
            <a:r>
              <a:rPr lang="fr-FR" dirty="0"/>
              <a:t>Fonds d’initiative des Habitants</a:t>
            </a:r>
          </a:p>
          <a:p>
            <a:pPr marL="628650" lvl="1" indent="-171450">
              <a:buFont typeface="Wingdings" panose="05000000000000000000" pitchFamily="2" charset="2"/>
              <a:buChar char="q"/>
            </a:pPr>
            <a:r>
              <a:rPr lang="fr-FR" dirty="0"/>
              <a:t>Chantiers de Jeunes et Bénévoles…</a:t>
            </a:r>
          </a:p>
          <a:p>
            <a:endParaRPr lang="fr-FR" dirty="0"/>
          </a:p>
          <a:p>
            <a:r>
              <a:rPr lang="fr-FR" dirty="0"/>
              <a:t>La transition démocratique et citoyenne est certainement un sujet à approfondir notamment avec la Fédération des centres sociaux. </a:t>
            </a:r>
          </a:p>
          <a:p>
            <a:r>
              <a:rPr lang="fr-FR" dirty="0"/>
              <a:t>Je pense notamment à la plate-forme </a:t>
            </a:r>
            <a:r>
              <a:rPr lang="fr-FR" dirty="0" err="1"/>
              <a:t>Tënk</a:t>
            </a:r>
            <a:r>
              <a:rPr lang="fr-FR" dirty="0"/>
              <a:t> et ses films pouvant être support de débat au sein des équipements et les ressources de médiation pour accompagner vos projections</a:t>
            </a:r>
          </a:p>
          <a:p>
            <a:endParaRPr lang="fr-FR" dirty="0"/>
          </a:p>
        </p:txBody>
      </p:sp>
      <p:sp>
        <p:nvSpPr>
          <p:cNvPr id="4" name="Espace réservé du numéro de diapositive 3"/>
          <p:cNvSpPr>
            <a:spLocks noGrp="1"/>
          </p:cNvSpPr>
          <p:nvPr>
            <p:ph type="sldNum" sz="quarter" idx="5"/>
          </p:nvPr>
        </p:nvSpPr>
        <p:spPr/>
        <p:txBody>
          <a:bodyPr/>
          <a:lstStyle/>
          <a:p>
            <a:fld id="{5789E77E-04D8-42DA-BFE2-24994C282642}" type="slidenum">
              <a:rPr lang="fr-FR" smtClean="0"/>
              <a:t>9</a:t>
            </a:fld>
            <a:endParaRPr lang="fr-FR"/>
          </a:p>
        </p:txBody>
      </p:sp>
    </p:spTree>
    <p:extLst>
      <p:ext uri="{BB962C8B-B14F-4D97-AF65-F5344CB8AC3E}">
        <p14:creationId xmlns:p14="http://schemas.microsoft.com/office/powerpoint/2010/main" val="284087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01C3A-06F6-BFFE-9B8D-E658841506D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678498-3CEF-A51E-796A-A6EDCA287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24B171-157F-EFA9-CCAB-3AEAF547ED25}"/>
              </a:ext>
            </a:extLst>
          </p:cNvPr>
          <p:cNvSpPr>
            <a:spLocks noGrp="1"/>
          </p:cNvSpPr>
          <p:nvPr>
            <p:ph type="dt" sz="half" idx="10"/>
          </p:nvPr>
        </p:nvSpPr>
        <p:spPr/>
        <p:txBody>
          <a:bodyPr/>
          <a:lstStyle/>
          <a:p>
            <a:fld id="{4DD22167-E695-4CED-A86B-4EAF23E49600}" type="datetime1">
              <a:rPr lang="fr-FR" smtClean="0"/>
              <a:t>16/03/2026</a:t>
            </a:fld>
            <a:endParaRPr lang="fr-FR"/>
          </a:p>
        </p:txBody>
      </p:sp>
      <p:sp>
        <p:nvSpPr>
          <p:cNvPr id="5" name="Espace réservé du pied de page 4">
            <a:extLst>
              <a:ext uri="{FF2B5EF4-FFF2-40B4-BE49-F238E27FC236}">
                <a16:creationId xmlns:a16="http://schemas.microsoft.com/office/drawing/2014/main" id="{5B063D15-72C9-4FD3-EE40-6DA9AE542C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C42DBD-AF93-B994-98E0-8054DB1E19C0}"/>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167906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2E68C-26CD-1438-CBB8-E9AA0F97A6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EB4B7A9-AEE8-5FF8-6C59-B033876BE1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8325AB-C296-77B2-D400-584D3945FE7F}"/>
              </a:ext>
            </a:extLst>
          </p:cNvPr>
          <p:cNvSpPr>
            <a:spLocks noGrp="1"/>
          </p:cNvSpPr>
          <p:nvPr>
            <p:ph type="dt" sz="half" idx="10"/>
          </p:nvPr>
        </p:nvSpPr>
        <p:spPr/>
        <p:txBody>
          <a:bodyPr/>
          <a:lstStyle/>
          <a:p>
            <a:fld id="{05AC0BD8-C70F-42AF-BCED-1F81734A8AD5}" type="datetime1">
              <a:rPr lang="fr-FR" smtClean="0"/>
              <a:t>16/03/2026</a:t>
            </a:fld>
            <a:endParaRPr lang="fr-FR"/>
          </a:p>
        </p:txBody>
      </p:sp>
      <p:sp>
        <p:nvSpPr>
          <p:cNvPr id="5" name="Espace réservé du pied de page 4">
            <a:extLst>
              <a:ext uri="{FF2B5EF4-FFF2-40B4-BE49-F238E27FC236}">
                <a16:creationId xmlns:a16="http://schemas.microsoft.com/office/drawing/2014/main" id="{BBA2C771-E9EC-9ABB-DD64-353B0F2116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F7D89C-B20E-D59A-8EDC-7402B0949A35}"/>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48280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2B29B4-EA71-6950-48E6-F4C722F994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C57459-AB5E-23BF-E81F-7252150DBE1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E71A49-C388-4D72-3929-04C4F6790C9C}"/>
              </a:ext>
            </a:extLst>
          </p:cNvPr>
          <p:cNvSpPr>
            <a:spLocks noGrp="1"/>
          </p:cNvSpPr>
          <p:nvPr>
            <p:ph type="dt" sz="half" idx="10"/>
          </p:nvPr>
        </p:nvSpPr>
        <p:spPr/>
        <p:txBody>
          <a:bodyPr/>
          <a:lstStyle/>
          <a:p>
            <a:fld id="{048D03DA-FD62-4706-A87B-CEB3C31A1DA4}" type="datetime1">
              <a:rPr lang="fr-FR" smtClean="0"/>
              <a:t>16/03/2026</a:t>
            </a:fld>
            <a:endParaRPr lang="fr-FR"/>
          </a:p>
        </p:txBody>
      </p:sp>
      <p:sp>
        <p:nvSpPr>
          <p:cNvPr id="5" name="Espace réservé du pied de page 4">
            <a:extLst>
              <a:ext uri="{FF2B5EF4-FFF2-40B4-BE49-F238E27FC236}">
                <a16:creationId xmlns:a16="http://schemas.microsoft.com/office/drawing/2014/main" id="{0905FFC5-8215-C800-6E71-001B860F33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B1FC73-59FB-94A0-8B6D-D321CE5CA34C}"/>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214133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CBEB7-584A-7FAF-44AD-BD9377741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FE82B4-1BC4-6CC5-D851-5FE76EB4FF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C5CC6D-7E59-EB2C-E890-5AAC33FCB3D0}"/>
              </a:ext>
            </a:extLst>
          </p:cNvPr>
          <p:cNvSpPr>
            <a:spLocks noGrp="1"/>
          </p:cNvSpPr>
          <p:nvPr>
            <p:ph type="dt" sz="half" idx="10"/>
          </p:nvPr>
        </p:nvSpPr>
        <p:spPr/>
        <p:txBody>
          <a:bodyPr/>
          <a:lstStyle/>
          <a:p>
            <a:fld id="{53E316B7-C8CE-42C4-B8C3-BF415BCFC904}" type="datetime1">
              <a:rPr lang="fr-FR" smtClean="0"/>
              <a:t>16/03/2026</a:t>
            </a:fld>
            <a:endParaRPr lang="fr-FR"/>
          </a:p>
        </p:txBody>
      </p:sp>
      <p:sp>
        <p:nvSpPr>
          <p:cNvPr id="5" name="Espace réservé du pied de page 4">
            <a:extLst>
              <a:ext uri="{FF2B5EF4-FFF2-40B4-BE49-F238E27FC236}">
                <a16:creationId xmlns:a16="http://schemas.microsoft.com/office/drawing/2014/main" id="{B86183F4-6F18-35FA-F2A2-39B19F1560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54B0B3-3A70-EEF9-FE0B-EEE1A46C5FA2}"/>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127192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E4EC6-B745-133C-FFA5-9C4705B0E4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4F950A3-39DA-709F-9854-D987D8DA0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290C1D-4D42-5C19-46AC-64B76175F158}"/>
              </a:ext>
            </a:extLst>
          </p:cNvPr>
          <p:cNvSpPr>
            <a:spLocks noGrp="1"/>
          </p:cNvSpPr>
          <p:nvPr>
            <p:ph type="dt" sz="half" idx="10"/>
          </p:nvPr>
        </p:nvSpPr>
        <p:spPr/>
        <p:txBody>
          <a:bodyPr/>
          <a:lstStyle/>
          <a:p>
            <a:fld id="{6C846C82-2A94-41E3-99E4-464B22552631}" type="datetime1">
              <a:rPr lang="fr-FR" smtClean="0"/>
              <a:t>16/03/2026</a:t>
            </a:fld>
            <a:endParaRPr lang="fr-FR"/>
          </a:p>
        </p:txBody>
      </p:sp>
      <p:sp>
        <p:nvSpPr>
          <p:cNvPr id="5" name="Espace réservé du pied de page 4">
            <a:extLst>
              <a:ext uri="{FF2B5EF4-FFF2-40B4-BE49-F238E27FC236}">
                <a16:creationId xmlns:a16="http://schemas.microsoft.com/office/drawing/2014/main" id="{73BC14C5-BED1-F310-9748-6977A3ECDD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C3F162-86E2-44B5-2EA7-4AF5DF9EAE9A}"/>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394924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2FC6D-D4E6-122B-CA25-E729449CC4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B6E8E1-3747-5976-5D47-45B8685018B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316CE6-7A17-D3A3-5E2D-24A71701CD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1FFD7A6-233D-8B88-2E48-FA957770C096}"/>
              </a:ext>
            </a:extLst>
          </p:cNvPr>
          <p:cNvSpPr>
            <a:spLocks noGrp="1"/>
          </p:cNvSpPr>
          <p:nvPr>
            <p:ph type="dt" sz="half" idx="10"/>
          </p:nvPr>
        </p:nvSpPr>
        <p:spPr/>
        <p:txBody>
          <a:bodyPr/>
          <a:lstStyle/>
          <a:p>
            <a:fld id="{DA91D97F-877F-4612-A35B-BD98657DF549}" type="datetime1">
              <a:rPr lang="fr-FR" smtClean="0"/>
              <a:t>16/03/2026</a:t>
            </a:fld>
            <a:endParaRPr lang="fr-FR"/>
          </a:p>
        </p:txBody>
      </p:sp>
      <p:sp>
        <p:nvSpPr>
          <p:cNvPr id="6" name="Espace réservé du pied de page 5">
            <a:extLst>
              <a:ext uri="{FF2B5EF4-FFF2-40B4-BE49-F238E27FC236}">
                <a16:creationId xmlns:a16="http://schemas.microsoft.com/office/drawing/2014/main" id="{F07E29E9-2B63-4ECE-9735-226278EA17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5B57C6-304A-5C0B-A5E6-3DAA6D320752}"/>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168731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EFC8F-5DCA-CF8A-B891-DD231C1AA7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74B715F-C1BD-B593-02DB-9A1A9EA47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3FE741-4A53-A4D3-6925-113D01BC72F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8B7286-D8F8-4130-5B12-759174800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A45F2C-A952-C792-9217-386DBA9AAD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B22EE97-0BCA-409F-466E-2DD0733A5B02}"/>
              </a:ext>
            </a:extLst>
          </p:cNvPr>
          <p:cNvSpPr>
            <a:spLocks noGrp="1"/>
          </p:cNvSpPr>
          <p:nvPr>
            <p:ph type="dt" sz="half" idx="10"/>
          </p:nvPr>
        </p:nvSpPr>
        <p:spPr/>
        <p:txBody>
          <a:bodyPr/>
          <a:lstStyle/>
          <a:p>
            <a:fld id="{B232699D-BB69-4338-BF9D-1DB87A51BC69}" type="datetime1">
              <a:rPr lang="fr-FR" smtClean="0"/>
              <a:t>16/03/2026</a:t>
            </a:fld>
            <a:endParaRPr lang="fr-FR"/>
          </a:p>
        </p:txBody>
      </p:sp>
      <p:sp>
        <p:nvSpPr>
          <p:cNvPr id="8" name="Espace réservé du pied de page 7">
            <a:extLst>
              <a:ext uri="{FF2B5EF4-FFF2-40B4-BE49-F238E27FC236}">
                <a16:creationId xmlns:a16="http://schemas.microsoft.com/office/drawing/2014/main" id="{A5D10DA3-EEED-290C-2013-67A346998C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EACAB0B-AF3D-6B4E-44A0-EEF00DF4C7E6}"/>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391667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35FF4-D1D5-9211-C3D1-D2952ADC6D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250C592-8C48-C779-D16E-2D3C5562E2B2}"/>
              </a:ext>
            </a:extLst>
          </p:cNvPr>
          <p:cNvSpPr>
            <a:spLocks noGrp="1"/>
          </p:cNvSpPr>
          <p:nvPr>
            <p:ph type="dt" sz="half" idx="10"/>
          </p:nvPr>
        </p:nvSpPr>
        <p:spPr/>
        <p:txBody>
          <a:bodyPr/>
          <a:lstStyle/>
          <a:p>
            <a:fld id="{3914755C-3D28-4011-99BD-4ECA1AB7EDE2}" type="datetime1">
              <a:rPr lang="fr-FR" smtClean="0"/>
              <a:t>16/03/2026</a:t>
            </a:fld>
            <a:endParaRPr lang="fr-FR"/>
          </a:p>
        </p:txBody>
      </p:sp>
      <p:sp>
        <p:nvSpPr>
          <p:cNvPr id="4" name="Espace réservé du pied de page 3">
            <a:extLst>
              <a:ext uri="{FF2B5EF4-FFF2-40B4-BE49-F238E27FC236}">
                <a16:creationId xmlns:a16="http://schemas.microsoft.com/office/drawing/2014/main" id="{57E3AC2E-A4F6-11D8-1F0B-661D7BAE85B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2CAD6F9-694E-99E1-8D55-05EE48344E55}"/>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276056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F7AF2E-9A5F-A516-5DA7-F4A96EB66869}"/>
              </a:ext>
            </a:extLst>
          </p:cNvPr>
          <p:cNvSpPr>
            <a:spLocks noGrp="1"/>
          </p:cNvSpPr>
          <p:nvPr>
            <p:ph type="dt" sz="half" idx="10"/>
          </p:nvPr>
        </p:nvSpPr>
        <p:spPr/>
        <p:txBody>
          <a:bodyPr/>
          <a:lstStyle/>
          <a:p>
            <a:fld id="{FE7EDA10-55FC-4387-96B0-A426B927271D}" type="datetime1">
              <a:rPr lang="fr-FR" smtClean="0"/>
              <a:t>16/03/2026</a:t>
            </a:fld>
            <a:endParaRPr lang="fr-FR"/>
          </a:p>
        </p:txBody>
      </p:sp>
      <p:sp>
        <p:nvSpPr>
          <p:cNvPr id="3" name="Espace réservé du pied de page 2">
            <a:extLst>
              <a:ext uri="{FF2B5EF4-FFF2-40B4-BE49-F238E27FC236}">
                <a16:creationId xmlns:a16="http://schemas.microsoft.com/office/drawing/2014/main" id="{08680AD0-CFC9-4547-5155-EB69723EFF7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817D5E-10B4-77B9-8EAA-7A19BCCAF77E}"/>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419844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A118D-CA6B-EE24-EB7E-157EC0BD5B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3EABC2-B982-D00A-5BA0-4C5071F71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4392EE-0587-4CC7-A0BF-D7F5473D8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3BAD2E-2A4D-459E-62D6-6B38200612EB}"/>
              </a:ext>
            </a:extLst>
          </p:cNvPr>
          <p:cNvSpPr>
            <a:spLocks noGrp="1"/>
          </p:cNvSpPr>
          <p:nvPr>
            <p:ph type="dt" sz="half" idx="10"/>
          </p:nvPr>
        </p:nvSpPr>
        <p:spPr/>
        <p:txBody>
          <a:bodyPr/>
          <a:lstStyle/>
          <a:p>
            <a:fld id="{D1F586DB-FC59-451B-9924-CEFC562F24E9}" type="datetime1">
              <a:rPr lang="fr-FR" smtClean="0"/>
              <a:t>16/03/2026</a:t>
            </a:fld>
            <a:endParaRPr lang="fr-FR"/>
          </a:p>
        </p:txBody>
      </p:sp>
      <p:sp>
        <p:nvSpPr>
          <p:cNvPr id="6" name="Espace réservé du pied de page 5">
            <a:extLst>
              <a:ext uri="{FF2B5EF4-FFF2-40B4-BE49-F238E27FC236}">
                <a16:creationId xmlns:a16="http://schemas.microsoft.com/office/drawing/2014/main" id="{6FA44729-3B0E-8083-E610-44E4C2EF17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2316AB-0FBF-DD1A-EAE3-FA64A9BC8E21}"/>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128275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A9BA1-8A34-BA2F-3D92-DEF9EF22F5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EAA1224-868C-B70A-8AE5-C2B3D5185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C236E37-7159-D70F-8EB0-040BE25A4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19F5C3-9965-A765-161D-C7F294BF273C}"/>
              </a:ext>
            </a:extLst>
          </p:cNvPr>
          <p:cNvSpPr>
            <a:spLocks noGrp="1"/>
          </p:cNvSpPr>
          <p:nvPr>
            <p:ph type="dt" sz="half" idx="10"/>
          </p:nvPr>
        </p:nvSpPr>
        <p:spPr/>
        <p:txBody>
          <a:bodyPr/>
          <a:lstStyle/>
          <a:p>
            <a:fld id="{D34FC787-7769-4A00-90EF-AC524BFB17BE}" type="datetime1">
              <a:rPr lang="fr-FR" smtClean="0"/>
              <a:t>16/03/2026</a:t>
            </a:fld>
            <a:endParaRPr lang="fr-FR"/>
          </a:p>
        </p:txBody>
      </p:sp>
      <p:sp>
        <p:nvSpPr>
          <p:cNvPr id="6" name="Espace réservé du pied de page 5">
            <a:extLst>
              <a:ext uri="{FF2B5EF4-FFF2-40B4-BE49-F238E27FC236}">
                <a16:creationId xmlns:a16="http://schemas.microsoft.com/office/drawing/2014/main" id="{B57E9279-839D-C875-04E3-C39A19E338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30D1BF-C1CF-FBF2-7B63-F7DCDCB024B2}"/>
              </a:ext>
            </a:extLst>
          </p:cNvPr>
          <p:cNvSpPr>
            <a:spLocks noGrp="1"/>
          </p:cNvSpPr>
          <p:nvPr>
            <p:ph type="sldNum" sz="quarter" idx="12"/>
          </p:nvPr>
        </p:nvSpPr>
        <p:spPr/>
        <p:txBody>
          <a:bodyPr/>
          <a:lstStyle/>
          <a:p>
            <a:fld id="{805A191F-5C0F-4337-A9FE-78F85530B8E6}" type="slidenum">
              <a:rPr lang="fr-FR" smtClean="0"/>
              <a:t>‹N°›</a:t>
            </a:fld>
            <a:endParaRPr lang="fr-FR"/>
          </a:p>
        </p:txBody>
      </p:sp>
    </p:spTree>
    <p:extLst>
      <p:ext uri="{BB962C8B-B14F-4D97-AF65-F5344CB8AC3E}">
        <p14:creationId xmlns:p14="http://schemas.microsoft.com/office/powerpoint/2010/main" val="353715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21C215-CD96-4A1B-9C4F-783C57695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A533DD-94DE-6A1D-AC16-47BA48C96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4E539C-81B6-AC41-EBDC-2A4E8BD89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9FA841-12D8-4EB5-A639-BF09B36FA66A}" type="datetime1">
              <a:rPr lang="fr-FR" smtClean="0"/>
              <a:t>16/03/2026</a:t>
            </a:fld>
            <a:endParaRPr lang="fr-FR"/>
          </a:p>
        </p:txBody>
      </p:sp>
      <p:sp>
        <p:nvSpPr>
          <p:cNvPr id="5" name="Espace réservé du pied de page 4">
            <a:extLst>
              <a:ext uri="{FF2B5EF4-FFF2-40B4-BE49-F238E27FC236}">
                <a16:creationId xmlns:a16="http://schemas.microsoft.com/office/drawing/2014/main" id="{DE15A753-06B7-607F-BA8C-4392FD695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88F88E-DD35-7A26-259D-74579CDD0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A191F-5C0F-4337-A9FE-78F85530B8E6}" type="slidenum">
              <a:rPr lang="fr-FR" smtClean="0"/>
              <a:t>‹N°›</a:t>
            </a:fld>
            <a:endParaRPr lang="fr-FR"/>
          </a:p>
        </p:txBody>
      </p:sp>
    </p:spTree>
    <p:extLst>
      <p:ext uri="{BB962C8B-B14F-4D97-AF65-F5344CB8AC3E}">
        <p14:creationId xmlns:p14="http://schemas.microsoft.com/office/powerpoint/2010/main" val="167366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7.emf"/><Relationship Id="rId4" Type="http://schemas.openxmlformats.org/officeDocument/2006/relationships/diagramLayout" Target="../diagrams/layout8.xml"/><Relationship Id="rId9"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6.png"/><Relationship Id="rId7" Type="http://schemas.openxmlformats.org/officeDocument/2006/relationships/diagramLayout" Target="../diagrams/layout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7.emf"/><Relationship Id="rId10" Type="http://schemas.microsoft.com/office/2007/relationships/diagramDrawing" Target="../diagrams/drawing9.xml"/><Relationship Id="rId4" Type="http://schemas.openxmlformats.org/officeDocument/2006/relationships/package" Target="../embeddings/Microsoft_Word_Document2.docx"/><Relationship Id="rId9"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diagramLayout" Target="../diagrams/layout11.xml"/><Relationship Id="rId12" Type="http://schemas.openxmlformats.org/officeDocument/2006/relationships/image" Target="../media/image27.svg"/><Relationship Id="rId2" Type="http://schemas.openxmlformats.org/officeDocument/2006/relationships/notesSlide" Target="../notesSlides/notesSlide20.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image" Target="../media/image26.png"/><Relationship Id="rId5" Type="http://schemas.openxmlformats.org/officeDocument/2006/relationships/image" Target="../media/image25.emf"/><Relationship Id="rId15" Type="http://schemas.openxmlformats.org/officeDocument/2006/relationships/image" Target="../media/image30.png"/><Relationship Id="rId10" Type="http://schemas.microsoft.com/office/2007/relationships/diagramDrawing" Target="../diagrams/drawing11.xml"/><Relationship Id="rId4" Type="http://schemas.openxmlformats.org/officeDocument/2006/relationships/package" Target="../embeddings/Microsoft_Word_Document3.docx"/><Relationship Id="rId9" Type="http://schemas.openxmlformats.org/officeDocument/2006/relationships/diagramColors" Target="../diagrams/colors11.xml"/><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caf.fr/sites/default/files/medias/cnaf/Nous_connaitre/qui%20sommes%20nous/Textes%20de%20r%C3%A9f%C3%A9rence/Circulaires/2025/C-2025-238_Annexe.pdf" TargetMode="External"/><Relationship Id="rId7" Type="http://schemas.openxmlformats.org/officeDocument/2006/relationships/hyperlink" Target="https://www.caf.fr/professionnels/offres-et-services/caf-de-seine-maritime/partenaires-locaux/l-animation-de-la-vie-social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package" Target="../embeddings/Microsoft_Word_Document.docx"/><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diagramData" Target="../diagrams/data4.xml"/><Relationship Id="rId21" Type="http://schemas.openxmlformats.org/officeDocument/2006/relationships/image" Target="../media/image21.svg"/><Relationship Id="rId7" Type="http://schemas.microsoft.com/office/2007/relationships/diagramDrawing" Target="../diagrams/drawing4.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1.svg"/><Relationship Id="rId5" Type="http://schemas.openxmlformats.org/officeDocument/2006/relationships/diagramQuickStyle" Target="../diagrams/quickStyle4.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diagramLayout" Target="../diagrams/layout4.xml"/><Relationship Id="rId9" Type="http://schemas.openxmlformats.org/officeDocument/2006/relationships/image" Target="../media/image9.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EE02C-724E-EA68-C60E-A170086777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798CF02-121F-34DC-01D8-803597AB1715}"/>
              </a:ext>
            </a:extLst>
          </p:cNvPr>
          <p:cNvSpPr>
            <a:spLocks noGrp="1"/>
          </p:cNvSpPr>
          <p:nvPr>
            <p:ph type="ctrTitle"/>
          </p:nvPr>
        </p:nvSpPr>
        <p:spPr>
          <a:xfrm>
            <a:off x="1144466" y="2852692"/>
            <a:ext cx="7456714" cy="2146527"/>
          </a:xfrm>
        </p:spPr>
        <p:txBody>
          <a:bodyPr>
            <a:noAutofit/>
          </a:bodyPr>
          <a:lstStyle/>
          <a:p>
            <a:pPr>
              <a:lnSpc>
                <a:spcPct val="100000"/>
              </a:lnSpc>
              <a:spcBef>
                <a:spcPts val="1200"/>
              </a:spcBef>
              <a:spcAft>
                <a:spcPts val="1200"/>
              </a:spcAft>
            </a:pPr>
            <a:r>
              <a:rPr lang="fr-FR" sz="5400" dirty="0">
                <a:solidFill>
                  <a:schemeClr val="tx2">
                    <a:lumMod val="75000"/>
                    <a:lumOff val="25000"/>
                  </a:schemeClr>
                </a:solidFill>
                <a:latin typeface="Century Gothic" panose="020B0502020202020204" pitchFamily="34" charset="0"/>
              </a:rPr>
              <a:t>Webinaire départemental Animation </a:t>
            </a:r>
            <a:br>
              <a:rPr lang="fr-FR" sz="5400" dirty="0">
                <a:solidFill>
                  <a:schemeClr val="tx2">
                    <a:lumMod val="75000"/>
                    <a:lumOff val="25000"/>
                  </a:schemeClr>
                </a:solidFill>
                <a:latin typeface="Century Gothic" panose="020B0502020202020204" pitchFamily="34" charset="0"/>
              </a:rPr>
            </a:br>
            <a:r>
              <a:rPr lang="fr-FR" sz="5400" dirty="0">
                <a:solidFill>
                  <a:schemeClr val="tx2">
                    <a:lumMod val="75000"/>
                    <a:lumOff val="25000"/>
                  </a:schemeClr>
                </a:solidFill>
                <a:latin typeface="Century Gothic" panose="020B0502020202020204" pitchFamily="34" charset="0"/>
              </a:rPr>
              <a:t>de la Vie Sociale</a:t>
            </a:r>
          </a:p>
        </p:txBody>
      </p:sp>
      <p:pic>
        <p:nvPicPr>
          <p:cNvPr id="4" name="Image 3" descr="Une image contenant texte, capture d’écran, femme, habits&#10;&#10;Le contenu généré par l’IA peut être incorrect.">
            <a:extLst>
              <a:ext uri="{FF2B5EF4-FFF2-40B4-BE49-F238E27FC236}">
                <a16:creationId xmlns:a16="http://schemas.microsoft.com/office/drawing/2014/main" id="{5C1BAE65-D64C-2A30-408C-50C0BA827CA3}"/>
              </a:ext>
            </a:extLst>
          </p:cNvPr>
          <p:cNvPicPr>
            <a:picLocks noChangeAspect="1"/>
          </p:cNvPicPr>
          <p:nvPr/>
        </p:nvPicPr>
        <p:blipFill>
          <a:blip r:embed="rId3">
            <a:extLst>
              <a:ext uri="{28A0092B-C50C-407E-A947-70E740481C1C}">
                <a14:useLocalDpi xmlns:a14="http://schemas.microsoft.com/office/drawing/2010/main" val="0"/>
              </a:ext>
            </a:extLst>
          </a:blip>
          <a:srcRect l="62123" t="811" r="21250" b="3663"/>
          <a:stretch/>
        </p:blipFill>
        <p:spPr>
          <a:xfrm>
            <a:off x="9264774" y="-1"/>
            <a:ext cx="2927226" cy="6858001"/>
          </a:xfrm>
          <a:prstGeom prst="rect">
            <a:avLst/>
          </a:prstGeom>
        </p:spPr>
      </p:pic>
      <p:sp>
        <p:nvSpPr>
          <p:cNvPr id="5" name="ZoneTexte 4">
            <a:extLst>
              <a:ext uri="{FF2B5EF4-FFF2-40B4-BE49-F238E27FC236}">
                <a16:creationId xmlns:a16="http://schemas.microsoft.com/office/drawing/2014/main" id="{612D76C3-3D79-AC96-83F9-3E8EB9FDD1DD}"/>
              </a:ext>
            </a:extLst>
          </p:cNvPr>
          <p:cNvSpPr txBox="1"/>
          <p:nvPr/>
        </p:nvSpPr>
        <p:spPr>
          <a:xfrm>
            <a:off x="3307473" y="5962445"/>
            <a:ext cx="3546164" cy="461665"/>
          </a:xfrm>
          <a:prstGeom prst="rect">
            <a:avLst/>
          </a:prstGeom>
          <a:noFill/>
        </p:spPr>
        <p:txBody>
          <a:bodyPr wrap="none" rtlCol="0">
            <a:spAutoFit/>
          </a:bodyPr>
          <a:lstStyle/>
          <a:p>
            <a:pPr algn="ctr"/>
            <a:r>
              <a:rPr lang="fr-FR" sz="2400" dirty="0">
                <a:solidFill>
                  <a:srgbClr val="4A9C94"/>
                </a:solidFill>
                <a:latin typeface="Century Gothic" panose="020B0502020202020204" pitchFamily="34" charset="0"/>
                <a:ea typeface="+mj-ea"/>
                <a:cs typeface="+mj-cs"/>
              </a:rPr>
              <a:t>Vendredi 13 Mars 2026</a:t>
            </a:r>
            <a:endParaRPr lang="fr-FR" sz="2000" dirty="0">
              <a:solidFill>
                <a:srgbClr val="4A9C94"/>
              </a:solidFill>
              <a:latin typeface="Century Gothic" panose="020B0502020202020204" pitchFamily="34" charset="0"/>
              <a:ea typeface="+mj-ea"/>
              <a:cs typeface="+mj-cs"/>
            </a:endParaRPr>
          </a:p>
        </p:txBody>
      </p:sp>
      <p:pic>
        <p:nvPicPr>
          <p:cNvPr id="3" name="Picture 2">
            <a:extLst>
              <a:ext uri="{FF2B5EF4-FFF2-40B4-BE49-F238E27FC236}">
                <a16:creationId xmlns:a16="http://schemas.microsoft.com/office/drawing/2014/main" id="{9A772431-2283-614E-76B5-F50C6BD81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040" y="0"/>
            <a:ext cx="2902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7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0DA4A-39ED-6D50-2D2B-5ABFE9D2AE1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D887293-7F01-DB61-1E7C-6F19258B7BE5}"/>
              </a:ext>
            </a:extLst>
          </p:cNvPr>
          <p:cNvSpPr>
            <a:spLocks noGrp="1"/>
          </p:cNvSpPr>
          <p:nvPr>
            <p:ph type="sldNum" sz="quarter" idx="12"/>
          </p:nvPr>
        </p:nvSpPr>
        <p:spPr/>
        <p:txBody>
          <a:bodyPr/>
          <a:lstStyle/>
          <a:p>
            <a:fld id="{805A191F-5C0F-4337-A9FE-78F85530B8E6}" type="slidenum">
              <a:rPr lang="fr-FR" smtClean="0"/>
              <a:t>10</a:t>
            </a:fld>
            <a:endParaRPr lang="fr-FR"/>
          </a:p>
        </p:txBody>
      </p:sp>
      <p:sp>
        <p:nvSpPr>
          <p:cNvPr id="3" name="ZoneTexte 2">
            <a:extLst>
              <a:ext uri="{FF2B5EF4-FFF2-40B4-BE49-F238E27FC236}">
                <a16:creationId xmlns:a16="http://schemas.microsoft.com/office/drawing/2014/main" id="{09EBE44E-DF69-3B19-DA70-47C04D4E2F60}"/>
              </a:ext>
            </a:extLst>
          </p:cNvPr>
          <p:cNvSpPr txBox="1"/>
          <p:nvPr/>
        </p:nvSpPr>
        <p:spPr>
          <a:xfrm>
            <a:off x="611094" y="323468"/>
            <a:ext cx="10040470" cy="977383"/>
          </a:xfrm>
          <a:prstGeom prst="rect">
            <a:avLst/>
          </a:prstGeom>
          <a:noFill/>
        </p:spPr>
        <p:txBody>
          <a:bodyPr wrap="square">
            <a:spAutoFit/>
          </a:bodyPr>
          <a:lstStyle/>
          <a:p>
            <a:pPr algn="just">
              <a:lnSpc>
                <a:spcPct val="107000"/>
              </a:lnSpc>
              <a:spcAft>
                <a:spcPts val="800"/>
              </a:spcAft>
              <a:buNone/>
            </a:pPr>
            <a:r>
              <a:rPr lang="fr-FR" sz="2800" b="1" dirty="0">
                <a:solidFill>
                  <a:schemeClr val="tx2">
                    <a:lumMod val="75000"/>
                    <a:lumOff val="25000"/>
                  </a:schemeClr>
                </a:solidFill>
                <a:latin typeface="Century Gothic" panose="020B0502020202020204" pitchFamily="34" charset="0"/>
              </a:rPr>
              <a:t>L’accueil inconditionnel : une fonction obligatoire pour toutes les structures &amp; des objectifs redéfinis</a:t>
            </a:r>
          </a:p>
        </p:txBody>
      </p:sp>
      <p:graphicFrame>
        <p:nvGraphicFramePr>
          <p:cNvPr id="5" name="Diagramme 4">
            <a:extLst>
              <a:ext uri="{FF2B5EF4-FFF2-40B4-BE49-F238E27FC236}">
                <a16:creationId xmlns:a16="http://schemas.microsoft.com/office/drawing/2014/main" id="{68795F6C-827E-CC6B-951E-D2B23A8FEC14}"/>
              </a:ext>
            </a:extLst>
          </p:cNvPr>
          <p:cNvGraphicFramePr/>
          <p:nvPr>
            <p:extLst>
              <p:ext uri="{D42A27DB-BD31-4B8C-83A1-F6EECF244321}">
                <p14:modId xmlns:p14="http://schemas.microsoft.com/office/powerpoint/2010/main" val="2972751383"/>
              </p:ext>
            </p:extLst>
          </p:nvPr>
        </p:nvGraphicFramePr>
        <p:xfrm>
          <a:off x="1281952" y="2498885"/>
          <a:ext cx="9628095" cy="413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55CA12AA-FBFE-19A2-6270-7575BEB08A1B}"/>
              </a:ext>
            </a:extLst>
          </p:cNvPr>
          <p:cNvSpPr txBox="1"/>
          <p:nvPr/>
        </p:nvSpPr>
        <p:spPr>
          <a:xfrm>
            <a:off x="611094" y="1517951"/>
            <a:ext cx="10847294" cy="814262"/>
          </a:xfrm>
          <a:prstGeom prst="rect">
            <a:avLst/>
          </a:prstGeom>
          <a:noFill/>
        </p:spPr>
        <p:txBody>
          <a:bodyPr wrap="square">
            <a:spAutoFit/>
          </a:bodyPr>
          <a:lstStyle/>
          <a:p>
            <a:pPr algn="just">
              <a:lnSpc>
                <a:spcPct val="107000"/>
              </a:lnSpc>
              <a:spcAft>
                <a:spcPts val="800"/>
              </a:spcAft>
              <a:buNone/>
            </a:pPr>
            <a:r>
              <a:rPr lang="fr-FR" sz="1500" dirty="0">
                <a:solidFill>
                  <a:schemeClr val="tx2">
                    <a:lumMod val="75000"/>
                    <a:lumOff val="25000"/>
                  </a:schemeClr>
                </a:solidFill>
                <a:latin typeface="Century Gothic" panose="020B0502020202020204" pitchFamily="34" charset="0"/>
                <a:ea typeface="+mj-ea"/>
                <a:cs typeface="+mj-cs"/>
              </a:rPr>
              <a:t>Les structures AVS offrent un accueil inconditionnel, favorisant la mixité dans toutes ses acceptions, ouvert à toute la population présente sur un territoire. L’accueil est important dans la mesure où il constitue le premier contact de l’usager avec la structure AVS. Cet accueil est fondamental, notamment pour bien orienter l’usager.</a:t>
            </a:r>
          </a:p>
        </p:txBody>
      </p:sp>
    </p:spTree>
    <p:extLst>
      <p:ext uri="{BB962C8B-B14F-4D97-AF65-F5344CB8AC3E}">
        <p14:creationId xmlns:p14="http://schemas.microsoft.com/office/powerpoint/2010/main" val="54214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61E2E-1E0D-06B9-4D8B-DC4F030833D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F7658F2-CF26-1D3E-DF85-47DC08C11950}"/>
              </a:ext>
            </a:extLst>
          </p:cNvPr>
          <p:cNvSpPr>
            <a:spLocks noGrp="1"/>
          </p:cNvSpPr>
          <p:nvPr>
            <p:ph type="sldNum" sz="quarter" idx="12"/>
          </p:nvPr>
        </p:nvSpPr>
        <p:spPr/>
        <p:txBody>
          <a:bodyPr/>
          <a:lstStyle/>
          <a:p>
            <a:fld id="{805A191F-5C0F-4337-A9FE-78F85530B8E6}" type="slidenum">
              <a:rPr lang="fr-FR" smtClean="0"/>
              <a:t>11</a:t>
            </a:fld>
            <a:endParaRPr lang="fr-FR"/>
          </a:p>
        </p:txBody>
      </p:sp>
      <p:sp>
        <p:nvSpPr>
          <p:cNvPr id="3" name="ZoneTexte 2">
            <a:extLst>
              <a:ext uri="{FF2B5EF4-FFF2-40B4-BE49-F238E27FC236}">
                <a16:creationId xmlns:a16="http://schemas.microsoft.com/office/drawing/2014/main" id="{C9687985-8AC0-C466-C4D9-9D3667D212CE}"/>
              </a:ext>
            </a:extLst>
          </p:cNvPr>
          <p:cNvSpPr txBox="1"/>
          <p:nvPr/>
        </p:nvSpPr>
        <p:spPr>
          <a:xfrm>
            <a:off x="1272208" y="551422"/>
            <a:ext cx="10040470" cy="457048"/>
          </a:xfrm>
          <a:prstGeom prst="rect">
            <a:avLst/>
          </a:prstGeom>
          <a:noFill/>
        </p:spPr>
        <p:txBody>
          <a:bodyPr wrap="square">
            <a:spAutoFit/>
          </a:bodyPr>
          <a:lstStyle/>
          <a:p>
            <a:pPr algn="just">
              <a:lnSpc>
                <a:spcPct val="107000"/>
              </a:lnSpc>
              <a:spcAft>
                <a:spcPts val="800"/>
              </a:spcAft>
              <a:buNone/>
            </a:pPr>
            <a:r>
              <a:rPr lang="fr-FR" sz="2400" dirty="0">
                <a:solidFill>
                  <a:schemeClr val="tx2">
                    <a:lumMod val="75000"/>
                    <a:lumOff val="25000"/>
                  </a:schemeClr>
                </a:solidFill>
                <a:latin typeface="Century Gothic" panose="020B0502020202020204" pitchFamily="34" charset="0"/>
                <a:ea typeface="+mj-ea"/>
                <a:cs typeface="+mj-cs"/>
              </a:rPr>
              <a:t>L’accueil inconditionnel reprécisé dans ses modalités : </a:t>
            </a:r>
          </a:p>
        </p:txBody>
      </p:sp>
      <p:graphicFrame>
        <p:nvGraphicFramePr>
          <p:cNvPr id="5" name="Diagramme 4">
            <a:extLst>
              <a:ext uri="{FF2B5EF4-FFF2-40B4-BE49-F238E27FC236}">
                <a16:creationId xmlns:a16="http://schemas.microsoft.com/office/drawing/2014/main" id="{CF25B10F-069A-0262-0F78-A44F6C099B97}"/>
              </a:ext>
            </a:extLst>
          </p:cNvPr>
          <p:cNvGraphicFramePr/>
          <p:nvPr>
            <p:extLst>
              <p:ext uri="{D42A27DB-BD31-4B8C-83A1-F6EECF244321}">
                <p14:modId xmlns:p14="http://schemas.microsoft.com/office/powerpoint/2010/main" val="2830211071"/>
              </p:ext>
            </p:extLst>
          </p:nvPr>
        </p:nvGraphicFramePr>
        <p:xfrm>
          <a:off x="1272208" y="1496048"/>
          <a:ext cx="9224228" cy="4691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55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F2F1-E2CA-97B1-4B73-D4953C573F4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E6FB59-8674-70F7-C1ED-05F013479958}"/>
              </a:ext>
            </a:extLst>
          </p:cNvPr>
          <p:cNvSpPr>
            <a:spLocks noGrp="1"/>
          </p:cNvSpPr>
          <p:nvPr>
            <p:ph type="sldNum" sz="quarter" idx="12"/>
          </p:nvPr>
        </p:nvSpPr>
        <p:spPr/>
        <p:txBody>
          <a:bodyPr/>
          <a:lstStyle/>
          <a:p>
            <a:fld id="{805A191F-5C0F-4337-A9FE-78F85530B8E6}" type="slidenum">
              <a:rPr lang="fr-FR" smtClean="0"/>
              <a:t>12</a:t>
            </a:fld>
            <a:endParaRPr lang="fr-FR"/>
          </a:p>
        </p:txBody>
      </p:sp>
      <p:sp>
        <p:nvSpPr>
          <p:cNvPr id="7" name="ZoneTexte 6">
            <a:extLst>
              <a:ext uri="{FF2B5EF4-FFF2-40B4-BE49-F238E27FC236}">
                <a16:creationId xmlns:a16="http://schemas.microsoft.com/office/drawing/2014/main" id="{0326AECD-0B9F-8D7A-62CC-9D029104C7ED}"/>
              </a:ext>
            </a:extLst>
          </p:cNvPr>
          <p:cNvSpPr txBox="1"/>
          <p:nvPr/>
        </p:nvSpPr>
        <p:spPr>
          <a:xfrm>
            <a:off x="727588" y="385605"/>
            <a:ext cx="11071122" cy="977383"/>
          </a:xfrm>
          <a:prstGeom prst="rect">
            <a:avLst/>
          </a:prstGeom>
          <a:noFill/>
        </p:spPr>
        <p:txBody>
          <a:bodyPr wrap="square">
            <a:spAutoFit/>
          </a:bodyPr>
          <a:lstStyle/>
          <a:p>
            <a:pPr algn="just">
              <a:lnSpc>
                <a:spcPct val="107000"/>
              </a:lnSpc>
              <a:spcBef>
                <a:spcPct val="0"/>
              </a:spcBef>
              <a:spcAft>
                <a:spcPts val="800"/>
              </a:spcAft>
            </a:pPr>
            <a:r>
              <a:rPr lang="fr-FR" sz="2800" b="1" dirty="0">
                <a:solidFill>
                  <a:schemeClr val="tx2">
                    <a:lumMod val="75000"/>
                    <a:lumOff val="25000"/>
                  </a:schemeClr>
                </a:solidFill>
                <a:latin typeface="Century Gothic" panose="020B0502020202020204" pitchFamily="34" charset="0"/>
              </a:rPr>
              <a:t>Une culture partagée de la participation des habitants comme principe fondateur de l’AVS et levier incontournable</a:t>
            </a:r>
          </a:p>
        </p:txBody>
      </p:sp>
      <p:sp>
        <p:nvSpPr>
          <p:cNvPr id="3" name="ZoneTexte 2">
            <a:extLst>
              <a:ext uri="{FF2B5EF4-FFF2-40B4-BE49-F238E27FC236}">
                <a16:creationId xmlns:a16="http://schemas.microsoft.com/office/drawing/2014/main" id="{BDF33D72-A739-B1A9-137A-33CE45099B80}"/>
              </a:ext>
            </a:extLst>
          </p:cNvPr>
          <p:cNvSpPr txBox="1"/>
          <p:nvPr/>
        </p:nvSpPr>
        <p:spPr>
          <a:xfrm>
            <a:off x="782894" y="1949866"/>
            <a:ext cx="10570906" cy="1099212"/>
          </a:xfrm>
          <a:prstGeom prst="rect">
            <a:avLst/>
          </a:prstGeom>
          <a:noFill/>
        </p:spPr>
        <p:txBody>
          <a:bodyPr wrap="square">
            <a:spAutoFit/>
          </a:bodyPr>
          <a:lstStyle/>
          <a:p>
            <a:pPr algn="just">
              <a:lnSpc>
                <a:spcPct val="107000"/>
              </a:lnSpc>
              <a:spcAft>
                <a:spcPts val="800"/>
              </a:spcAft>
              <a:buNone/>
            </a:pPr>
            <a:r>
              <a:rPr lang="fr-FR" sz="1400" dirty="0">
                <a:solidFill>
                  <a:schemeClr val="tx2">
                    <a:lumMod val="75000"/>
                    <a:lumOff val="25000"/>
                  </a:schemeClr>
                </a:solidFill>
                <a:latin typeface="Century Gothic" panose="020B0502020202020204" pitchFamily="34" charset="0"/>
                <a:ea typeface="+mj-ea"/>
                <a:cs typeface="+mj-cs"/>
              </a:rPr>
              <a:t>La participation concerne à la fois les usagers à titre individuel, les habitants du territoire, les familles, y compris les enfants et les jeunes, ainsi que les bénévoles impliqués sur les territoires et dans la vie des structures.  </a:t>
            </a:r>
          </a:p>
          <a:p>
            <a:pPr algn="just">
              <a:lnSpc>
                <a:spcPct val="107000"/>
              </a:lnSpc>
              <a:spcAft>
                <a:spcPts val="800"/>
              </a:spcAft>
              <a:buNone/>
            </a:pPr>
            <a:r>
              <a:rPr lang="fr-FR" sz="1400" dirty="0">
                <a:solidFill>
                  <a:schemeClr val="tx2">
                    <a:lumMod val="75000"/>
                    <a:lumOff val="25000"/>
                  </a:schemeClr>
                </a:solidFill>
                <a:latin typeface="Century Gothic" panose="020B0502020202020204" pitchFamily="34" charset="0"/>
                <a:ea typeface="+mj-ea"/>
                <a:cs typeface="+mj-cs"/>
              </a:rPr>
              <a:t>La participation des habitants constitue donc un élément de réussite de l’inscription et de la réalisation du projet social et familial de territoire. </a:t>
            </a:r>
          </a:p>
        </p:txBody>
      </p:sp>
      <p:graphicFrame>
        <p:nvGraphicFramePr>
          <p:cNvPr id="5" name="Diagramme 4">
            <a:extLst>
              <a:ext uri="{FF2B5EF4-FFF2-40B4-BE49-F238E27FC236}">
                <a16:creationId xmlns:a16="http://schemas.microsoft.com/office/drawing/2014/main" id="{248C46BB-40F1-DE8E-1CA8-6D4E5233A2B1}"/>
              </a:ext>
            </a:extLst>
          </p:cNvPr>
          <p:cNvGraphicFramePr/>
          <p:nvPr>
            <p:extLst>
              <p:ext uri="{D42A27DB-BD31-4B8C-83A1-F6EECF244321}">
                <p14:modId xmlns:p14="http://schemas.microsoft.com/office/powerpoint/2010/main" val="352446807"/>
              </p:ext>
            </p:extLst>
          </p:nvPr>
        </p:nvGraphicFramePr>
        <p:xfrm>
          <a:off x="1979990" y="3085116"/>
          <a:ext cx="8923237" cy="3387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ulle narrative : rectangle à coins arrondis 5">
            <a:extLst>
              <a:ext uri="{FF2B5EF4-FFF2-40B4-BE49-F238E27FC236}">
                <a16:creationId xmlns:a16="http://schemas.microsoft.com/office/drawing/2014/main" id="{2FDF8810-4ADF-1CFB-A3E7-0DBC01B336C7}"/>
              </a:ext>
            </a:extLst>
          </p:cNvPr>
          <p:cNvSpPr/>
          <p:nvPr/>
        </p:nvSpPr>
        <p:spPr>
          <a:xfrm rot="16200000">
            <a:off x="-317851" y="4412881"/>
            <a:ext cx="3213247" cy="866025"/>
          </a:xfrm>
          <a:prstGeom prst="wedgeRoundRectCallout">
            <a:avLst>
              <a:gd name="adj1" fmla="val 49320"/>
              <a:gd name="adj2" fmla="val 17071"/>
              <a:gd name="adj3" fmla="val 16667"/>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kern="100" dirty="0">
                <a:ea typeface="Aptos" panose="020B0004020202020204" pitchFamily="34" charset="0"/>
                <a:cs typeface="Arial" panose="020B0604020202020204" pitchFamily="34" charset="0"/>
              </a:rPr>
              <a:t>3 OBJECTIFS</a:t>
            </a:r>
            <a:endParaRPr lang="fr-FR" sz="3200" dirty="0"/>
          </a:p>
        </p:txBody>
      </p:sp>
    </p:spTree>
    <p:extLst>
      <p:ext uri="{BB962C8B-B14F-4D97-AF65-F5344CB8AC3E}">
        <p14:creationId xmlns:p14="http://schemas.microsoft.com/office/powerpoint/2010/main" val="173128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6EBF2A1-876F-CB98-1F66-ECEDB43740B0}"/>
              </a:ext>
            </a:extLst>
          </p:cNvPr>
          <p:cNvSpPr>
            <a:spLocks noGrp="1"/>
          </p:cNvSpPr>
          <p:nvPr>
            <p:ph type="sldNum" sz="quarter" idx="12"/>
          </p:nvPr>
        </p:nvSpPr>
        <p:spPr/>
        <p:txBody>
          <a:bodyPr/>
          <a:lstStyle/>
          <a:p>
            <a:fld id="{805A191F-5C0F-4337-A9FE-78F85530B8E6}" type="slidenum">
              <a:rPr lang="fr-FR" smtClean="0"/>
              <a:t>13</a:t>
            </a:fld>
            <a:endParaRPr lang="fr-FR"/>
          </a:p>
        </p:txBody>
      </p:sp>
      <p:graphicFrame>
        <p:nvGraphicFramePr>
          <p:cNvPr id="5" name="Diagramme 4">
            <a:extLst>
              <a:ext uri="{FF2B5EF4-FFF2-40B4-BE49-F238E27FC236}">
                <a16:creationId xmlns:a16="http://schemas.microsoft.com/office/drawing/2014/main" id="{9821ADE8-3748-5FC6-8EEB-27FECA3A03E7}"/>
              </a:ext>
            </a:extLst>
          </p:cNvPr>
          <p:cNvGraphicFramePr/>
          <p:nvPr>
            <p:extLst>
              <p:ext uri="{D42A27DB-BD31-4B8C-83A1-F6EECF244321}">
                <p14:modId xmlns:p14="http://schemas.microsoft.com/office/powerpoint/2010/main" val="2161883740"/>
              </p:ext>
            </p:extLst>
          </p:nvPr>
        </p:nvGraphicFramePr>
        <p:xfrm>
          <a:off x="993058" y="866348"/>
          <a:ext cx="9806039" cy="572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E1909A55-FE35-6EEA-C265-8D1034FA54A0}"/>
              </a:ext>
            </a:extLst>
          </p:cNvPr>
          <p:cNvSpPr txBox="1"/>
          <p:nvPr/>
        </p:nvSpPr>
        <p:spPr>
          <a:xfrm>
            <a:off x="554702" y="393610"/>
            <a:ext cx="11529963" cy="830997"/>
          </a:xfrm>
          <a:prstGeom prst="rect">
            <a:avLst/>
          </a:prstGeom>
          <a:noFill/>
        </p:spPr>
        <p:txBody>
          <a:bodyPr wrap="square">
            <a:spAutoFit/>
          </a:bodyPr>
          <a:lstStyle/>
          <a:p>
            <a:r>
              <a:rPr lang="fr-FR" sz="2400" dirty="0">
                <a:solidFill>
                  <a:schemeClr val="tx2">
                    <a:lumMod val="75000"/>
                    <a:lumOff val="25000"/>
                  </a:schemeClr>
                </a:solidFill>
                <a:latin typeface="Century Gothic" panose="020B0502020202020204" pitchFamily="34" charset="0"/>
                <a:ea typeface="+mj-ea"/>
                <a:cs typeface="+mj-cs"/>
              </a:rPr>
              <a:t>La participation des habitants peut revêtir plusieurs formes complémentaires sur différents temps de vie du projet et de la structure : </a:t>
            </a:r>
          </a:p>
        </p:txBody>
      </p:sp>
      <p:sp>
        <p:nvSpPr>
          <p:cNvPr id="12" name="Rectangle : coins arrondis 11">
            <a:extLst>
              <a:ext uri="{FF2B5EF4-FFF2-40B4-BE49-F238E27FC236}">
                <a16:creationId xmlns:a16="http://schemas.microsoft.com/office/drawing/2014/main" id="{B35BF6D2-A690-9E65-91BC-8CB18BE08AA5}"/>
              </a:ext>
            </a:extLst>
          </p:cNvPr>
          <p:cNvSpPr/>
          <p:nvPr/>
        </p:nvSpPr>
        <p:spPr>
          <a:xfrm>
            <a:off x="6319684" y="4941974"/>
            <a:ext cx="4879258" cy="1514167"/>
          </a:xfrm>
          <a:prstGeom prst="roundRect">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fr-FR" sz="1400" b="1" kern="100" dirty="0">
                <a:ea typeface="Aptos" panose="020B0004020202020204" pitchFamily="34" charset="0"/>
                <a:cs typeface="Arial" panose="020B0604020202020204" pitchFamily="34" charset="0"/>
              </a:rPr>
              <a:t>Cette démarche, qui reconnaît l’expertise d’usage de la population et sa capacité à formuler des propositions, contribue à une meilleure adéquation et efficacité, voire efficience de l’action publique (regard, expertise, </a:t>
            </a:r>
            <a:r>
              <a:rPr lang="fr-FR" sz="1400" b="1" kern="100" dirty="0" err="1">
                <a:ea typeface="Aptos" panose="020B0004020202020204" pitchFamily="34" charset="0"/>
                <a:cs typeface="Arial" panose="020B0604020202020204" pitchFamily="34" charset="0"/>
              </a:rPr>
              <a:t>co</a:t>
            </a:r>
            <a:r>
              <a:rPr lang="fr-FR" sz="1400" b="1" kern="100" dirty="0">
                <a:ea typeface="Aptos" panose="020B0004020202020204" pitchFamily="34" charset="0"/>
                <a:cs typeface="Arial" panose="020B0604020202020204" pitchFamily="34" charset="0"/>
              </a:rPr>
              <a:t>-élaboration, interpellation).</a:t>
            </a:r>
          </a:p>
        </p:txBody>
      </p:sp>
      <p:sp>
        <p:nvSpPr>
          <p:cNvPr id="15" name="Bulle narrative : rectangle à coins arrondis 14">
            <a:extLst>
              <a:ext uri="{FF2B5EF4-FFF2-40B4-BE49-F238E27FC236}">
                <a16:creationId xmlns:a16="http://schemas.microsoft.com/office/drawing/2014/main" id="{660144AA-4382-A628-8687-284BD806180B}"/>
              </a:ext>
            </a:extLst>
          </p:cNvPr>
          <p:cNvSpPr/>
          <p:nvPr/>
        </p:nvSpPr>
        <p:spPr>
          <a:xfrm>
            <a:off x="554702" y="1588014"/>
            <a:ext cx="2681798" cy="1978816"/>
          </a:xfrm>
          <a:prstGeom prst="wedgeRoundRectCallout">
            <a:avLst>
              <a:gd name="adj1" fmla="val 103372"/>
              <a:gd name="adj2" fmla="val 33951"/>
              <a:gd name="adj3" fmla="val 16667"/>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kern="100" dirty="0">
                <a:ea typeface="Aptos" panose="020B0004020202020204" pitchFamily="34" charset="0"/>
                <a:cs typeface="Arial" panose="020B0604020202020204" pitchFamily="34" charset="0"/>
              </a:rPr>
              <a:t>Les structures AVS doivent s’inscrire a minima dans une démarche de concertation. La seule présence ou consommation d'activité ne constitue pas un niveau suffisant de participation, de même que l'implication dans une instance d'information ou de consultation qui traduit parfois une participation symbolique</a:t>
            </a:r>
            <a:endParaRPr lang="fr-FR" sz="1100" b="1" dirty="0"/>
          </a:p>
        </p:txBody>
      </p:sp>
      <p:grpSp>
        <p:nvGrpSpPr>
          <p:cNvPr id="2" name="Groupe 1">
            <a:extLst>
              <a:ext uri="{FF2B5EF4-FFF2-40B4-BE49-F238E27FC236}">
                <a16:creationId xmlns:a16="http://schemas.microsoft.com/office/drawing/2014/main" id="{CE26D24F-7D4F-C857-2067-135C42B744D0}"/>
              </a:ext>
            </a:extLst>
          </p:cNvPr>
          <p:cNvGrpSpPr/>
          <p:nvPr/>
        </p:nvGrpSpPr>
        <p:grpSpPr>
          <a:xfrm>
            <a:off x="11053763" y="2741522"/>
            <a:ext cx="774700" cy="1433603"/>
            <a:chOff x="10243015" y="1688691"/>
            <a:chExt cx="774700" cy="1433603"/>
          </a:xfrm>
        </p:grpSpPr>
        <p:pic>
          <p:nvPicPr>
            <p:cNvPr id="3" name="Image 2">
              <a:extLst>
                <a:ext uri="{FF2B5EF4-FFF2-40B4-BE49-F238E27FC236}">
                  <a16:creationId xmlns:a16="http://schemas.microsoft.com/office/drawing/2014/main" id="{23F990F4-88C9-D20D-D804-03566302FAE5}"/>
                </a:ext>
              </a:extLst>
            </p:cNvPr>
            <p:cNvPicPr>
              <a:picLocks noChangeAspect="1"/>
            </p:cNvPicPr>
            <p:nvPr/>
          </p:nvPicPr>
          <p:blipFill>
            <a:blip r:embed="rId8"/>
            <a:stretch>
              <a:fillRect/>
            </a:stretch>
          </p:blipFill>
          <p:spPr>
            <a:xfrm>
              <a:off x="10286542" y="1688691"/>
              <a:ext cx="725487" cy="701101"/>
            </a:xfrm>
            <a:prstGeom prst="rect">
              <a:avLst/>
            </a:prstGeom>
          </p:spPr>
        </p:pic>
        <p:graphicFrame>
          <p:nvGraphicFramePr>
            <p:cNvPr id="6" name="Objet 5">
              <a:extLst>
                <a:ext uri="{FF2B5EF4-FFF2-40B4-BE49-F238E27FC236}">
                  <a16:creationId xmlns:a16="http://schemas.microsoft.com/office/drawing/2014/main" id="{C0D0DFB4-45FD-65B0-D456-AEF41E09F32C}"/>
                </a:ext>
              </a:extLst>
            </p:cNvPr>
            <p:cNvGraphicFramePr>
              <a:graphicFrameLocks noChangeAspect="1"/>
            </p:cNvGraphicFramePr>
            <p:nvPr>
              <p:extLst>
                <p:ext uri="{D42A27DB-BD31-4B8C-83A1-F6EECF244321}">
                  <p14:modId xmlns:p14="http://schemas.microsoft.com/office/powerpoint/2010/main" val="709161363"/>
                </p:ext>
              </p:extLst>
            </p:nvPr>
          </p:nvGraphicFramePr>
          <p:xfrm>
            <a:off x="10243015" y="2449194"/>
            <a:ext cx="774700" cy="673100"/>
          </p:xfrm>
          <a:graphic>
            <a:graphicData uri="http://schemas.openxmlformats.org/presentationml/2006/ole">
              <mc:AlternateContent xmlns:mc="http://schemas.openxmlformats.org/markup-compatibility/2006">
                <mc:Choice xmlns:v="urn:schemas-microsoft-com:vml" Requires="v">
                  <p:oleObj name="Document" showAsIcon="1" r:id="rId9" imgW="774000" imgH="672480" progId="Word.Document.12">
                    <p:embed/>
                  </p:oleObj>
                </mc:Choice>
                <mc:Fallback>
                  <p:oleObj name="Document" showAsIcon="1" r:id="rId9" imgW="774000" imgH="672480" progId="Word.Document.12">
                    <p:embed/>
                    <p:pic>
                      <p:nvPicPr>
                        <p:cNvPr id="18" name="Objet 17">
                          <a:extLst>
                            <a:ext uri="{FF2B5EF4-FFF2-40B4-BE49-F238E27FC236}">
                              <a16:creationId xmlns:a16="http://schemas.microsoft.com/office/drawing/2014/main" id="{F3494B56-4433-306D-420F-E17DA5436C9C}"/>
                            </a:ext>
                          </a:extLst>
                        </p:cNvPr>
                        <p:cNvPicPr/>
                        <p:nvPr/>
                      </p:nvPicPr>
                      <p:blipFill>
                        <a:blip r:embed="rId10"/>
                        <a:stretch>
                          <a:fillRect/>
                        </a:stretch>
                      </p:blipFill>
                      <p:spPr>
                        <a:xfrm>
                          <a:off x="10243015" y="2449194"/>
                          <a:ext cx="774700" cy="673100"/>
                        </a:xfrm>
                        <a:prstGeom prst="rect">
                          <a:avLst/>
                        </a:prstGeom>
                      </p:spPr>
                    </p:pic>
                  </p:oleObj>
                </mc:Fallback>
              </mc:AlternateContent>
            </a:graphicData>
          </a:graphic>
        </p:graphicFrame>
      </p:grpSp>
      <p:sp>
        <p:nvSpPr>
          <p:cNvPr id="7" name="ZoneTexte 6">
            <a:extLst>
              <a:ext uri="{FF2B5EF4-FFF2-40B4-BE49-F238E27FC236}">
                <a16:creationId xmlns:a16="http://schemas.microsoft.com/office/drawing/2014/main" id="{5DB94C75-FF53-0180-63EF-8369D62781AC}"/>
              </a:ext>
            </a:extLst>
          </p:cNvPr>
          <p:cNvSpPr txBox="1"/>
          <p:nvPr/>
        </p:nvSpPr>
        <p:spPr>
          <a:xfrm>
            <a:off x="10808779" y="2191686"/>
            <a:ext cx="1275886" cy="531812"/>
          </a:xfrm>
          <a:prstGeom prst="rect">
            <a:avLst/>
          </a:prstGeom>
          <a:noFill/>
        </p:spPr>
        <p:txBody>
          <a:bodyPr wrap="square">
            <a:spAutoFit/>
          </a:bodyPr>
          <a:lstStyle/>
          <a:p>
            <a:pPr algn="just">
              <a:lnSpc>
                <a:spcPct val="107000"/>
              </a:lnSpc>
              <a:spcAft>
                <a:spcPts val="800"/>
              </a:spcAft>
            </a:pPr>
            <a:r>
              <a:rPr lang="fr-FR" sz="900" kern="100" dirty="0">
                <a:effectLst/>
                <a:ea typeface="Aptos" panose="020B0004020202020204" pitchFamily="34" charset="0"/>
                <a:cs typeface="Arial" panose="020B0604020202020204" pitchFamily="34" charset="0"/>
              </a:rPr>
              <a:t>Des précisions sont apportées dans l’annexe n°2 :</a:t>
            </a:r>
          </a:p>
        </p:txBody>
      </p:sp>
    </p:spTree>
    <p:extLst>
      <p:ext uri="{BB962C8B-B14F-4D97-AF65-F5344CB8AC3E}">
        <p14:creationId xmlns:p14="http://schemas.microsoft.com/office/powerpoint/2010/main" val="253313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67D5-1112-957A-0412-968B2DFB5C3E}"/>
            </a:ext>
          </a:extLst>
        </p:cNvPr>
        <p:cNvGrpSpPr/>
        <p:nvPr/>
      </p:nvGrpSpPr>
      <p:grpSpPr>
        <a:xfrm>
          <a:off x="0" y="0"/>
          <a:ext cx="0" cy="0"/>
          <a:chOff x="0" y="0"/>
          <a:chExt cx="0" cy="0"/>
        </a:xfrm>
      </p:grpSpPr>
      <p:sp>
        <p:nvSpPr>
          <p:cNvPr id="11" name="Titre 6">
            <a:extLst>
              <a:ext uri="{FF2B5EF4-FFF2-40B4-BE49-F238E27FC236}">
                <a16:creationId xmlns:a16="http://schemas.microsoft.com/office/drawing/2014/main" id="{71FA5067-37FC-E4AB-ADE7-225B4D447BD6}"/>
              </a:ext>
            </a:extLst>
          </p:cNvPr>
          <p:cNvSpPr>
            <a:spLocks noGrp="1"/>
          </p:cNvSpPr>
          <p:nvPr>
            <p:ph type="title"/>
          </p:nvPr>
        </p:nvSpPr>
        <p:spPr>
          <a:xfrm>
            <a:off x="444056" y="592204"/>
            <a:ext cx="10515600" cy="1150372"/>
          </a:xfrm>
        </p:spPr>
        <p:txBody>
          <a:bodyPr>
            <a:noAutofit/>
          </a:bodyPr>
          <a:lstStyle/>
          <a:p>
            <a:br>
              <a:rPr lang="fr-FR" sz="2400" b="1" dirty="0">
                <a:solidFill>
                  <a:schemeClr val="tx2">
                    <a:lumMod val="75000"/>
                    <a:lumOff val="25000"/>
                  </a:schemeClr>
                </a:solidFill>
                <a:latin typeface="Century Gothic" panose="020B0502020202020204" pitchFamily="34" charset="0"/>
              </a:rPr>
            </a:br>
            <a:r>
              <a:rPr lang="fr-FR" sz="2400" b="1" dirty="0">
                <a:solidFill>
                  <a:schemeClr val="tx2">
                    <a:lumMod val="75000"/>
                    <a:lumOff val="25000"/>
                  </a:schemeClr>
                </a:solidFill>
                <a:latin typeface="Century Gothic" panose="020B0502020202020204" pitchFamily="34" charset="0"/>
              </a:rPr>
              <a:t>	</a:t>
            </a:r>
            <a:r>
              <a:rPr lang="fr-FR" sz="2400" dirty="0">
                <a:solidFill>
                  <a:schemeClr val="tx2">
                    <a:lumMod val="75000"/>
                    <a:lumOff val="25000"/>
                  </a:schemeClr>
                </a:solidFill>
                <a:latin typeface="Century Gothic" panose="020B0502020202020204" pitchFamily="34" charset="0"/>
              </a:rPr>
              <a:t>					</a:t>
            </a:r>
            <a:br>
              <a:rPr lang="fr-FR" sz="2400" dirty="0">
                <a:solidFill>
                  <a:schemeClr val="tx2">
                    <a:lumMod val="75000"/>
                    <a:lumOff val="25000"/>
                  </a:schemeClr>
                </a:solidFill>
                <a:latin typeface="Century Gothic" panose="020B0502020202020204" pitchFamily="34" charset="0"/>
              </a:rPr>
            </a:br>
            <a:r>
              <a:rPr lang="fr-FR" sz="2800" b="1" dirty="0">
                <a:solidFill>
                  <a:schemeClr val="tx2">
                    <a:lumMod val="75000"/>
                    <a:lumOff val="25000"/>
                  </a:schemeClr>
                </a:solidFill>
                <a:latin typeface="Century Gothic" panose="020B0502020202020204" pitchFamily="34" charset="0"/>
                <a:ea typeface="+mn-ea"/>
                <a:cs typeface="+mn-cs"/>
              </a:rPr>
              <a:t>Modalités d’intervention des structures de l’animation de la vie sociale « pro-actives » : aller vers, itinérance, activités hors les murs</a:t>
            </a:r>
            <a:br>
              <a:rPr lang="fr-FR" sz="2400" b="1" dirty="0">
                <a:solidFill>
                  <a:schemeClr val="tx2">
                    <a:lumMod val="75000"/>
                    <a:lumOff val="25000"/>
                  </a:schemeClr>
                </a:solidFill>
                <a:latin typeface="Century Gothic" panose="020B0502020202020204" pitchFamily="34" charset="0"/>
              </a:rPr>
            </a:br>
            <a:r>
              <a:rPr lang="fr-FR" sz="2400" b="1" dirty="0">
                <a:solidFill>
                  <a:schemeClr val="tx2">
                    <a:lumMod val="75000"/>
                    <a:lumOff val="25000"/>
                  </a:schemeClr>
                </a:solidFill>
                <a:latin typeface="Century Gothic" panose="020B0502020202020204" pitchFamily="34" charset="0"/>
              </a:rPr>
              <a:t> 				</a:t>
            </a:r>
            <a:br>
              <a:rPr lang="fr-FR" sz="2400" b="1" dirty="0">
                <a:solidFill>
                  <a:schemeClr val="tx2">
                    <a:lumMod val="75000"/>
                    <a:lumOff val="25000"/>
                  </a:schemeClr>
                </a:solidFill>
                <a:latin typeface="Century Gothic" panose="020B0502020202020204" pitchFamily="34" charset="0"/>
              </a:rPr>
            </a:br>
            <a:br>
              <a:rPr lang="fr-FR" sz="2400" dirty="0">
                <a:solidFill>
                  <a:schemeClr val="tx2">
                    <a:lumMod val="75000"/>
                    <a:lumOff val="25000"/>
                  </a:schemeClr>
                </a:solidFill>
                <a:latin typeface="Century Gothic" panose="020B0502020202020204" pitchFamily="34" charset="0"/>
              </a:rPr>
            </a:br>
            <a:br>
              <a:rPr lang="fr-FR" sz="2400" dirty="0">
                <a:solidFill>
                  <a:schemeClr val="tx2">
                    <a:lumMod val="75000"/>
                    <a:lumOff val="25000"/>
                  </a:schemeClr>
                </a:solidFill>
                <a:latin typeface="Century Gothic" panose="020B0502020202020204" pitchFamily="34" charset="0"/>
              </a:rPr>
            </a:br>
            <a:endParaRPr lang="fr-FR" sz="2400" dirty="0">
              <a:solidFill>
                <a:schemeClr val="tx2">
                  <a:lumMod val="75000"/>
                  <a:lumOff val="25000"/>
                </a:schemeClr>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60BFFB3D-B3B1-BBFD-3B45-EF4D33E7EE76}"/>
              </a:ext>
            </a:extLst>
          </p:cNvPr>
          <p:cNvSpPr>
            <a:spLocks noGrp="1"/>
          </p:cNvSpPr>
          <p:nvPr>
            <p:ph type="sldNum" sz="quarter" idx="12"/>
          </p:nvPr>
        </p:nvSpPr>
        <p:spPr/>
        <p:txBody>
          <a:bodyPr/>
          <a:lstStyle/>
          <a:p>
            <a:fld id="{805A191F-5C0F-4337-A9FE-78F85530B8E6}" type="slidenum">
              <a:rPr lang="fr-FR" smtClean="0"/>
              <a:t>14</a:t>
            </a:fld>
            <a:endParaRPr lang="fr-FR"/>
          </a:p>
        </p:txBody>
      </p:sp>
      <p:grpSp>
        <p:nvGrpSpPr>
          <p:cNvPr id="8" name="Groupe 7">
            <a:extLst>
              <a:ext uri="{FF2B5EF4-FFF2-40B4-BE49-F238E27FC236}">
                <a16:creationId xmlns:a16="http://schemas.microsoft.com/office/drawing/2014/main" id="{ED6F80E3-D726-F653-DA2B-8FEB7B02BB4D}"/>
              </a:ext>
            </a:extLst>
          </p:cNvPr>
          <p:cNvGrpSpPr/>
          <p:nvPr/>
        </p:nvGrpSpPr>
        <p:grpSpPr>
          <a:xfrm>
            <a:off x="10787743" y="3275468"/>
            <a:ext cx="914400" cy="1447734"/>
            <a:chOff x="11012029" y="3263766"/>
            <a:chExt cx="914400" cy="1447734"/>
          </a:xfrm>
        </p:grpSpPr>
        <p:pic>
          <p:nvPicPr>
            <p:cNvPr id="6" name="Image 5">
              <a:extLst>
                <a:ext uri="{FF2B5EF4-FFF2-40B4-BE49-F238E27FC236}">
                  <a16:creationId xmlns:a16="http://schemas.microsoft.com/office/drawing/2014/main" id="{CCA11C31-2E5F-348D-7B7C-27186B4D392E}"/>
                </a:ext>
              </a:extLst>
            </p:cNvPr>
            <p:cNvPicPr>
              <a:picLocks noChangeAspect="1"/>
            </p:cNvPicPr>
            <p:nvPr/>
          </p:nvPicPr>
          <p:blipFill>
            <a:blip r:embed="rId3"/>
            <a:stretch>
              <a:fillRect/>
            </a:stretch>
          </p:blipFill>
          <p:spPr>
            <a:xfrm>
              <a:off x="11093431" y="3263766"/>
              <a:ext cx="725487" cy="701101"/>
            </a:xfrm>
            <a:prstGeom prst="rect">
              <a:avLst/>
            </a:prstGeom>
          </p:spPr>
        </p:pic>
        <p:graphicFrame>
          <p:nvGraphicFramePr>
            <p:cNvPr id="7" name="Objet 6">
              <a:extLst>
                <a:ext uri="{FF2B5EF4-FFF2-40B4-BE49-F238E27FC236}">
                  <a16:creationId xmlns:a16="http://schemas.microsoft.com/office/drawing/2014/main" id="{BD32F184-3167-FB8E-98F9-FD8B6658BD62}"/>
                </a:ext>
              </a:extLst>
            </p:cNvPr>
            <p:cNvGraphicFramePr>
              <a:graphicFrameLocks noChangeAspect="1"/>
            </p:cNvGraphicFramePr>
            <p:nvPr>
              <p:extLst>
                <p:ext uri="{D42A27DB-BD31-4B8C-83A1-F6EECF244321}">
                  <p14:modId xmlns:p14="http://schemas.microsoft.com/office/powerpoint/2010/main" val="1425884579"/>
                </p:ext>
              </p:extLst>
            </p:nvPr>
          </p:nvGraphicFramePr>
          <p:xfrm>
            <a:off x="11012029" y="3919337"/>
            <a:ext cx="914400" cy="792163"/>
          </p:xfrm>
          <a:graphic>
            <a:graphicData uri="http://schemas.openxmlformats.org/presentationml/2006/ole">
              <mc:AlternateContent xmlns:mc="http://schemas.openxmlformats.org/markup-compatibility/2006">
                <mc:Choice xmlns:v="urn:schemas-microsoft-com:vml" Requires="v">
                  <p:oleObj name="Document" showAsIcon="1" r:id="rId4" imgW="914400" imgH="792417" progId="Word.Document.12">
                    <p:embed/>
                  </p:oleObj>
                </mc:Choice>
                <mc:Fallback>
                  <p:oleObj name="Document" showAsIcon="1" r:id="rId4" imgW="914400" imgH="792417" progId="Word.Document.12">
                    <p:embed/>
                    <p:pic>
                      <p:nvPicPr>
                        <p:cNvPr id="7" name="Objet 6">
                          <a:extLst>
                            <a:ext uri="{FF2B5EF4-FFF2-40B4-BE49-F238E27FC236}">
                              <a16:creationId xmlns:a16="http://schemas.microsoft.com/office/drawing/2014/main" id="{99DCC412-571C-3F1C-9E34-B3CC6476B7F5}"/>
                            </a:ext>
                          </a:extLst>
                        </p:cNvPr>
                        <p:cNvPicPr/>
                        <p:nvPr/>
                      </p:nvPicPr>
                      <p:blipFill>
                        <a:blip r:embed="rId5"/>
                        <a:stretch>
                          <a:fillRect/>
                        </a:stretch>
                      </p:blipFill>
                      <p:spPr>
                        <a:xfrm>
                          <a:off x="11012029" y="3919337"/>
                          <a:ext cx="914400" cy="792163"/>
                        </a:xfrm>
                        <a:prstGeom prst="rect">
                          <a:avLst/>
                        </a:prstGeom>
                      </p:spPr>
                    </p:pic>
                  </p:oleObj>
                </mc:Fallback>
              </mc:AlternateContent>
            </a:graphicData>
          </a:graphic>
        </p:graphicFrame>
      </p:grpSp>
      <p:sp>
        <p:nvSpPr>
          <p:cNvPr id="14" name="ZoneTexte 13">
            <a:extLst>
              <a:ext uri="{FF2B5EF4-FFF2-40B4-BE49-F238E27FC236}">
                <a16:creationId xmlns:a16="http://schemas.microsoft.com/office/drawing/2014/main" id="{0ED3E03A-30DB-5D32-632A-B2D078A2C15B}"/>
              </a:ext>
            </a:extLst>
          </p:cNvPr>
          <p:cNvSpPr txBox="1"/>
          <p:nvPr/>
        </p:nvSpPr>
        <p:spPr>
          <a:xfrm>
            <a:off x="543612" y="5542224"/>
            <a:ext cx="9996577" cy="970843"/>
          </a:xfrm>
          <a:prstGeom prst="rect">
            <a:avLst/>
          </a:prstGeom>
          <a:noFill/>
        </p:spPr>
        <p:txBody>
          <a:bodyPr wrap="square">
            <a:spAutoFit/>
          </a:bodyPr>
          <a:lstStyle/>
          <a:p>
            <a:pPr algn="just">
              <a:lnSpc>
                <a:spcPct val="107000"/>
              </a:lnSpc>
              <a:spcAft>
                <a:spcPts val="800"/>
              </a:spcAft>
            </a:pPr>
            <a:r>
              <a:rPr lang="fr-FR" sz="1200" dirty="0">
                <a:solidFill>
                  <a:schemeClr val="tx2">
                    <a:lumMod val="75000"/>
                    <a:lumOff val="25000"/>
                  </a:schemeClr>
                </a:solidFill>
                <a:latin typeface="Century Gothic" panose="020B0502020202020204" pitchFamily="34" charset="0"/>
                <a:ea typeface="+mj-ea"/>
                <a:cs typeface="+mj-cs"/>
              </a:rPr>
              <a:t>Pour être plus inclusifs et accessibles, les centres sociaux et les espaces de vie sociale intégreront ces démarches de proximité dans leur fonctionnement et leur projet social et familial, en allant au-devant des habitants, en s'adaptant à leurs besoins et à leurs modes de vie. Ces modalités visent à réduire les inégalités d'accès aux services et sont complémentaires.  </a:t>
            </a:r>
          </a:p>
          <a:p>
            <a:pPr algn="just">
              <a:lnSpc>
                <a:spcPct val="107000"/>
              </a:lnSpc>
              <a:spcAft>
                <a:spcPts val="800"/>
              </a:spcAft>
            </a:pPr>
            <a:r>
              <a:rPr lang="fr-FR" sz="1200" b="1" dirty="0">
                <a:solidFill>
                  <a:schemeClr val="tx2">
                    <a:lumMod val="75000"/>
                    <a:lumOff val="25000"/>
                  </a:schemeClr>
                </a:solidFill>
                <a:latin typeface="Century Gothic" panose="020B0502020202020204" pitchFamily="34" charset="0"/>
                <a:ea typeface="+mj-ea"/>
                <a:cs typeface="+mj-cs"/>
              </a:rPr>
              <a:t>La stratégie du « Aller vers » constitue un minimum requis d’intervention de ces structures.  </a:t>
            </a:r>
          </a:p>
        </p:txBody>
      </p:sp>
      <p:sp>
        <p:nvSpPr>
          <p:cNvPr id="16" name="ZoneTexte 15">
            <a:extLst>
              <a:ext uri="{FF2B5EF4-FFF2-40B4-BE49-F238E27FC236}">
                <a16:creationId xmlns:a16="http://schemas.microsoft.com/office/drawing/2014/main" id="{90856BBA-652D-2FEC-92B4-36D0BB2FFD83}"/>
              </a:ext>
            </a:extLst>
          </p:cNvPr>
          <p:cNvSpPr txBox="1"/>
          <p:nvPr/>
        </p:nvSpPr>
        <p:spPr>
          <a:xfrm>
            <a:off x="10593945" y="2582653"/>
            <a:ext cx="1275886" cy="531812"/>
          </a:xfrm>
          <a:prstGeom prst="rect">
            <a:avLst/>
          </a:prstGeom>
          <a:noFill/>
        </p:spPr>
        <p:txBody>
          <a:bodyPr wrap="square">
            <a:spAutoFit/>
          </a:bodyPr>
          <a:lstStyle/>
          <a:p>
            <a:pPr>
              <a:lnSpc>
                <a:spcPct val="107000"/>
              </a:lnSpc>
              <a:spcAft>
                <a:spcPts val="800"/>
              </a:spcAft>
            </a:pPr>
            <a:r>
              <a:rPr lang="fr-FR" sz="900" kern="100" dirty="0">
                <a:effectLst/>
                <a:ea typeface="Aptos" panose="020B0004020202020204" pitchFamily="34" charset="0"/>
                <a:cs typeface="Arial" panose="020B0604020202020204" pitchFamily="34" charset="0"/>
              </a:rPr>
              <a:t>Des précisions sont apportées dans l’annexe n°3 :</a:t>
            </a:r>
          </a:p>
        </p:txBody>
      </p:sp>
      <p:sp>
        <p:nvSpPr>
          <p:cNvPr id="3" name="ZoneTexte 2">
            <a:extLst>
              <a:ext uri="{FF2B5EF4-FFF2-40B4-BE49-F238E27FC236}">
                <a16:creationId xmlns:a16="http://schemas.microsoft.com/office/drawing/2014/main" id="{0AD60C46-EF47-4448-C13F-C9B9C385D074}"/>
              </a:ext>
            </a:extLst>
          </p:cNvPr>
          <p:cNvSpPr txBox="1"/>
          <p:nvPr/>
        </p:nvSpPr>
        <p:spPr>
          <a:xfrm>
            <a:off x="489857" y="1566601"/>
            <a:ext cx="10104088" cy="773225"/>
          </a:xfrm>
          <a:prstGeom prst="rect">
            <a:avLst/>
          </a:prstGeom>
          <a:noFill/>
        </p:spPr>
        <p:txBody>
          <a:bodyPr wrap="square">
            <a:spAutoFit/>
          </a:bodyPr>
          <a:lstStyle/>
          <a:p>
            <a:pPr algn="just">
              <a:lnSpc>
                <a:spcPct val="107000"/>
              </a:lnSpc>
              <a:spcAft>
                <a:spcPts val="800"/>
              </a:spcAft>
              <a:buNone/>
            </a:pPr>
            <a:r>
              <a:rPr lang="fr-FR" sz="1200" dirty="0">
                <a:solidFill>
                  <a:schemeClr val="tx2">
                    <a:lumMod val="75000"/>
                    <a:lumOff val="25000"/>
                  </a:schemeClr>
                </a:solidFill>
                <a:latin typeface="Century Gothic" panose="020B0502020202020204" pitchFamily="34" charset="0"/>
                <a:ea typeface="+mj-ea"/>
                <a:cs typeface="+mj-cs"/>
              </a:rPr>
              <a:t>La mobilisation de publics divers, ne fréquentant pas ou peu les structures, est importante pour mieux comprendre le quotidien des habitants, identifier leurs besoins, créer un dialogue de  proximité, et pour pouvoir lever les freins à la participation. </a:t>
            </a:r>
          </a:p>
          <a:p>
            <a:pPr algn="just">
              <a:lnSpc>
                <a:spcPct val="107000"/>
              </a:lnSpc>
              <a:spcAft>
                <a:spcPts val="800"/>
              </a:spcAft>
              <a:buNone/>
            </a:pPr>
            <a:r>
              <a:rPr lang="fr-FR" sz="1200" b="1" dirty="0">
                <a:solidFill>
                  <a:schemeClr val="tx2">
                    <a:lumMod val="75000"/>
                    <a:lumOff val="25000"/>
                  </a:schemeClr>
                </a:solidFill>
                <a:latin typeface="Century Gothic" panose="020B0502020202020204" pitchFamily="34" charset="0"/>
                <a:ea typeface="+mj-ea"/>
                <a:cs typeface="+mj-cs"/>
              </a:rPr>
              <a:t>Chacune de ces démarches a ses propres objectifs :  </a:t>
            </a:r>
            <a:endParaRPr lang="fr-FR" sz="1400" b="1" dirty="0">
              <a:solidFill>
                <a:schemeClr val="tx2">
                  <a:lumMod val="75000"/>
                  <a:lumOff val="25000"/>
                </a:schemeClr>
              </a:solidFill>
              <a:latin typeface="Century Gothic" panose="020B0502020202020204" pitchFamily="34" charset="0"/>
              <a:ea typeface="+mj-ea"/>
              <a:cs typeface="+mj-cs"/>
            </a:endParaRPr>
          </a:p>
        </p:txBody>
      </p:sp>
      <p:graphicFrame>
        <p:nvGraphicFramePr>
          <p:cNvPr id="5" name="Diagramme 4">
            <a:extLst>
              <a:ext uri="{FF2B5EF4-FFF2-40B4-BE49-F238E27FC236}">
                <a16:creationId xmlns:a16="http://schemas.microsoft.com/office/drawing/2014/main" id="{EFD684E2-C54B-6CC7-AEAB-F28D6422F270}"/>
              </a:ext>
            </a:extLst>
          </p:cNvPr>
          <p:cNvGraphicFramePr/>
          <p:nvPr>
            <p:extLst>
              <p:ext uri="{D42A27DB-BD31-4B8C-83A1-F6EECF244321}">
                <p14:modId xmlns:p14="http://schemas.microsoft.com/office/powerpoint/2010/main" val="4049999359"/>
              </p:ext>
            </p:extLst>
          </p:nvPr>
        </p:nvGraphicFramePr>
        <p:xfrm>
          <a:off x="597368" y="2464904"/>
          <a:ext cx="9548118" cy="28689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7287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A380-092D-88B6-27B6-1DF7A9FEFF2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1A9807-3E7A-892E-75DE-C2D684B13E02}"/>
              </a:ext>
            </a:extLst>
          </p:cNvPr>
          <p:cNvSpPr>
            <a:spLocks noGrp="1"/>
          </p:cNvSpPr>
          <p:nvPr>
            <p:ph type="sldNum" sz="quarter" idx="12"/>
          </p:nvPr>
        </p:nvSpPr>
        <p:spPr/>
        <p:txBody>
          <a:bodyPr/>
          <a:lstStyle/>
          <a:p>
            <a:fld id="{805A191F-5C0F-4337-A9FE-78F85530B8E6}" type="slidenum">
              <a:rPr lang="fr-FR" smtClean="0"/>
              <a:t>15</a:t>
            </a:fld>
            <a:endParaRPr lang="fr-FR"/>
          </a:p>
        </p:txBody>
      </p:sp>
      <p:pic>
        <p:nvPicPr>
          <p:cNvPr id="3" name="Espace réservé pour une image  5" descr="présentation CDR - Adobe Reader">
            <a:extLst>
              <a:ext uri="{FF2B5EF4-FFF2-40B4-BE49-F238E27FC236}">
                <a16:creationId xmlns:a16="http://schemas.microsoft.com/office/drawing/2014/main" id="{D4B00AB5-C996-432B-2819-E66E8CB3939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t="31240" r="1016" b="4405"/>
          <a:stretch>
            <a:fillRect/>
          </a:stretch>
        </p:blipFill>
        <p:spPr>
          <a:xfrm>
            <a:off x="326689" y="2077277"/>
            <a:ext cx="11421363" cy="4279073"/>
          </a:xfrm>
          <a:prstGeom prst="rect">
            <a:avLst/>
          </a:prstGeom>
        </p:spPr>
      </p:pic>
      <p:sp>
        <p:nvSpPr>
          <p:cNvPr id="5" name="ZoneTexte 4">
            <a:extLst>
              <a:ext uri="{FF2B5EF4-FFF2-40B4-BE49-F238E27FC236}">
                <a16:creationId xmlns:a16="http://schemas.microsoft.com/office/drawing/2014/main" id="{F5540107-E3AA-866B-46B5-B2D0B2E2DCF1}"/>
              </a:ext>
            </a:extLst>
          </p:cNvPr>
          <p:cNvSpPr txBox="1"/>
          <p:nvPr/>
        </p:nvSpPr>
        <p:spPr>
          <a:xfrm>
            <a:off x="444776" y="501650"/>
            <a:ext cx="11303276" cy="954107"/>
          </a:xfrm>
          <a:prstGeom prst="rect">
            <a:avLst/>
          </a:prstGeom>
          <a:noFill/>
        </p:spPr>
        <p:txBody>
          <a:bodyPr wrap="square">
            <a:spAutoFit/>
          </a:bodyPr>
          <a:lstStyle/>
          <a:p>
            <a:r>
              <a:rPr lang="fr-FR" sz="2800" b="1" dirty="0">
                <a:solidFill>
                  <a:schemeClr val="tx2">
                    <a:lumMod val="75000"/>
                    <a:lumOff val="25000"/>
                  </a:schemeClr>
                </a:solidFill>
                <a:latin typeface="Century Gothic" panose="020B0502020202020204" pitchFamily="34" charset="0"/>
              </a:rPr>
              <a:t>Critères d’agrément : des évolutions liées au cadre de référence national, à la gouvernance et l’évaluation</a:t>
            </a:r>
          </a:p>
        </p:txBody>
      </p:sp>
    </p:spTree>
    <p:extLst>
      <p:ext uri="{BB962C8B-B14F-4D97-AF65-F5344CB8AC3E}">
        <p14:creationId xmlns:p14="http://schemas.microsoft.com/office/powerpoint/2010/main" val="401691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5A6A-532B-177D-CC9B-14225CCBC20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5D249A-D947-91D3-CC82-94B16F78C821}"/>
              </a:ext>
            </a:extLst>
          </p:cNvPr>
          <p:cNvSpPr>
            <a:spLocks noGrp="1"/>
          </p:cNvSpPr>
          <p:nvPr>
            <p:ph type="sldNum" sz="quarter" idx="12"/>
          </p:nvPr>
        </p:nvSpPr>
        <p:spPr/>
        <p:txBody>
          <a:bodyPr/>
          <a:lstStyle/>
          <a:p>
            <a:fld id="{805A191F-5C0F-4337-A9FE-78F85530B8E6}" type="slidenum">
              <a:rPr lang="fr-FR" smtClean="0"/>
              <a:t>16</a:t>
            </a:fld>
            <a:endParaRPr lang="fr-FR"/>
          </a:p>
        </p:txBody>
      </p:sp>
      <p:sp>
        <p:nvSpPr>
          <p:cNvPr id="8" name="ZoneTexte 7">
            <a:extLst>
              <a:ext uri="{FF2B5EF4-FFF2-40B4-BE49-F238E27FC236}">
                <a16:creationId xmlns:a16="http://schemas.microsoft.com/office/drawing/2014/main" id="{F20B38D7-7616-EE54-0F4F-FBB91515E1CC}"/>
              </a:ext>
            </a:extLst>
          </p:cNvPr>
          <p:cNvSpPr txBox="1"/>
          <p:nvPr/>
        </p:nvSpPr>
        <p:spPr>
          <a:xfrm>
            <a:off x="923925" y="235586"/>
            <a:ext cx="10429875" cy="516360"/>
          </a:xfrm>
          <a:prstGeom prst="rect">
            <a:avLst/>
          </a:prstGeom>
          <a:noFill/>
        </p:spPr>
        <p:txBody>
          <a:bodyPr wrap="square">
            <a:spAutoFit/>
          </a:bodyPr>
          <a:lstStyle/>
          <a:p>
            <a:pPr algn="just">
              <a:lnSpc>
                <a:spcPct val="107000"/>
              </a:lnSpc>
              <a:spcAft>
                <a:spcPts val="800"/>
              </a:spcAft>
              <a:buNone/>
            </a:pPr>
            <a:r>
              <a:rPr lang="fr-FR" sz="2800" b="1" dirty="0">
                <a:solidFill>
                  <a:schemeClr val="tx2">
                    <a:lumMod val="75000"/>
                    <a:lumOff val="25000"/>
                  </a:schemeClr>
                </a:solidFill>
                <a:latin typeface="Century Gothic" panose="020B0502020202020204" pitchFamily="34" charset="0"/>
              </a:rPr>
              <a:t>Vers une gouvernance plus participative</a:t>
            </a:r>
          </a:p>
        </p:txBody>
      </p:sp>
      <p:pic>
        <p:nvPicPr>
          <p:cNvPr id="2" name="Image 1">
            <a:extLst>
              <a:ext uri="{FF2B5EF4-FFF2-40B4-BE49-F238E27FC236}">
                <a16:creationId xmlns:a16="http://schemas.microsoft.com/office/drawing/2014/main" id="{FAF6DF88-732E-417B-1B4B-EC787430FD1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46922" y="823468"/>
            <a:ext cx="9727095" cy="5461359"/>
          </a:xfrm>
          <a:prstGeom prst="rect">
            <a:avLst/>
          </a:prstGeom>
        </p:spPr>
      </p:pic>
    </p:spTree>
    <p:extLst>
      <p:ext uri="{BB962C8B-B14F-4D97-AF65-F5344CB8AC3E}">
        <p14:creationId xmlns:p14="http://schemas.microsoft.com/office/powerpoint/2010/main" val="178203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D2F1-A6B2-656B-7F15-B0BC935E5AF9}"/>
            </a:ext>
          </a:extLst>
        </p:cNvPr>
        <p:cNvGrpSpPr/>
        <p:nvPr/>
      </p:nvGrpSpPr>
      <p:grpSpPr>
        <a:xfrm>
          <a:off x="0" y="0"/>
          <a:ext cx="0" cy="0"/>
          <a:chOff x="0" y="0"/>
          <a:chExt cx="0" cy="0"/>
        </a:xfrm>
      </p:grpSpPr>
      <p:sp>
        <p:nvSpPr>
          <p:cNvPr id="11" name="Titre 6">
            <a:extLst>
              <a:ext uri="{FF2B5EF4-FFF2-40B4-BE49-F238E27FC236}">
                <a16:creationId xmlns:a16="http://schemas.microsoft.com/office/drawing/2014/main" id="{4F846AFC-5E04-4F58-BDF3-AFAC79FDE802}"/>
              </a:ext>
            </a:extLst>
          </p:cNvPr>
          <p:cNvSpPr>
            <a:spLocks noGrp="1"/>
          </p:cNvSpPr>
          <p:nvPr>
            <p:ph type="title"/>
          </p:nvPr>
        </p:nvSpPr>
        <p:spPr>
          <a:xfrm>
            <a:off x="751115" y="-438661"/>
            <a:ext cx="10515600" cy="1150372"/>
          </a:xfrm>
        </p:spPr>
        <p:txBody>
          <a:bodyPr>
            <a:noAutofit/>
          </a:bodyPr>
          <a:lstStyle/>
          <a:p>
            <a:br>
              <a:rPr lang="fr-FR" sz="2400" dirty="0">
                <a:solidFill>
                  <a:schemeClr val="tx2">
                    <a:lumMod val="75000"/>
                    <a:lumOff val="25000"/>
                  </a:schemeClr>
                </a:solidFill>
                <a:latin typeface="Century Gothic" panose="020B0502020202020204" pitchFamily="34" charset="0"/>
              </a:rPr>
            </a:br>
            <a:r>
              <a:rPr lang="fr-FR" sz="2400" dirty="0">
                <a:solidFill>
                  <a:schemeClr val="tx2">
                    <a:lumMod val="75000"/>
                    <a:lumOff val="25000"/>
                  </a:schemeClr>
                </a:solidFill>
                <a:latin typeface="Century Gothic" panose="020B0502020202020204" pitchFamily="34" charset="0"/>
              </a:rPr>
              <a:t>				</a:t>
            </a:r>
            <a:br>
              <a:rPr lang="fr-FR" sz="2400" dirty="0">
                <a:solidFill>
                  <a:schemeClr val="tx2">
                    <a:lumMod val="75000"/>
                    <a:lumOff val="25000"/>
                  </a:schemeClr>
                </a:solidFill>
                <a:latin typeface="Century Gothic" panose="020B0502020202020204" pitchFamily="34" charset="0"/>
              </a:rPr>
            </a:br>
            <a:br>
              <a:rPr lang="fr-FR" sz="2400" dirty="0">
                <a:solidFill>
                  <a:schemeClr val="tx2">
                    <a:lumMod val="75000"/>
                    <a:lumOff val="25000"/>
                  </a:schemeClr>
                </a:solidFill>
                <a:latin typeface="Century Gothic" panose="020B0502020202020204" pitchFamily="34" charset="0"/>
              </a:rPr>
            </a:br>
            <a:r>
              <a:rPr lang="fr-FR" sz="2800" b="1" dirty="0">
                <a:solidFill>
                  <a:schemeClr val="tx2">
                    <a:lumMod val="75000"/>
                    <a:lumOff val="25000"/>
                  </a:schemeClr>
                </a:solidFill>
                <a:latin typeface="Century Gothic" panose="020B0502020202020204" pitchFamily="34" charset="0"/>
                <a:ea typeface="+mn-ea"/>
                <a:cs typeface="+mn-cs"/>
              </a:rPr>
              <a:t>Vers un renforcement des démarches évaluatives de l’AVS </a:t>
            </a:r>
            <a:r>
              <a:rPr lang="fr-FR" sz="2400" dirty="0">
                <a:solidFill>
                  <a:schemeClr val="tx2">
                    <a:lumMod val="75000"/>
                    <a:lumOff val="25000"/>
                  </a:schemeClr>
                </a:solidFill>
                <a:latin typeface="Century Gothic" panose="020B0502020202020204" pitchFamily="34" charset="0"/>
              </a:rPr>
              <a:t>	</a:t>
            </a:r>
          </a:p>
        </p:txBody>
      </p:sp>
      <p:sp>
        <p:nvSpPr>
          <p:cNvPr id="4" name="Espace réservé du numéro de diapositive 3">
            <a:extLst>
              <a:ext uri="{FF2B5EF4-FFF2-40B4-BE49-F238E27FC236}">
                <a16:creationId xmlns:a16="http://schemas.microsoft.com/office/drawing/2014/main" id="{4827D621-4ACA-BDC0-B6E0-DAB069A5DF99}"/>
              </a:ext>
            </a:extLst>
          </p:cNvPr>
          <p:cNvSpPr>
            <a:spLocks noGrp="1"/>
          </p:cNvSpPr>
          <p:nvPr>
            <p:ph type="sldNum" sz="quarter" idx="12"/>
          </p:nvPr>
        </p:nvSpPr>
        <p:spPr/>
        <p:txBody>
          <a:bodyPr/>
          <a:lstStyle/>
          <a:p>
            <a:fld id="{805A191F-5C0F-4337-A9FE-78F85530B8E6}" type="slidenum">
              <a:rPr lang="fr-FR" smtClean="0"/>
              <a:t>17</a:t>
            </a:fld>
            <a:endParaRPr lang="fr-FR"/>
          </a:p>
        </p:txBody>
      </p:sp>
      <p:sp>
        <p:nvSpPr>
          <p:cNvPr id="3" name="ZoneTexte 2">
            <a:extLst>
              <a:ext uri="{FF2B5EF4-FFF2-40B4-BE49-F238E27FC236}">
                <a16:creationId xmlns:a16="http://schemas.microsoft.com/office/drawing/2014/main" id="{95962427-89D0-25BE-47D3-3C9CC8A86533}"/>
              </a:ext>
            </a:extLst>
          </p:cNvPr>
          <p:cNvSpPr txBox="1"/>
          <p:nvPr/>
        </p:nvSpPr>
        <p:spPr>
          <a:xfrm>
            <a:off x="838200" y="1092676"/>
            <a:ext cx="3962399" cy="534428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nSpc>
                <a:spcPct val="107000"/>
              </a:lnSpc>
              <a:spcBef>
                <a:spcPts val="1200"/>
              </a:spcBef>
              <a:spcAft>
                <a:spcPts val="1200"/>
              </a:spcAft>
              <a:buNone/>
            </a:pPr>
            <a:r>
              <a:rPr lang="fr-FR" sz="1400" b="1" kern="100" dirty="0">
                <a:solidFill>
                  <a:schemeClr val="bg1"/>
                </a:solidFill>
                <a:effectLst/>
                <a:ea typeface="Aptos" panose="020B0004020202020204" pitchFamily="34" charset="0"/>
                <a:cs typeface="Aptos" panose="020B0004020202020204" pitchFamily="34" charset="0"/>
              </a:rPr>
              <a:t>Le bilan pluriannuel du projet social et familial de territoire </a:t>
            </a:r>
            <a:r>
              <a:rPr lang="fr-FR" sz="1400" kern="100" dirty="0">
                <a:solidFill>
                  <a:schemeClr val="bg1"/>
                </a:solidFill>
                <a:effectLst/>
                <a:ea typeface="Aptos" panose="020B0004020202020204" pitchFamily="34" charset="0"/>
                <a:cs typeface="Aptos" panose="020B0004020202020204" pitchFamily="34" charset="0"/>
              </a:rPr>
              <a:t>devra notamment porter sur :</a:t>
            </a:r>
            <a:r>
              <a:rPr lang="fr-FR" sz="1400" kern="100" dirty="0">
                <a:solidFill>
                  <a:schemeClr val="bg1"/>
                </a:solidFill>
                <a:effectLst/>
                <a:ea typeface="Times New Roman" panose="02020603050405020304" pitchFamily="18" charset="0"/>
                <a:cs typeface="Times New Roman" panose="02020603050405020304" pitchFamily="18" charset="0"/>
              </a:rPr>
              <a:t> </a:t>
            </a:r>
            <a:endParaRPr lang="fr-FR" sz="1400" kern="100" dirty="0">
              <a:solidFill>
                <a:schemeClr val="bg1"/>
              </a:solidFill>
              <a:effectLst/>
              <a:ea typeface="Aptos" panose="020B0004020202020204" pitchFamily="34" charset="0"/>
              <a:cs typeface="Arial" panose="020B0604020202020204" pitchFamily="34" charset="0"/>
            </a:endParaRPr>
          </a:p>
          <a:p>
            <a:pPr marL="800100" lvl="1" indent="-342900">
              <a:buFont typeface="Wingdings" panose="05000000000000000000" pitchFamily="2" charset="2"/>
              <a:buChar char="q"/>
            </a:pPr>
            <a:r>
              <a:rPr lang="fr-FR" sz="1400" kern="100" dirty="0">
                <a:solidFill>
                  <a:schemeClr val="bg1"/>
                </a:solidFill>
                <a:effectLst/>
                <a:ea typeface="Aptos" panose="020B0004020202020204" pitchFamily="34" charset="0"/>
                <a:cs typeface="Aptos" panose="020B0004020202020204" pitchFamily="34" charset="0"/>
              </a:rPr>
              <a:t>La conformité des résultats au regard des objectifs mentionnés de la présente convention ;</a:t>
            </a:r>
            <a:endParaRPr lang="fr-FR" sz="1400" kern="100" dirty="0">
              <a:solidFill>
                <a:schemeClr val="bg1"/>
              </a:solidFill>
              <a:effectLst/>
              <a:ea typeface="Yu Gothic" panose="020B0400000000000000" pitchFamily="34" charset="-128"/>
              <a:cs typeface="Arial" panose="020B0604020202020204" pitchFamily="34" charset="0"/>
            </a:endParaRPr>
          </a:p>
          <a:p>
            <a:pPr marL="800100" lvl="1" indent="-342900">
              <a:buFont typeface="Wingdings" panose="05000000000000000000" pitchFamily="2" charset="2"/>
              <a:buChar char="q"/>
            </a:pPr>
            <a:r>
              <a:rPr lang="fr-FR" sz="1400" kern="100" dirty="0">
                <a:solidFill>
                  <a:schemeClr val="bg1"/>
                </a:solidFill>
                <a:effectLst/>
                <a:ea typeface="Aptos" panose="020B0004020202020204" pitchFamily="34" charset="0"/>
                <a:cs typeface="Aptos" panose="020B0004020202020204" pitchFamily="34" charset="0"/>
              </a:rPr>
              <a:t>L’impact des actions ou des interventions, s’il y a lieu, au regard de leur utilité sociale ou de l’intérêt général.</a:t>
            </a:r>
          </a:p>
          <a:p>
            <a:pPr lvl="1"/>
            <a:endParaRPr lang="fr-FR" sz="1400" kern="100" dirty="0">
              <a:solidFill>
                <a:schemeClr val="bg1"/>
              </a:solidFill>
              <a:effectLst/>
              <a:ea typeface="Yu Gothic" panose="020B0400000000000000" pitchFamily="34" charset="-128"/>
              <a:cs typeface="Arial" panose="020B0604020202020204" pitchFamily="34" charset="0"/>
            </a:endParaRPr>
          </a:p>
          <a:p>
            <a:pPr>
              <a:buNone/>
            </a:pPr>
            <a:r>
              <a:rPr lang="fr-FR" sz="1400" kern="100" dirty="0">
                <a:solidFill>
                  <a:schemeClr val="bg1"/>
                </a:solidFill>
                <a:effectLst/>
                <a:ea typeface="Aptos" panose="020B0004020202020204" pitchFamily="34" charset="0"/>
                <a:cs typeface="Aptos" panose="020B0004020202020204" pitchFamily="34" charset="0"/>
              </a:rPr>
              <a:t>Ce bilan s’appuiera sur les indicateurs d’évaluation retenus lors de l’agrément et consolidés annuellement pour le comité de pilotage et d’évaluation.</a:t>
            </a:r>
          </a:p>
          <a:p>
            <a:pPr>
              <a:buNone/>
            </a:pPr>
            <a:endParaRPr lang="fr-FR" sz="1400" kern="100" dirty="0">
              <a:solidFill>
                <a:schemeClr val="bg1"/>
              </a:solidFill>
              <a:effectLst/>
              <a:ea typeface="Yu Gothic" panose="020B0400000000000000" pitchFamily="34" charset="-128"/>
              <a:cs typeface="Arial" panose="020B0604020202020204" pitchFamily="34" charset="0"/>
            </a:endParaRPr>
          </a:p>
          <a:p>
            <a:pPr>
              <a:lnSpc>
                <a:spcPct val="107000"/>
              </a:lnSpc>
              <a:spcAft>
                <a:spcPts val="800"/>
              </a:spcAft>
              <a:buNone/>
            </a:pPr>
            <a:r>
              <a:rPr lang="fr-FR" sz="1400" kern="100" dirty="0">
                <a:solidFill>
                  <a:schemeClr val="bg1"/>
                </a:solidFill>
                <a:effectLst/>
                <a:ea typeface="Aptos" panose="020B0004020202020204" pitchFamily="34" charset="0"/>
                <a:cs typeface="Aptos" panose="020B0004020202020204" pitchFamily="34" charset="0"/>
              </a:rPr>
              <a:t>La participation des habitants et des bénévoles constitue un principe transversal de cette démarche. En effet, impliquer les usagers dans les processus évaluatifs contribue à la gouvernance partagée au cœur de l’AVS, renforce la légitimité des analyses produites et nourrit en continu la dynamique des projets des centres sociaux et des EVS.</a:t>
            </a:r>
            <a:endParaRPr lang="fr-FR" sz="1400" kern="100" dirty="0">
              <a:solidFill>
                <a:schemeClr val="bg1"/>
              </a:solidFill>
              <a:effectLst/>
              <a:ea typeface="Aptos" panose="020B00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08B2B9E9-0625-8045-CF98-4C7071783789}"/>
              </a:ext>
            </a:extLst>
          </p:cNvPr>
          <p:cNvSpPr txBox="1"/>
          <p:nvPr/>
        </p:nvSpPr>
        <p:spPr>
          <a:xfrm>
            <a:off x="5257800" y="1453360"/>
            <a:ext cx="6096000" cy="44482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07000"/>
              </a:lnSpc>
              <a:spcAft>
                <a:spcPts val="800"/>
              </a:spcAft>
              <a:buNone/>
            </a:pPr>
            <a:r>
              <a:rPr lang="fr-FR" sz="1200" b="1" kern="100" dirty="0">
                <a:solidFill>
                  <a:srgbClr val="0070C0"/>
                </a:solidFill>
                <a:effectLst/>
                <a:ea typeface="Aptos" panose="020B0004020202020204" pitchFamily="34" charset="0"/>
                <a:cs typeface="Aptos" panose="020B0004020202020204" pitchFamily="34" charset="0"/>
              </a:rPr>
              <a:t>Pour plus de lisibilité de l’action publique et pour une meilleure reconnaissance de l’utilité sociale de la politique AVS</a:t>
            </a:r>
            <a:r>
              <a:rPr lang="fr-FR" sz="1200" kern="100" dirty="0">
                <a:solidFill>
                  <a:srgbClr val="0070C0"/>
                </a:solidFill>
                <a:effectLst/>
                <a:ea typeface="Aptos" panose="020B0004020202020204" pitchFamily="34" charset="0"/>
                <a:cs typeface="Aptos" panose="020B0004020202020204" pitchFamily="34" charset="0"/>
              </a:rPr>
              <a:t>, la dynamique d’évaluation doit permettre de mesurer tant les effets attendus que ceux induits et non attendus, au regard des axes prioritaires portés des structures AVS.</a:t>
            </a:r>
            <a:endParaRPr lang="fr-FR" sz="1200" kern="100" dirty="0">
              <a:solidFill>
                <a:srgbClr val="0070C0"/>
              </a:solidFill>
              <a:effectLst/>
              <a:ea typeface="Aptos" panose="020B0004020202020204" pitchFamily="34" charset="0"/>
              <a:cs typeface="Arial" panose="020B0604020202020204" pitchFamily="34" charset="0"/>
            </a:endParaRPr>
          </a:p>
          <a:p>
            <a:pPr algn="just">
              <a:lnSpc>
                <a:spcPct val="107000"/>
              </a:lnSpc>
              <a:spcAft>
                <a:spcPts val="800"/>
              </a:spcAft>
              <a:buNone/>
            </a:pPr>
            <a:r>
              <a:rPr lang="fr-FR" sz="1200" kern="100" dirty="0">
                <a:solidFill>
                  <a:srgbClr val="0070C0"/>
                </a:solidFill>
                <a:effectLst/>
                <a:ea typeface="Aptos" panose="020B0004020202020204" pitchFamily="34" charset="0"/>
                <a:cs typeface="Aptos" panose="020B0004020202020204" pitchFamily="34" charset="0"/>
              </a:rPr>
              <a:t>Afin de conforter </a:t>
            </a:r>
            <a:r>
              <a:rPr lang="fr-FR" sz="1200" b="1" kern="100" dirty="0">
                <a:solidFill>
                  <a:srgbClr val="0070C0"/>
                </a:solidFill>
                <a:effectLst/>
                <a:ea typeface="Aptos" panose="020B0004020202020204" pitchFamily="34" charset="0"/>
                <a:cs typeface="Aptos" panose="020B0004020202020204" pitchFamily="34" charset="0"/>
              </a:rPr>
              <a:t>l’évaluation des projets d’animation de la vie sociale sur les habitants et les territoires</a:t>
            </a:r>
            <a:r>
              <a:rPr lang="fr-FR" sz="1200" kern="100" dirty="0">
                <a:solidFill>
                  <a:srgbClr val="0070C0"/>
                </a:solidFill>
                <a:effectLst/>
                <a:ea typeface="Aptos" panose="020B0004020202020204" pitchFamily="34" charset="0"/>
                <a:cs typeface="Aptos" panose="020B0004020202020204" pitchFamily="34" charset="0"/>
              </a:rPr>
              <a:t>, la Branche Famille apportera un appui national destiné à outiller les acteurs tout en respectant la diversité des contextes. Dans la continuité des travaux réalisés en lien avec le LIEEP, cet accompagnement fera l’objet d’une livraison</a:t>
            </a:r>
            <a:r>
              <a:rPr lang="fr-FR" sz="1200" b="1" kern="100" dirty="0">
                <a:solidFill>
                  <a:srgbClr val="0070C0"/>
                </a:solidFill>
                <a:effectLst/>
                <a:ea typeface="Aptos" panose="020B0004020202020204" pitchFamily="34" charset="0"/>
                <a:cs typeface="Aptos" panose="020B0004020202020204" pitchFamily="34" charset="0"/>
              </a:rPr>
              <a:t> en 2026</a:t>
            </a:r>
            <a:r>
              <a:rPr lang="fr-FR" sz="1200" kern="100" dirty="0">
                <a:solidFill>
                  <a:srgbClr val="0070C0"/>
                </a:solidFill>
                <a:effectLst/>
                <a:ea typeface="Aptos" panose="020B0004020202020204" pitchFamily="34" charset="0"/>
                <a:cs typeface="Aptos" panose="020B0004020202020204" pitchFamily="34" charset="0"/>
              </a:rPr>
              <a:t> par la DSER de la Cnaf, afin de renforcer la stratégie d’évaluation.</a:t>
            </a:r>
            <a:endParaRPr lang="fr-FR" sz="1200" kern="100" dirty="0">
              <a:solidFill>
                <a:srgbClr val="0070C0"/>
              </a:solidFill>
              <a:effectLst/>
              <a:ea typeface="Aptos" panose="020B0004020202020204" pitchFamily="34" charset="0"/>
              <a:cs typeface="Arial" panose="020B0604020202020204" pitchFamily="34" charset="0"/>
            </a:endParaRPr>
          </a:p>
          <a:p>
            <a:pPr algn="just">
              <a:lnSpc>
                <a:spcPct val="107000"/>
              </a:lnSpc>
              <a:spcAft>
                <a:spcPts val="800"/>
              </a:spcAft>
              <a:buNone/>
            </a:pPr>
            <a:r>
              <a:rPr lang="fr-FR" sz="1200" b="1" kern="100" dirty="0">
                <a:solidFill>
                  <a:srgbClr val="0070C0"/>
                </a:solidFill>
                <a:effectLst/>
                <a:ea typeface="Aptos" panose="020B0004020202020204" pitchFamily="34" charset="0"/>
                <a:cs typeface="Aptos" panose="020B0004020202020204" pitchFamily="34" charset="0"/>
              </a:rPr>
              <a:t>Un cadre méthodologique </a:t>
            </a:r>
            <a:r>
              <a:rPr lang="fr-FR" sz="1200" kern="100" dirty="0">
                <a:solidFill>
                  <a:srgbClr val="0070C0"/>
                </a:solidFill>
                <a:effectLst/>
                <a:ea typeface="Aptos" panose="020B0004020202020204" pitchFamily="34" charset="0"/>
                <a:cs typeface="Aptos" panose="020B0004020202020204" pitchFamily="34" charset="0"/>
              </a:rPr>
              <a:t>sera proposé avec :</a:t>
            </a:r>
            <a:endParaRPr lang="fr-FR" sz="1200" kern="100" dirty="0">
              <a:solidFill>
                <a:srgbClr val="0070C0"/>
              </a:solidFill>
              <a:effectLst/>
              <a:ea typeface="Aptos" panose="020B0004020202020204" pitchFamily="34" charset="0"/>
              <a:cs typeface="Arial" panose="020B0604020202020204" pitchFamily="34" charset="0"/>
            </a:endParaRPr>
          </a:p>
          <a:p>
            <a:pPr marL="800100" lvl="1" indent="-342900" algn="just">
              <a:lnSpc>
                <a:spcPct val="107000"/>
              </a:lnSpc>
              <a:buFont typeface="Wingdings" panose="05000000000000000000" pitchFamily="2" charset="2"/>
              <a:buChar char="q"/>
            </a:pPr>
            <a:r>
              <a:rPr lang="fr-FR" sz="1200" b="1" kern="100" dirty="0">
                <a:solidFill>
                  <a:srgbClr val="0070C0"/>
                </a:solidFill>
                <a:ea typeface="Aptos" panose="020B0004020202020204" pitchFamily="34" charset="0"/>
                <a:cs typeface="Aptos" panose="020B0004020202020204" pitchFamily="34" charset="0"/>
              </a:rPr>
              <a:t>D</a:t>
            </a:r>
            <a:r>
              <a:rPr lang="fr-FR" sz="1200" b="1" kern="100" dirty="0">
                <a:solidFill>
                  <a:srgbClr val="0070C0"/>
                </a:solidFill>
                <a:effectLst/>
                <a:ea typeface="Aptos" panose="020B0004020202020204" pitchFamily="34" charset="0"/>
                <a:cs typeface="Aptos" panose="020B0004020202020204" pitchFamily="34" charset="0"/>
              </a:rPr>
              <a:t>es principes structurants : distinction entre l’évaluation d’un projet, d’une structure ou d’une politique </a:t>
            </a:r>
            <a:r>
              <a:rPr lang="fr-FR" sz="1200" kern="100" dirty="0">
                <a:solidFill>
                  <a:srgbClr val="0070C0"/>
                </a:solidFill>
                <a:effectLst/>
                <a:ea typeface="Aptos" panose="020B0004020202020204" pitchFamily="34" charset="0"/>
                <a:cs typeface="Aptos" panose="020B0004020202020204" pitchFamily="34" charset="0"/>
              </a:rPr>
              <a:t>ainsi qu’entre les notions de réalisation des actions, de résultats obtenus au regard des objectifs et d’impact par rapport aux effets produits, les acteurs mobilisés ou mobilisables, l’échelle d’évaluation (nationale ou locale), le rythme préconisé</a:t>
            </a:r>
            <a:endParaRPr lang="fr-FR" sz="1200" kern="100" dirty="0">
              <a:solidFill>
                <a:srgbClr val="0070C0"/>
              </a:solidFill>
              <a:effectLst/>
              <a:ea typeface="Aptos" panose="020B0004020202020204" pitchFamily="34" charset="0"/>
              <a:cs typeface="Arial" panose="020B0604020202020204" pitchFamily="34" charset="0"/>
            </a:endParaRPr>
          </a:p>
          <a:p>
            <a:pPr marL="800100" lvl="1" indent="-342900" algn="just">
              <a:lnSpc>
                <a:spcPct val="107000"/>
              </a:lnSpc>
              <a:spcAft>
                <a:spcPts val="800"/>
              </a:spcAft>
              <a:buFont typeface="Wingdings" panose="05000000000000000000" pitchFamily="2" charset="2"/>
              <a:buChar char="q"/>
            </a:pPr>
            <a:r>
              <a:rPr lang="fr-FR" sz="1200" b="1" kern="100" dirty="0">
                <a:solidFill>
                  <a:srgbClr val="0070C0"/>
                </a:solidFill>
                <a:ea typeface="Aptos" panose="020B0004020202020204" pitchFamily="34" charset="0"/>
                <a:cs typeface="Aptos" panose="020B0004020202020204" pitchFamily="34" charset="0"/>
              </a:rPr>
              <a:t>D</a:t>
            </a:r>
            <a:r>
              <a:rPr lang="fr-FR" sz="1200" b="1" kern="100" dirty="0">
                <a:solidFill>
                  <a:srgbClr val="0070C0"/>
                </a:solidFill>
                <a:effectLst/>
                <a:ea typeface="Aptos" panose="020B0004020202020204" pitchFamily="34" charset="0"/>
                <a:cs typeface="Aptos" panose="020B0004020202020204" pitchFamily="34" charset="0"/>
              </a:rPr>
              <a:t>es outils-supports </a:t>
            </a:r>
            <a:r>
              <a:rPr lang="fr-FR" sz="1200" kern="100" dirty="0">
                <a:solidFill>
                  <a:srgbClr val="0070C0"/>
                </a:solidFill>
                <a:effectLst/>
                <a:ea typeface="Aptos" panose="020B0004020202020204" pitchFamily="34" charset="0"/>
                <a:cs typeface="Aptos" panose="020B0004020202020204" pitchFamily="34" charset="0"/>
              </a:rPr>
              <a:t>(par exemple : grilles d’analyse participative et de recueil de la parole des habitants, questionnaires types)</a:t>
            </a:r>
            <a:endParaRPr lang="fr-FR" sz="1200" kern="100" dirty="0">
              <a:solidFill>
                <a:srgbClr val="0070C0"/>
              </a:solidFill>
              <a:effectLst/>
              <a:ea typeface="Aptos" panose="020B0004020202020204" pitchFamily="34" charset="0"/>
              <a:cs typeface="Arial" panose="020B0604020202020204" pitchFamily="34" charset="0"/>
            </a:endParaRPr>
          </a:p>
          <a:p>
            <a:pPr algn="just">
              <a:lnSpc>
                <a:spcPct val="107000"/>
              </a:lnSpc>
              <a:spcAft>
                <a:spcPts val="800"/>
              </a:spcAft>
            </a:pPr>
            <a:r>
              <a:rPr lang="fr-FR" sz="1200" kern="100" dirty="0">
                <a:solidFill>
                  <a:srgbClr val="0070C0"/>
                </a:solidFill>
                <a:effectLst/>
                <a:ea typeface="Aptos" panose="020B0004020202020204" pitchFamily="34" charset="0"/>
                <a:cs typeface="Aptos" panose="020B0004020202020204" pitchFamily="34" charset="0"/>
              </a:rPr>
              <a:t>Chaque modalité d’évaluation intègrera donc des méthodes et des outils favorisant cette participation citoyenne, de manière à ancrer l’évaluation dans une logique collaborative et démocratique, conforme aux valeurs de l’animation de la vie sociale. </a:t>
            </a:r>
            <a:endParaRPr lang="fr-FR" sz="1200" kern="100" dirty="0">
              <a:solidFill>
                <a:srgbClr val="0070C0"/>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9549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4C8A-5399-3FB5-59D1-283172A81B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95C263-E97B-A581-C019-1C3E7A44ED6E}"/>
              </a:ext>
            </a:extLst>
          </p:cNvPr>
          <p:cNvSpPr>
            <a:spLocks noGrp="1"/>
          </p:cNvSpPr>
          <p:nvPr>
            <p:ph type="ctrTitle"/>
          </p:nvPr>
        </p:nvSpPr>
        <p:spPr>
          <a:xfrm>
            <a:off x="1649701" y="1943356"/>
            <a:ext cx="7456714" cy="2146527"/>
          </a:xfrm>
        </p:spPr>
        <p:txBody>
          <a:bodyPr>
            <a:noAutofit/>
          </a:bodyPr>
          <a:lstStyle/>
          <a:p>
            <a:br>
              <a:rPr lang="fr-FR" sz="3600" b="1" dirty="0">
                <a:solidFill>
                  <a:schemeClr val="tx2">
                    <a:lumMod val="75000"/>
                    <a:lumOff val="25000"/>
                  </a:schemeClr>
                </a:solidFill>
                <a:latin typeface="Century Gothic" panose="020B0502020202020204" pitchFamily="34" charset="0"/>
              </a:rPr>
            </a:br>
            <a:br>
              <a:rPr lang="fr-FR" sz="3600" b="1" dirty="0">
                <a:solidFill>
                  <a:schemeClr val="tx2">
                    <a:lumMod val="75000"/>
                    <a:lumOff val="25000"/>
                  </a:schemeClr>
                </a:solidFill>
                <a:latin typeface="Century Gothic" panose="020B0502020202020204" pitchFamily="34" charset="0"/>
              </a:rPr>
            </a:br>
            <a:r>
              <a:rPr lang="fr-FR" sz="3600" b="1" dirty="0">
                <a:solidFill>
                  <a:schemeClr val="tx2">
                    <a:lumMod val="75000"/>
                    <a:lumOff val="25000"/>
                  </a:schemeClr>
                </a:solidFill>
                <a:latin typeface="Century Gothic" panose="020B0502020202020204" pitchFamily="34" charset="0"/>
              </a:rPr>
              <a:t>Les spécificités concernant </a:t>
            </a:r>
            <a:br>
              <a:rPr lang="fr-FR" sz="3600" b="1" dirty="0">
                <a:solidFill>
                  <a:schemeClr val="tx2">
                    <a:lumMod val="75000"/>
                    <a:lumOff val="25000"/>
                  </a:schemeClr>
                </a:solidFill>
                <a:latin typeface="Century Gothic" panose="020B0502020202020204" pitchFamily="34" charset="0"/>
              </a:rPr>
            </a:br>
            <a:r>
              <a:rPr lang="fr-FR" sz="3600" b="1" dirty="0">
                <a:solidFill>
                  <a:schemeClr val="tx2">
                    <a:lumMod val="75000"/>
                    <a:lumOff val="25000"/>
                  </a:schemeClr>
                </a:solidFill>
                <a:latin typeface="Century Gothic" panose="020B0502020202020204" pitchFamily="34" charset="0"/>
              </a:rPr>
              <a:t>les centres sociaux</a:t>
            </a:r>
          </a:p>
        </p:txBody>
      </p:sp>
      <p:pic>
        <p:nvPicPr>
          <p:cNvPr id="4" name="Image 3" descr="Une image contenant texte, capture d’écran, femme, habits&#10;&#10;Le contenu généré par l’IA peut être incorrect.">
            <a:extLst>
              <a:ext uri="{FF2B5EF4-FFF2-40B4-BE49-F238E27FC236}">
                <a16:creationId xmlns:a16="http://schemas.microsoft.com/office/drawing/2014/main" id="{619ECE4A-BFE6-C81B-82A2-62BF15343C50}"/>
              </a:ext>
            </a:extLst>
          </p:cNvPr>
          <p:cNvPicPr>
            <a:picLocks noChangeAspect="1"/>
          </p:cNvPicPr>
          <p:nvPr/>
        </p:nvPicPr>
        <p:blipFill>
          <a:blip r:embed="rId3">
            <a:extLst>
              <a:ext uri="{28A0092B-C50C-407E-A947-70E740481C1C}">
                <a14:useLocalDpi xmlns:a14="http://schemas.microsoft.com/office/drawing/2010/main" val="0"/>
              </a:ext>
            </a:extLst>
          </a:blip>
          <a:srcRect l="62123" t="811" r="21250" b="3663"/>
          <a:stretch/>
        </p:blipFill>
        <p:spPr>
          <a:xfrm>
            <a:off x="9264774" y="-1"/>
            <a:ext cx="2927226" cy="6858001"/>
          </a:xfrm>
          <a:prstGeom prst="rect">
            <a:avLst/>
          </a:prstGeom>
        </p:spPr>
      </p:pic>
      <p:pic>
        <p:nvPicPr>
          <p:cNvPr id="3" name="Picture 2">
            <a:extLst>
              <a:ext uri="{FF2B5EF4-FFF2-40B4-BE49-F238E27FC236}">
                <a16:creationId xmlns:a16="http://schemas.microsoft.com/office/drawing/2014/main" id="{3064DFE9-0DDB-007A-5520-F09DC26E1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040" y="0"/>
            <a:ext cx="29029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5FAF394F-1DF1-607A-0851-07A5D10634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13" y="2549373"/>
            <a:ext cx="1129030" cy="15405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052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02F9-B424-339E-9DC2-DDC59AB05A0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A06E106-19FA-3D8E-ED87-3A162605CFA8}"/>
              </a:ext>
            </a:extLst>
          </p:cNvPr>
          <p:cNvSpPr>
            <a:spLocks noGrp="1"/>
          </p:cNvSpPr>
          <p:nvPr>
            <p:ph type="sldNum" sz="quarter" idx="12"/>
          </p:nvPr>
        </p:nvSpPr>
        <p:spPr/>
        <p:txBody>
          <a:bodyPr/>
          <a:lstStyle/>
          <a:p>
            <a:fld id="{805A191F-5C0F-4337-A9FE-78F85530B8E6}" type="slidenum">
              <a:rPr lang="fr-FR" smtClean="0"/>
              <a:t>19</a:t>
            </a:fld>
            <a:endParaRPr lang="fr-FR"/>
          </a:p>
        </p:txBody>
      </p:sp>
      <p:sp>
        <p:nvSpPr>
          <p:cNvPr id="3" name="ZoneTexte 2">
            <a:extLst>
              <a:ext uri="{FF2B5EF4-FFF2-40B4-BE49-F238E27FC236}">
                <a16:creationId xmlns:a16="http://schemas.microsoft.com/office/drawing/2014/main" id="{09814FC1-71C0-F779-A2A2-39897597A89A}"/>
              </a:ext>
            </a:extLst>
          </p:cNvPr>
          <p:cNvSpPr txBox="1"/>
          <p:nvPr/>
        </p:nvSpPr>
        <p:spPr>
          <a:xfrm>
            <a:off x="308113" y="1584480"/>
            <a:ext cx="2435087" cy="3325847"/>
          </a:xfrm>
          <a:prstGeom prst="rect">
            <a:avLst/>
          </a:prstGeom>
          <a:noFill/>
        </p:spPr>
        <p:txBody>
          <a:bodyPr wrap="square">
            <a:spAutoFit/>
          </a:bodyPr>
          <a:lstStyle/>
          <a:p>
            <a:pPr>
              <a:lnSpc>
                <a:spcPct val="107000"/>
              </a:lnSpc>
              <a:spcAft>
                <a:spcPts val="800"/>
              </a:spcAft>
              <a:buNone/>
            </a:pPr>
            <a:r>
              <a:rPr lang="fr-FR" sz="2400" b="1" kern="100" dirty="0">
                <a:solidFill>
                  <a:srgbClr val="155F81"/>
                </a:solidFill>
                <a:latin typeface="Century Gothic" panose="020B0502020202020204" pitchFamily="34" charset="0"/>
              </a:rPr>
              <a:t>Pour les centres sociaux : </a:t>
            </a:r>
          </a:p>
          <a:p>
            <a:pPr>
              <a:lnSpc>
                <a:spcPct val="107000"/>
              </a:lnSpc>
              <a:spcAft>
                <a:spcPts val="800"/>
              </a:spcAft>
              <a:buNone/>
            </a:pPr>
            <a:r>
              <a:rPr lang="fr-FR" sz="2400" kern="100" dirty="0">
                <a:solidFill>
                  <a:srgbClr val="155F81"/>
                </a:solidFill>
                <a:latin typeface="Century Gothic" panose="020B0502020202020204" pitchFamily="34" charset="0"/>
              </a:rPr>
              <a:t>un projet social et familial de territoire intégrant un volet familles </a:t>
            </a:r>
          </a:p>
        </p:txBody>
      </p:sp>
      <p:graphicFrame>
        <p:nvGraphicFramePr>
          <p:cNvPr id="5" name="Diagramme 4">
            <a:extLst>
              <a:ext uri="{FF2B5EF4-FFF2-40B4-BE49-F238E27FC236}">
                <a16:creationId xmlns:a16="http://schemas.microsoft.com/office/drawing/2014/main" id="{EF486340-ECE4-0DA9-9AAC-FEE5AFCABE3C}"/>
              </a:ext>
            </a:extLst>
          </p:cNvPr>
          <p:cNvGraphicFramePr/>
          <p:nvPr>
            <p:extLst>
              <p:ext uri="{D42A27DB-BD31-4B8C-83A1-F6EECF244321}">
                <p14:modId xmlns:p14="http://schemas.microsoft.com/office/powerpoint/2010/main" val="3792440986"/>
              </p:ext>
            </p:extLst>
          </p:nvPr>
        </p:nvGraphicFramePr>
        <p:xfrm>
          <a:off x="3074805" y="136525"/>
          <a:ext cx="8128000" cy="647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86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C37D21-8440-F455-56E9-BA60E3CA379E}"/>
              </a:ext>
            </a:extLst>
          </p:cNvPr>
          <p:cNvSpPr>
            <a:spLocks noGrp="1"/>
          </p:cNvSpPr>
          <p:nvPr>
            <p:ph type="sldNum" sz="quarter" idx="12"/>
          </p:nvPr>
        </p:nvSpPr>
        <p:spPr/>
        <p:txBody>
          <a:bodyPr/>
          <a:lstStyle/>
          <a:p>
            <a:fld id="{805A191F-5C0F-4337-A9FE-78F85530B8E6}" type="slidenum">
              <a:rPr lang="fr-FR" smtClean="0"/>
              <a:t>2</a:t>
            </a:fld>
            <a:endParaRPr lang="fr-FR"/>
          </a:p>
        </p:txBody>
      </p:sp>
      <p:sp>
        <p:nvSpPr>
          <p:cNvPr id="5" name="ZoneTexte 4">
            <a:extLst>
              <a:ext uri="{FF2B5EF4-FFF2-40B4-BE49-F238E27FC236}">
                <a16:creationId xmlns:a16="http://schemas.microsoft.com/office/drawing/2014/main" id="{A2A878A8-9309-ECF5-405C-F65D439CBB7E}"/>
              </a:ext>
            </a:extLst>
          </p:cNvPr>
          <p:cNvSpPr txBox="1"/>
          <p:nvPr/>
        </p:nvSpPr>
        <p:spPr>
          <a:xfrm>
            <a:off x="828468" y="527484"/>
            <a:ext cx="11213712" cy="480131"/>
          </a:xfrm>
          <a:prstGeom prst="rect">
            <a:avLst/>
          </a:prstGeom>
          <a:noFill/>
        </p:spPr>
        <p:txBody>
          <a:bodyPr wrap="square">
            <a:spAutoFit/>
          </a:bodyPr>
          <a:lstStyle/>
          <a:p>
            <a:pPr>
              <a:lnSpc>
                <a:spcPct val="90000"/>
              </a:lnSpc>
              <a:spcBef>
                <a:spcPct val="0"/>
              </a:spcBef>
            </a:pPr>
            <a:r>
              <a:rPr lang="fr-FR" sz="2800" b="1" dirty="0">
                <a:solidFill>
                  <a:schemeClr val="tx2">
                    <a:lumMod val="75000"/>
                    <a:lumOff val="25000"/>
                  </a:schemeClr>
                </a:solidFill>
                <a:latin typeface="Century Gothic" panose="020B0502020202020204" pitchFamily="34" charset="0"/>
              </a:rPr>
              <a:t>Au programme de la matinée…</a:t>
            </a:r>
          </a:p>
        </p:txBody>
      </p:sp>
      <p:sp>
        <p:nvSpPr>
          <p:cNvPr id="6" name="ZoneTexte 5">
            <a:extLst>
              <a:ext uri="{FF2B5EF4-FFF2-40B4-BE49-F238E27FC236}">
                <a16:creationId xmlns:a16="http://schemas.microsoft.com/office/drawing/2014/main" id="{057060D0-74A5-0634-F9B6-52C30F5977E1}"/>
              </a:ext>
            </a:extLst>
          </p:cNvPr>
          <p:cNvSpPr txBox="1"/>
          <p:nvPr/>
        </p:nvSpPr>
        <p:spPr>
          <a:xfrm>
            <a:off x="838200" y="1768375"/>
            <a:ext cx="7888150" cy="4770537"/>
          </a:xfrm>
          <a:prstGeom prst="rect">
            <a:avLst/>
          </a:prstGeom>
          <a:noFill/>
        </p:spPr>
        <p:txBody>
          <a:bodyPr wrap="square">
            <a:spAutoFit/>
          </a:bodyPr>
          <a:lstStyle/>
          <a:p>
            <a:pPr>
              <a:spcBef>
                <a:spcPts val="1200"/>
              </a:spcBef>
              <a:spcAft>
                <a:spcPts val="1200"/>
              </a:spcAft>
            </a:pPr>
            <a:r>
              <a:rPr lang="fr-FR" dirty="0">
                <a:solidFill>
                  <a:srgbClr val="4A9C94"/>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Un réseau d’équipements Animation de la Vie Sociale en expansion</a:t>
            </a:r>
            <a:endParaRPr lang="fr-FR" dirty="0">
              <a:solidFill>
                <a:srgbClr val="4A9C94"/>
              </a:solidFill>
              <a:latin typeface="Century Gothic" panose="020B0502020202020204" pitchFamily="34" charset="0"/>
            </a:endParaRPr>
          </a:p>
          <a:p>
            <a:pPr>
              <a:spcBef>
                <a:spcPts val="1200"/>
              </a:spcBef>
              <a:spcAft>
                <a:spcPts val="1200"/>
              </a:spcAft>
            </a:pPr>
            <a:r>
              <a:rPr lang="fr-FR" dirty="0">
                <a:solidFill>
                  <a:srgbClr val="4A9C94"/>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Une évolution dans l’accompagnement AVS côté Caf</a:t>
            </a:r>
            <a:endParaRPr lang="fr-FR" dirty="0">
              <a:solidFill>
                <a:srgbClr val="4A9C94"/>
              </a:solidFill>
              <a:latin typeface="Century Gothic" panose="020B0502020202020204" pitchFamily="34" charset="0"/>
            </a:endParaRPr>
          </a:p>
          <a:p>
            <a:pPr>
              <a:spcBef>
                <a:spcPts val="1200"/>
              </a:spcBef>
              <a:spcAft>
                <a:spcPts val="1200"/>
              </a:spcAft>
            </a:pPr>
            <a:r>
              <a:rPr lang="fr-FR" dirty="0">
                <a:solidFill>
                  <a:srgbClr val="4A9C94"/>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Une circulaire AVS rénovée, applicable au 01 01 2027</a:t>
            </a:r>
            <a:endParaRPr lang="fr-FR" dirty="0">
              <a:solidFill>
                <a:srgbClr val="4A9C94"/>
              </a:solidFill>
              <a:latin typeface="Century Gothic" panose="020B0502020202020204" pitchFamily="34" charset="0"/>
            </a:endParaRPr>
          </a:p>
          <a:p>
            <a:pPr>
              <a:spcBef>
                <a:spcPts val="1200"/>
              </a:spcBef>
              <a:spcAft>
                <a:spcPts val="1200"/>
              </a:spcAft>
            </a:pPr>
            <a:r>
              <a:rPr lang="fr-FR" dirty="0">
                <a:solidFill>
                  <a:srgbClr val="4A9C94"/>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Les spécificités concernant les Centres Sociaux</a:t>
            </a:r>
            <a:endParaRPr lang="fr-FR" dirty="0">
              <a:solidFill>
                <a:srgbClr val="4A9C94"/>
              </a:solidFill>
              <a:latin typeface="Century Gothic" panose="020B0502020202020204" pitchFamily="34" charset="0"/>
            </a:endParaRPr>
          </a:p>
          <a:p>
            <a:pPr>
              <a:spcBef>
                <a:spcPts val="1200"/>
              </a:spcBef>
              <a:spcAft>
                <a:spcPts val="1200"/>
              </a:spcAft>
            </a:pPr>
            <a:r>
              <a:rPr lang="fr-FR" dirty="0">
                <a:solidFill>
                  <a:srgbClr val="4A9C94"/>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Les spécificités concernant les Espaces de Vie Sociale</a:t>
            </a:r>
            <a:endParaRPr lang="fr-FR" dirty="0">
              <a:solidFill>
                <a:srgbClr val="4A9C94"/>
              </a:solidFill>
              <a:latin typeface="Century Gothic" panose="020B0502020202020204" pitchFamily="34" charset="0"/>
            </a:endParaRPr>
          </a:p>
          <a:p>
            <a:pPr>
              <a:spcBef>
                <a:spcPts val="1200"/>
              </a:spcBef>
              <a:spcAft>
                <a:spcPts val="1200"/>
              </a:spcAft>
            </a:pPr>
            <a:r>
              <a:rPr lang="fr-FR" dirty="0">
                <a:solidFill>
                  <a:srgbClr val="4A9C94"/>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Les modalités d’accompagnement de la Caf de Seine-Maritime dans les évolutions à venir</a:t>
            </a:r>
            <a:endParaRPr lang="fr-FR" dirty="0">
              <a:solidFill>
                <a:srgbClr val="4A9C94"/>
              </a:solidFill>
              <a:latin typeface="Century Gothic" panose="020B0502020202020204" pitchFamily="34" charset="0"/>
            </a:endParaRPr>
          </a:p>
          <a:p>
            <a:pPr marL="342900" indent="-342900">
              <a:buFont typeface="Wingdings" panose="05000000000000000000" pitchFamily="2" charset="2"/>
              <a:buChar char="q"/>
            </a:pPr>
            <a:endParaRPr lang="fr-FR" sz="1600" dirty="0">
              <a:solidFill>
                <a:schemeClr val="tx2"/>
              </a:solidFill>
              <a:latin typeface="Century Gothic" panose="020B0502020202020204" pitchFamily="34" charset="0"/>
            </a:endParaRPr>
          </a:p>
          <a:p>
            <a:endParaRPr lang="fr-FR" sz="1600"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p:txBody>
      </p:sp>
      <p:pic>
        <p:nvPicPr>
          <p:cNvPr id="7" name="Picture 2">
            <a:extLst>
              <a:ext uri="{FF2B5EF4-FFF2-40B4-BE49-F238E27FC236}">
                <a16:creationId xmlns:a16="http://schemas.microsoft.com/office/drawing/2014/main" id="{6E05604A-288A-FF61-FB5C-35FF74FD1F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9040" y="0"/>
            <a:ext cx="2902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6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74F7-D110-54FB-2681-5618E2BE4AF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7931D16-53EB-36FD-8E34-5235AA995A5A}"/>
              </a:ext>
            </a:extLst>
          </p:cNvPr>
          <p:cNvSpPr>
            <a:spLocks noGrp="1"/>
          </p:cNvSpPr>
          <p:nvPr>
            <p:ph type="sldNum" sz="quarter" idx="12"/>
          </p:nvPr>
        </p:nvSpPr>
        <p:spPr/>
        <p:txBody>
          <a:bodyPr/>
          <a:lstStyle/>
          <a:p>
            <a:fld id="{805A191F-5C0F-4337-A9FE-78F85530B8E6}" type="slidenum">
              <a:rPr lang="fr-FR" smtClean="0"/>
              <a:t>20</a:t>
            </a:fld>
            <a:endParaRPr lang="fr-FR"/>
          </a:p>
        </p:txBody>
      </p:sp>
      <p:sp>
        <p:nvSpPr>
          <p:cNvPr id="6" name="ZoneTexte 5">
            <a:extLst>
              <a:ext uri="{FF2B5EF4-FFF2-40B4-BE49-F238E27FC236}">
                <a16:creationId xmlns:a16="http://schemas.microsoft.com/office/drawing/2014/main" id="{F849009C-DB8F-B292-AA83-6753202E2E4C}"/>
              </a:ext>
            </a:extLst>
          </p:cNvPr>
          <p:cNvSpPr txBox="1"/>
          <p:nvPr/>
        </p:nvSpPr>
        <p:spPr>
          <a:xfrm>
            <a:off x="530455" y="136525"/>
            <a:ext cx="10823345" cy="6894195"/>
          </a:xfrm>
          <a:prstGeom prst="rect">
            <a:avLst/>
          </a:prstGeom>
          <a:noFill/>
        </p:spPr>
        <p:txBody>
          <a:bodyPr wrap="square">
            <a:spAutoFit/>
          </a:bodyPr>
          <a:lstStyle/>
          <a:p>
            <a:r>
              <a:rPr lang="fr-FR" sz="2400" dirty="0">
                <a:solidFill>
                  <a:schemeClr val="tx2">
                    <a:lumMod val="75000"/>
                    <a:lumOff val="25000"/>
                  </a:schemeClr>
                </a:solidFill>
                <a:latin typeface="Century Gothic" panose="020B0502020202020204" pitchFamily="34" charset="0"/>
                <a:ea typeface="+mj-ea"/>
                <a:cs typeface="+mj-cs"/>
              </a:rPr>
              <a:t>					</a:t>
            </a:r>
          </a:p>
          <a:p>
            <a:r>
              <a:rPr lang="fr-FR" sz="2400" dirty="0">
                <a:solidFill>
                  <a:schemeClr val="tx2">
                    <a:lumMod val="75000"/>
                    <a:lumOff val="25000"/>
                  </a:schemeClr>
                </a:solidFill>
                <a:latin typeface="Century Gothic" panose="020B0502020202020204" pitchFamily="34" charset="0"/>
                <a:ea typeface="+mj-ea"/>
                <a:cs typeface="+mj-cs"/>
              </a:rPr>
              <a:t>Critère d’agrément spécifique pour les CS, relatif à la qualification des personnels	</a:t>
            </a:r>
          </a:p>
          <a:p>
            <a:endParaRPr lang="fr-FR"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dirty="0"/>
              <a:t> </a:t>
            </a:r>
          </a:p>
          <a:p>
            <a:r>
              <a:rPr lang="fr-FR" dirty="0"/>
              <a:t> </a:t>
            </a:r>
          </a:p>
          <a:p>
            <a:r>
              <a:rPr lang="fr-FR" sz="1400" dirty="0"/>
              <a:t> </a:t>
            </a:r>
          </a:p>
          <a:p>
            <a:endParaRPr lang="fr-FR" dirty="0"/>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r>
              <a:rPr lang="fr-FR" sz="2400" dirty="0">
                <a:solidFill>
                  <a:schemeClr val="tx2">
                    <a:lumMod val="75000"/>
                    <a:lumOff val="25000"/>
                  </a:schemeClr>
                </a:solidFill>
                <a:latin typeface="Century Gothic" panose="020B0502020202020204" pitchFamily="34" charset="0"/>
                <a:ea typeface="+mj-ea"/>
                <a:cs typeface="+mj-cs"/>
              </a:rPr>
              <a:t>									</a:t>
            </a:r>
          </a:p>
          <a:p>
            <a:endParaRPr lang="fr-FR" sz="2400" dirty="0">
              <a:solidFill>
                <a:schemeClr val="tx2">
                  <a:lumMod val="75000"/>
                  <a:lumOff val="25000"/>
                </a:schemeClr>
              </a:solidFill>
              <a:latin typeface="Century Gothic" panose="020B0502020202020204" pitchFamily="34" charset="0"/>
              <a:ea typeface="+mj-ea"/>
              <a:cs typeface="+mj-cs"/>
            </a:endParaRPr>
          </a:p>
        </p:txBody>
      </p:sp>
      <p:grpSp>
        <p:nvGrpSpPr>
          <p:cNvPr id="11" name="Groupe 10">
            <a:extLst>
              <a:ext uri="{FF2B5EF4-FFF2-40B4-BE49-F238E27FC236}">
                <a16:creationId xmlns:a16="http://schemas.microsoft.com/office/drawing/2014/main" id="{BB7C1E01-DF63-C8A8-EC4B-370885E00CA6}"/>
              </a:ext>
            </a:extLst>
          </p:cNvPr>
          <p:cNvGrpSpPr/>
          <p:nvPr/>
        </p:nvGrpSpPr>
        <p:grpSpPr>
          <a:xfrm>
            <a:off x="1021785" y="3312325"/>
            <a:ext cx="914400" cy="1493264"/>
            <a:chOff x="10533856" y="1240647"/>
            <a:chExt cx="914400" cy="1493264"/>
          </a:xfrm>
        </p:grpSpPr>
        <p:pic>
          <p:nvPicPr>
            <p:cNvPr id="2" name="Image 1">
              <a:extLst>
                <a:ext uri="{FF2B5EF4-FFF2-40B4-BE49-F238E27FC236}">
                  <a16:creationId xmlns:a16="http://schemas.microsoft.com/office/drawing/2014/main" id="{25958B76-BD31-C6C6-4A4D-89C8D0C712A9}"/>
                </a:ext>
              </a:extLst>
            </p:cNvPr>
            <p:cNvPicPr>
              <a:picLocks noChangeAspect="1"/>
            </p:cNvPicPr>
            <p:nvPr/>
          </p:nvPicPr>
          <p:blipFill>
            <a:blip r:embed="rId3"/>
            <a:stretch>
              <a:fillRect/>
            </a:stretch>
          </p:blipFill>
          <p:spPr>
            <a:xfrm>
              <a:off x="10628313" y="1240647"/>
              <a:ext cx="725487" cy="701101"/>
            </a:xfrm>
            <a:prstGeom prst="rect">
              <a:avLst/>
            </a:prstGeom>
          </p:spPr>
        </p:pic>
        <p:graphicFrame>
          <p:nvGraphicFramePr>
            <p:cNvPr id="10" name="Objet 9">
              <a:extLst>
                <a:ext uri="{FF2B5EF4-FFF2-40B4-BE49-F238E27FC236}">
                  <a16:creationId xmlns:a16="http://schemas.microsoft.com/office/drawing/2014/main" id="{C3CF0967-6A4F-087E-863A-A51E58CF6799}"/>
                </a:ext>
              </a:extLst>
            </p:cNvPr>
            <p:cNvGraphicFramePr>
              <a:graphicFrameLocks noChangeAspect="1"/>
            </p:cNvGraphicFramePr>
            <p:nvPr>
              <p:extLst>
                <p:ext uri="{D42A27DB-BD31-4B8C-83A1-F6EECF244321}">
                  <p14:modId xmlns:p14="http://schemas.microsoft.com/office/powerpoint/2010/main" val="2619664099"/>
                </p:ext>
              </p:extLst>
            </p:nvPr>
          </p:nvGraphicFramePr>
          <p:xfrm>
            <a:off x="10533856" y="1941748"/>
            <a:ext cx="914400" cy="792163"/>
          </p:xfrm>
          <a:graphic>
            <a:graphicData uri="http://schemas.openxmlformats.org/presentationml/2006/ole">
              <mc:AlternateContent xmlns:mc="http://schemas.openxmlformats.org/markup-compatibility/2006">
                <mc:Choice xmlns:v="urn:schemas-microsoft-com:vml" Requires="v">
                  <p:oleObj name="Document" showAsIcon="1" r:id="rId4" imgW="914400" imgH="792417" progId="Word.Document.12">
                    <p:embed/>
                  </p:oleObj>
                </mc:Choice>
                <mc:Fallback>
                  <p:oleObj name="Document" showAsIcon="1" r:id="rId4" imgW="914400" imgH="792417" progId="Word.Document.12">
                    <p:embed/>
                    <p:pic>
                      <p:nvPicPr>
                        <p:cNvPr id="10" name="Objet 9">
                          <a:extLst>
                            <a:ext uri="{FF2B5EF4-FFF2-40B4-BE49-F238E27FC236}">
                              <a16:creationId xmlns:a16="http://schemas.microsoft.com/office/drawing/2014/main" id="{C67A9202-A350-37A4-FB8F-CDBAB4DF117C}"/>
                            </a:ext>
                          </a:extLst>
                        </p:cNvPr>
                        <p:cNvPicPr/>
                        <p:nvPr/>
                      </p:nvPicPr>
                      <p:blipFill>
                        <a:blip r:embed="rId5"/>
                        <a:stretch>
                          <a:fillRect/>
                        </a:stretch>
                      </p:blipFill>
                      <p:spPr>
                        <a:xfrm>
                          <a:off x="10533856" y="1941748"/>
                          <a:ext cx="914400" cy="792163"/>
                        </a:xfrm>
                        <a:prstGeom prst="rect">
                          <a:avLst/>
                        </a:prstGeom>
                      </p:spPr>
                    </p:pic>
                  </p:oleObj>
                </mc:Fallback>
              </mc:AlternateContent>
            </a:graphicData>
          </a:graphic>
        </p:graphicFrame>
      </p:grpSp>
      <p:graphicFrame>
        <p:nvGraphicFramePr>
          <p:cNvPr id="3" name="Diagramme 2">
            <a:extLst>
              <a:ext uri="{FF2B5EF4-FFF2-40B4-BE49-F238E27FC236}">
                <a16:creationId xmlns:a16="http://schemas.microsoft.com/office/drawing/2014/main" id="{37674175-2BF1-FA80-91C9-10A279FD31C5}"/>
              </a:ext>
            </a:extLst>
          </p:cNvPr>
          <p:cNvGraphicFramePr/>
          <p:nvPr>
            <p:extLst>
              <p:ext uri="{D42A27DB-BD31-4B8C-83A1-F6EECF244321}">
                <p14:modId xmlns:p14="http://schemas.microsoft.com/office/powerpoint/2010/main" val="565044402"/>
              </p:ext>
            </p:extLst>
          </p:nvPr>
        </p:nvGraphicFramePr>
        <p:xfrm>
          <a:off x="2427515" y="1382486"/>
          <a:ext cx="8742700" cy="51078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ZoneTexte 6">
            <a:extLst>
              <a:ext uri="{FF2B5EF4-FFF2-40B4-BE49-F238E27FC236}">
                <a16:creationId xmlns:a16="http://schemas.microsoft.com/office/drawing/2014/main" id="{E4A78828-BD5D-95AB-2247-AFF0518B7DE8}"/>
              </a:ext>
            </a:extLst>
          </p:cNvPr>
          <p:cNvSpPr txBox="1"/>
          <p:nvPr/>
        </p:nvSpPr>
        <p:spPr>
          <a:xfrm>
            <a:off x="822328" y="2684776"/>
            <a:ext cx="1391214" cy="553998"/>
          </a:xfrm>
          <a:prstGeom prst="rect">
            <a:avLst/>
          </a:prstGeom>
          <a:noFill/>
        </p:spPr>
        <p:txBody>
          <a:bodyPr wrap="square">
            <a:spAutoFit/>
          </a:bodyPr>
          <a:lstStyle/>
          <a:p>
            <a:pPr algn="ctr"/>
            <a:r>
              <a:rPr lang="fr-FR" sz="1000" dirty="0"/>
              <a:t>Le cadre des dérogations est précisé : </a:t>
            </a:r>
          </a:p>
        </p:txBody>
      </p:sp>
      <p:pic>
        <p:nvPicPr>
          <p:cNvPr id="15" name="Graphique 14" descr="Boussole avec un remplissage uni">
            <a:extLst>
              <a:ext uri="{FF2B5EF4-FFF2-40B4-BE49-F238E27FC236}">
                <a16:creationId xmlns:a16="http://schemas.microsoft.com/office/drawing/2014/main" id="{7599F4BB-2C4C-20DF-B2F1-E70AF615E2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8141" y="1850571"/>
            <a:ext cx="1110343" cy="1110343"/>
          </a:xfrm>
          <a:prstGeom prst="rect">
            <a:avLst/>
          </a:prstGeom>
        </p:spPr>
      </p:pic>
      <p:pic>
        <p:nvPicPr>
          <p:cNvPr id="17" name="Graphique 16" descr="Famille avec deux enfants avec un remplissage uni">
            <a:extLst>
              <a:ext uri="{FF2B5EF4-FFF2-40B4-BE49-F238E27FC236}">
                <a16:creationId xmlns:a16="http://schemas.microsoft.com/office/drawing/2014/main" id="{6652C44C-8397-CBB8-FCEF-E03C805A53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93572" y="3439884"/>
            <a:ext cx="914400" cy="914400"/>
          </a:xfrm>
          <a:prstGeom prst="rect">
            <a:avLst/>
          </a:prstGeom>
        </p:spPr>
      </p:pic>
      <p:pic>
        <p:nvPicPr>
          <p:cNvPr id="19" name="Graphique 18" descr="Signe de la main avec un remplissage uni">
            <a:extLst>
              <a:ext uri="{FF2B5EF4-FFF2-40B4-BE49-F238E27FC236}">
                <a16:creationId xmlns:a16="http://schemas.microsoft.com/office/drawing/2014/main" id="{41EC2E4A-598C-8BF1-B559-C56C065982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56112" y="5007426"/>
            <a:ext cx="914400" cy="914400"/>
          </a:xfrm>
          <a:prstGeom prst="rect">
            <a:avLst/>
          </a:prstGeom>
        </p:spPr>
      </p:pic>
    </p:spTree>
    <p:extLst>
      <p:ext uri="{BB962C8B-B14F-4D97-AF65-F5344CB8AC3E}">
        <p14:creationId xmlns:p14="http://schemas.microsoft.com/office/powerpoint/2010/main" val="31857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32C9-44C9-EE89-376D-35FD25B5E69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DC2EB93-AAED-95A2-F121-9E2A8448F48B}"/>
              </a:ext>
            </a:extLst>
          </p:cNvPr>
          <p:cNvSpPr>
            <a:spLocks noGrp="1"/>
          </p:cNvSpPr>
          <p:nvPr>
            <p:ph type="sldNum" sz="quarter" idx="12"/>
          </p:nvPr>
        </p:nvSpPr>
        <p:spPr/>
        <p:txBody>
          <a:bodyPr/>
          <a:lstStyle/>
          <a:p>
            <a:fld id="{805A191F-5C0F-4337-A9FE-78F85530B8E6}" type="slidenum">
              <a:rPr lang="fr-FR" smtClean="0"/>
              <a:t>21</a:t>
            </a:fld>
            <a:endParaRPr lang="fr-FR"/>
          </a:p>
        </p:txBody>
      </p:sp>
      <p:graphicFrame>
        <p:nvGraphicFramePr>
          <p:cNvPr id="2" name="Diagramme 1">
            <a:extLst>
              <a:ext uri="{FF2B5EF4-FFF2-40B4-BE49-F238E27FC236}">
                <a16:creationId xmlns:a16="http://schemas.microsoft.com/office/drawing/2014/main" id="{D6504CE9-A5C1-ACF2-4EB5-9E527E743B48}"/>
              </a:ext>
            </a:extLst>
          </p:cNvPr>
          <p:cNvGraphicFramePr/>
          <p:nvPr>
            <p:extLst>
              <p:ext uri="{D42A27DB-BD31-4B8C-83A1-F6EECF244321}">
                <p14:modId xmlns:p14="http://schemas.microsoft.com/office/powerpoint/2010/main" val="2053785511"/>
              </p:ext>
            </p:extLst>
          </p:nvPr>
        </p:nvGraphicFramePr>
        <p:xfrm>
          <a:off x="-401540" y="1206769"/>
          <a:ext cx="12593540" cy="3847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2">
            <a:extLst>
              <a:ext uri="{FF2B5EF4-FFF2-40B4-BE49-F238E27FC236}">
                <a16:creationId xmlns:a16="http://schemas.microsoft.com/office/drawing/2014/main" id="{DAF5DA85-950B-AB62-6FAC-CF68E3C51D92}"/>
              </a:ext>
            </a:extLst>
          </p:cNvPr>
          <p:cNvGrpSpPr/>
          <p:nvPr/>
        </p:nvGrpSpPr>
        <p:grpSpPr>
          <a:xfrm>
            <a:off x="3845475" y="2301354"/>
            <a:ext cx="3508019" cy="1503528"/>
            <a:chOff x="-867995" y="2477933"/>
            <a:chExt cx="3508019" cy="1503528"/>
          </a:xfrm>
        </p:grpSpPr>
        <p:sp>
          <p:nvSpPr>
            <p:cNvPr id="5" name="Rectangle 4">
              <a:extLst>
                <a:ext uri="{FF2B5EF4-FFF2-40B4-BE49-F238E27FC236}">
                  <a16:creationId xmlns:a16="http://schemas.microsoft.com/office/drawing/2014/main" id="{54C33CD1-7892-365E-4A89-8E8A92ECFA0C}"/>
                </a:ext>
              </a:extLst>
            </p:cNvPr>
            <p:cNvSpPr/>
            <p:nvPr/>
          </p:nvSpPr>
          <p:spPr>
            <a:xfrm>
              <a:off x="125035" y="3229697"/>
              <a:ext cx="2514989" cy="751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7" name="ZoneTexte 6">
              <a:extLst>
                <a:ext uri="{FF2B5EF4-FFF2-40B4-BE49-F238E27FC236}">
                  <a16:creationId xmlns:a16="http://schemas.microsoft.com/office/drawing/2014/main" id="{A70DD438-E6DD-8C2B-310F-EA4E65BF9476}"/>
                </a:ext>
              </a:extLst>
            </p:cNvPr>
            <p:cNvSpPr txBox="1"/>
            <p:nvPr/>
          </p:nvSpPr>
          <p:spPr>
            <a:xfrm>
              <a:off x="-867995" y="2477933"/>
              <a:ext cx="2514989" cy="751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2925" tIns="0" rIns="0" bIns="0" numCol="1" spcCol="1270" anchor="t" anchorCtr="0">
              <a:noAutofit/>
            </a:bodyPr>
            <a:lstStyle/>
            <a:p>
              <a:pPr marL="0" lvl="0" indent="0" algn="l" defTabSz="889000">
                <a:lnSpc>
                  <a:spcPct val="100000"/>
                </a:lnSpc>
                <a:spcBef>
                  <a:spcPct val="0"/>
                </a:spcBef>
                <a:spcAft>
                  <a:spcPts val="0"/>
                </a:spcAft>
                <a:buNone/>
              </a:pPr>
              <a:r>
                <a:rPr lang="fr-FR" sz="2000" b="1" kern="1200" dirty="0">
                  <a:effectLst/>
                  <a:ea typeface="Aptos" panose="020B0004020202020204" pitchFamily="34" charset="0"/>
                  <a:cs typeface="Aptos" panose="020B0004020202020204" pitchFamily="34" charset="0"/>
                </a:rPr>
                <a:t>A partir du </a:t>
              </a:r>
            </a:p>
            <a:p>
              <a:pPr marL="0" lvl="0" indent="0" algn="l" defTabSz="889000">
                <a:lnSpc>
                  <a:spcPct val="100000"/>
                </a:lnSpc>
                <a:spcBef>
                  <a:spcPct val="0"/>
                </a:spcBef>
                <a:spcAft>
                  <a:spcPts val="0"/>
                </a:spcAft>
                <a:buNone/>
              </a:pPr>
              <a:r>
                <a:rPr lang="fr-FR" sz="2000" b="1" kern="1200" dirty="0">
                  <a:effectLst/>
                  <a:ea typeface="Aptos" panose="020B0004020202020204" pitchFamily="34" charset="0"/>
                  <a:cs typeface="Aptos" panose="020B0004020202020204" pitchFamily="34" charset="0"/>
                </a:rPr>
                <a:t>01 01 2028</a:t>
              </a:r>
              <a:endParaRPr lang="fr-FR" sz="4500" b="1" kern="1200" dirty="0">
                <a:effectLst/>
                <a:ea typeface="Aptos" panose="020B0004020202020204" pitchFamily="34" charset="0"/>
                <a:cs typeface="Aptos" panose="020B0004020202020204" pitchFamily="34" charset="0"/>
              </a:endParaRPr>
            </a:p>
          </p:txBody>
        </p:sp>
      </p:grpSp>
      <p:sp>
        <p:nvSpPr>
          <p:cNvPr id="8" name="ZoneTexte 7">
            <a:extLst>
              <a:ext uri="{FF2B5EF4-FFF2-40B4-BE49-F238E27FC236}">
                <a16:creationId xmlns:a16="http://schemas.microsoft.com/office/drawing/2014/main" id="{9DC1562F-E36D-B9B3-52CF-5500D8992479}"/>
              </a:ext>
            </a:extLst>
          </p:cNvPr>
          <p:cNvSpPr txBox="1"/>
          <p:nvPr/>
        </p:nvSpPr>
        <p:spPr>
          <a:xfrm>
            <a:off x="8916032" y="1549590"/>
            <a:ext cx="2514989" cy="751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2925" tIns="0" rIns="0" bIns="0" numCol="1" spcCol="1270" anchor="t" anchorCtr="0">
            <a:noAutofit/>
          </a:bodyPr>
          <a:lstStyle/>
          <a:p>
            <a:pPr marL="0" lvl="0" indent="0" algn="l" defTabSz="889000">
              <a:lnSpc>
                <a:spcPct val="100000"/>
              </a:lnSpc>
              <a:spcBef>
                <a:spcPct val="0"/>
              </a:spcBef>
              <a:spcAft>
                <a:spcPts val="0"/>
              </a:spcAft>
              <a:buNone/>
            </a:pPr>
            <a:r>
              <a:rPr lang="fr-FR" sz="2000" b="1" kern="1200" dirty="0">
                <a:effectLst/>
                <a:ea typeface="Aptos" panose="020B0004020202020204" pitchFamily="34" charset="0"/>
                <a:cs typeface="Aptos" panose="020B0004020202020204" pitchFamily="34" charset="0"/>
              </a:rPr>
              <a:t>Jusqu’en 2030</a:t>
            </a:r>
            <a:endParaRPr lang="fr-FR" sz="4500" b="1" kern="1200" dirty="0">
              <a:effectLst/>
              <a:ea typeface="Aptos" panose="020B0004020202020204" pitchFamily="34" charset="0"/>
              <a:cs typeface="Aptos" panose="020B0004020202020204" pitchFamily="34" charset="0"/>
            </a:endParaRPr>
          </a:p>
        </p:txBody>
      </p:sp>
      <p:sp>
        <p:nvSpPr>
          <p:cNvPr id="11" name="ZoneTexte 10">
            <a:extLst>
              <a:ext uri="{FF2B5EF4-FFF2-40B4-BE49-F238E27FC236}">
                <a16:creationId xmlns:a16="http://schemas.microsoft.com/office/drawing/2014/main" id="{F859CA06-0AB9-74DC-0229-F3BEF3CB9348}"/>
              </a:ext>
            </a:extLst>
          </p:cNvPr>
          <p:cNvSpPr txBox="1"/>
          <p:nvPr/>
        </p:nvSpPr>
        <p:spPr>
          <a:xfrm>
            <a:off x="591710" y="340610"/>
            <a:ext cx="10607040" cy="830997"/>
          </a:xfrm>
          <a:prstGeom prst="rect">
            <a:avLst/>
          </a:prstGeom>
          <a:noFill/>
        </p:spPr>
        <p:txBody>
          <a:bodyPr wrap="square">
            <a:spAutoFit/>
          </a:bodyPr>
          <a:lstStyle/>
          <a:p>
            <a:r>
              <a:rPr lang="fr-FR" sz="2400" dirty="0">
                <a:solidFill>
                  <a:schemeClr val="tx2">
                    <a:lumMod val="75000"/>
                    <a:lumOff val="25000"/>
                  </a:schemeClr>
                </a:solidFill>
                <a:latin typeface="Century Gothic" panose="020B0502020202020204" pitchFamily="34" charset="0"/>
                <a:ea typeface="+mj-ea"/>
                <a:cs typeface="+mj-cs"/>
              </a:rPr>
              <a:t>Evolutions des modalités de financement pour accompagner le projet social et familial de territoire des Centres sociaux 			</a:t>
            </a:r>
          </a:p>
        </p:txBody>
      </p:sp>
      <p:sp>
        <p:nvSpPr>
          <p:cNvPr id="12" name="Rectangle : coins arrondis 11">
            <a:extLst>
              <a:ext uri="{FF2B5EF4-FFF2-40B4-BE49-F238E27FC236}">
                <a16:creationId xmlns:a16="http://schemas.microsoft.com/office/drawing/2014/main" id="{13DB2990-6BB4-F308-198C-4447A3FE69DC}"/>
              </a:ext>
            </a:extLst>
          </p:cNvPr>
          <p:cNvSpPr/>
          <p:nvPr/>
        </p:nvSpPr>
        <p:spPr>
          <a:xfrm>
            <a:off x="448949" y="1271906"/>
            <a:ext cx="3284851" cy="1638647"/>
          </a:xfrm>
          <a:prstGeom prst="roundRect">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1200" b="1" kern="100" dirty="0">
                <a:solidFill>
                  <a:schemeClr val="bg1"/>
                </a:solidFill>
                <a:ea typeface="Aptos" panose="020B0004020202020204" pitchFamily="34" charset="0"/>
                <a:cs typeface="Aptos" panose="020B0004020202020204" pitchFamily="34" charset="0"/>
              </a:rPr>
              <a:t>Une simplification administrative : </a:t>
            </a:r>
            <a:endParaRPr lang="fr-FR" sz="1200" b="1" kern="100" dirty="0">
              <a:solidFill>
                <a:schemeClr val="bg1"/>
              </a:solidFill>
              <a:ea typeface="Aptos" panose="020B0004020202020204" pitchFamily="34" charset="0"/>
              <a:cs typeface="Arial" panose="020B0604020202020204" pitchFamily="34" charset="0"/>
            </a:endParaRPr>
          </a:p>
          <a:p>
            <a:pPr marL="171450" indent="-171450" algn="just">
              <a:lnSpc>
                <a:spcPct val="107000"/>
              </a:lnSpc>
              <a:buFont typeface="Wingdings" panose="05000000000000000000" pitchFamily="2" charset="2"/>
              <a:buChar char="q"/>
            </a:pPr>
            <a:r>
              <a:rPr lang="fr-FR" sz="1200" kern="100" dirty="0">
                <a:solidFill>
                  <a:schemeClr val="bg1"/>
                </a:solidFill>
                <a:ea typeface="Aptos" panose="020B0004020202020204" pitchFamily="34" charset="0"/>
                <a:cs typeface="Aptos" panose="020B0004020202020204" pitchFamily="34" charset="0"/>
              </a:rPr>
              <a:t>Le centre social n’aura plus qu’un dossier à présenter à la Caf et à saisir dans AFAS pour traitement dans MAIA</a:t>
            </a:r>
            <a:endParaRPr lang="fr-FR" sz="1200" kern="100" dirty="0">
              <a:solidFill>
                <a:schemeClr val="bg1"/>
              </a:solidFill>
              <a:ea typeface="Aptos" panose="020B0004020202020204" pitchFamily="34" charset="0"/>
              <a:cs typeface="Arial" panose="020B0604020202020204" pitchFamily="34" charset="0"/>
            </a:endParaRPr>
          </a:p>
          <a:p>
            <a:pPr marL="171450" indent="-171450" algn="just">
              <a:lnSpc>
                <a:spcPct val="107000"/>
              </a:lnSpc>
              <a:spcAft>
                <a:spcPts val="800"/>
              </a:spcAft>
              <a:buFont typeface="Wingdings" panose="05000000000000000000" pitchFamily="2" charset="2"/>
              <a:buChar char="q"/>
            </a:pPr>
            <a:r>
              <a:rPr lang="fr-FR" sz="1200" kern="100" dirty="0">
                <a:solidFill>
                  <a:schemeClr val="bg1"/>
                </a:solidFill>
                <a:ea typeface="Aptos" panose="020B0004020202020204" pitchFamily="34" charset="0"/>
                <a:cs typeface="Aptos" panose="020B0004020202020204" pitchFamily="34" charset="0"/>
              </a:rPr>
              <a:t>L’ensemble des financements alloués par la Caf sont pris en compte sur la période de l’agrément</a:t>
            </a:r>
            <a:endParaRPr lang="fr-FR" sz="1200" kern="100" dirty="0">
              <a:solidFill>
                <a:schemeClr val="bg1"/>
              </a:solidFill>
              <a:ea typeface="Aptos" panose="020B00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D3622C11-1CC5-D130-3CE1-7B4B31A5B197}"/>
              </a:ext>
            </a:extLst>
          </p:cNvPr>
          <p:cNvSpPr/>
          <p:nvPr/>
        </p:nvSpPr>
        <p:spPr>
          <a:xfrm>
            <a:off x="6040130" y="4345689"/>
            <a:ext cx="5751804" cy="2171701"/>
          </a:xfrm>
          <a:prstGeom prst="roundRect">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buNone/>
            </a:pPr>
            <a:r>
              <a:rPr lang="fr-FR" sz="1200" b="1" kern="100" dirty="0">
                <a:solidFill>
                  <a:schemeClr val="bg1"/>
                </a:solidFill>
                <a:ea typeface="Aptos" panose="020B0004020202020204" pitchFamily="34" charset="0"/>
                <a:cs typeface="Aptos" panose="020B0004020202020204" pitchFamily="34" charset="0"/>
              </a:rPr>
              <a:t>Le niveau de financement associé à cette nouvelle PS est équivalent à celui des PS AGC et ACF additionnées.</a:t>
            </a:r>
          </a:p>
          <a:p>
            <a:pPr algn="just">
              <a:lnSpc>
                <a:spcPct val="107000"/>
              </a:lnSpc>
              <a:spcAft>
                <a:spcPts val="800"/>
              </a:spcAft>
              <a:buNone/>
            </a:pPr>
            <a:r>
              <a:rPr lang="fr-FR" sz="1200" kern="100" dirty="0">
                <a:solidFill>
                  <a:schemeClr val="bg1"/>
                </a:solidFill>
                <a:ea typeface="Aptos" panose="020B0004020202020204" pitchFamily="34" charset="0"/>
                <a:cs typeface="Aptos" panose="020B0004020202020204" pitchFamily="34" charset="0"/>
              </a:rPr>
              <a:t>Le montant annuel de la PS sera obtenu par la formule suivante :</a:t>
            </a:r>
          </a:p>
          <a:p>
            <a:pPr algn="just">
              <a:lnSpc>
                <a:spcPct val="107000"/>
              </a:lnSpc>
              <a:spcAft>
                <a:spcPts val="800"/>
              </a:spcAft>
              <a:buNone/>
            </a:pPr>
            <a:r>
              <a:rPr lang="fr-FR" sz="1200" b="1" kern="100" dirty="0">
                <a:solidFill>
                  <a:schemeClr val="bg1"/>
                </a:solidFill>
                <a:ea typeface="Aptos" panose="020B0004020202020204" pitchFamily="34" charset="0"/>
                <a:cs typeface="Aptos" panose="020B0004020202020204" pitchFamily="34" charset="0"/>
              </a:rPr>
              <a:t> Charges de fonctionnement plafonnées X taux de prestation de service AGF</a:t>
            </a:r>
          </a:p>
          <a:p>
            <a:pPr algn="just">
              <a:lnSpc>
                <a:spcPct val="107000"/>
              </a:lnSpc>
              <a:spcAft>
                <a:spcPts val="800"/>
              </a:spcAft>
              <a:buNone/>
            </a:pPr>
            <a:r>
              <a:rPr lang="fr-FR" sz="1200" b="1" kern="100" dirty="0">
                <a:solidFill>
                  <a:schemeClr val="bg1"/>
                </a:solidFill>
                <a:ea typeface="Aptos" panose="020B0004020202020204" pitchFamily="34" charset="0"/>
                <a:cs typeface="Aptos" panose="020B0004020202020204" pitchFamily="34" charset="0"/>
              </a:rPr>
              <a:t>Les montants maximums des prestations de service en 2025 s’élèvent à 82 646 €/an pour la PS AGC et 27 650€/an pour la PS ACF.</a:t>
            </a:r>
          </a:p>
          <a:p>
            <a:pPr algn="just">
              <a:lnSpc>
                <a:spcPct val="107000"/>
              </a:lnSpc>
              <a:spcAft>
                <a:spcPts val="800"/>
              </a:spcAft>
              <a:buNone/>
            </a:pPr>
            <a:r>
              <a:rPr lang="fr-FR" sz="1200" kern="100" dirty="0">
                <a:solidFill>
                  <a:schemeClr val="bg1"/>
                </a:solidFill>
                <a:ea typeface="Aptos" panose="020B0004020202020204" pitchFamily="34" charset="0"/>
                <a:cs typeface="Aptos" panose="020B0004020202020204" pitchFamily="34" charset="0"/>
              </a:rPr>
              <a:t>Les charges de fonctionnement du gestionnaire sont à prendre en compte dans la limite d’un plafond fixé par la Cnaf et proratisé à la durée d’agrément du CS sur l’année.</a:t>
            </a:r>
          </a:p>
        </p:txBody>
      </p:sp>
    </p:spTree>
    <p:extLst>
      <p:ext uri="{BB962C8B-B14F-4D97-AF65-F5344CB8AC3E}">
        <p14:creationId xmlns:p14="http://schemas.microsoft.com/office/powerpoint/2010/main" val="262712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F555-081D-39CA-96A8-A23A0ECEFD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DAC8FA-B703-E2E6-7388-9E396F7C212B}"/>
              </a:ext>
            </a:extLst>
          </p:cNvPr>
          <p:cNvSpPr>
            <a:spLocks noGrp="1"/>
          </p:cNvSpPr>
          <p:nvPr>
            <p:ph type="ctrTitle"/>
          </p:nvPr>
        </p:nvSpPr>
        <p:spPr>
          <a:xfrm>
            <a:off x="1649701" y="1943356"/>
            <a:ext cx="7456714" cy="2146527"/>
          </a:xfrm>
        </p:spPr>
        <p:txBody>
          <a:bodyPr>
            <a:noAutofit/>
          </a:bodyPr>
          <a:lstStyle/>
          <a:p>
            <a:br>
              <a:rPr lang="fr-FR" sz="3600" b="1" dirty="0">
                <a:solidFill>
                  <a:schemeClr val="tx2">
                    <a:lumMod val="75000"/>
                    <a:lumOff val="25000"/>
                  </a:schemeClr>
                </a:solidFill>
                <a:latin typeface="Century Gothic" panose="020B0502020202020204" pitchFamily="34" charset="0"/>
              </a:rPr>
            </a:br>
            <a:br>
              <a:rPr lang="fr-FR" sz="4400" b="1" dirty="0">
                <a:solidFill>
                  <a:schemeClr val="tx2">
                    <a:lumMod val="75000"/>
                    <a:lumOff val="25000"/>
                  </a:schemeClr>
                </a:solidFill>
                <a:latin typeface="Century Gothic" panose="020B0502020202020204" pitchFamily="34" charset="0"/>
              </a:rPr>
            </a:br>
            <a:r>
              <a:rPr lang="fr-FR" sz="3600" b="1" dirty="0">
                <a:solidFill>
                  <a:schemeClr val="tx2">
                    <a:lumMod val="75000"/>
                    <a:lumOff val="25000"/>
                  </a:schemeClr>
                </a:solidFill>
                <a:latin typeface="Century Gothic" panose="020B0502020202020204" pitchFamily="34" charset="0"/>
              </a:rPr>
              <a:t>Les spécificités concernant </a:t>
            </a:r>
            <a:br>
              <a:rPr lang="fr-FR" sz="3600" b="1" dirty="0">
                <a:solidFill>
                  <a:schemeClr val="tx2">
                    <a:lumMod val="75000"/>
                    <a:lumOff val="25000"/>
                  </a:schemeClr>
                </a:solidFill>
                <a:latin typeface="Century Gothic" panose="020B0502020202020204" pitchFamily="34" charset="0"/>
              </a:rPr>
            </a:br>
            <a:r>
              <a:rPr lang="fr-FR" sz="3600" b="1" dirty="0">
                <a:solidFill>
                  <a:schemeClr val="tx2">
                    <a:lumMod val="75000"/>
                    <a:lumOff val="25000"/>
                  </a:schemeClr>
                </a:solidFill>
                <a:latin typeface="Century Gothic" panose="020B0502020202020204" pitchFamily="34" charset="0"/>
              </a:rPr>
              <a:t>les espaces de vie sociale</a:t>
            </a:r>
          </a:p>
        </p:txBody>
      </p:sp>
      <p:pic>
        <p:nvPicPr>
          <p:cNvPr id="4" name="Image 3" descr="Une image contenant texte, capture d’écran, femme, habits&#10;&#10;Le contenu généré par l’IA peut être incorrect.">
            <a:extLst>
              <a:ext uri="{FF2B5EF4-FFF2-40B4-BE49-F238E27FC236}">
                <a16:creationId xmlns:a16="http://schemas.microsoft.com/office/drawing/2014/main" id="{7F2586A6-A005-80B5-422A-57A032A9FA12}"/>
              </a:ext>
            </a:extLst>
          </p:cNvPr>
          <p:cNvPicPr>
            <a:picLocks noChangeAspect="1"/>
          </p:cNvPicPr>
          <p:nvPr/>
        </p:nvPicPr>
        <p:blipFill>
          <a:blip r:embed="rId3">
            <a:extLst>
              <a:ext uri="{28A0092B-C50C-407E-A947-70E740481C1C}">
                <a14:useLocalDpi xmlns:a14="http://schemas.microsoft.com/office/drawing/2010/main" val="0"/>
              </a:ext>
            </a:extLst>
          </a:blip>
          <a:srcRect l="62123" t="811" r="21250" b="3663"/>
          <a:stretch/>
        </p:blipFill>
        <p:spPr>
          <a:xfrm>
            <a:off x="9264774" y="-1"/>
            <a:ext cx="2927226" cy="6858001"/>
          </a:xfrm>
          <a:prstGeom prst="rect">
            <a:avLst/>
          </a:prstGeom>
        </p:spPr>
      </p:pic>
      <p:pic>
        <p:nvPicPr>
          <p:cNvPr id="3" name="Picture 2">
            <a:extLst>
              <a:ext uri="{FF2B5EF4-FFF2-40B4-BE49-F238E27FC236}">
                <a16:creationId xmlns:a16="http://schemas.microsoft.com/office/drawing/2014/main" id="{07D1D5DD-7FBB-CC79-7396-CFE347458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040" y="0"/>
            <a:ext cx="29029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FFDA4031-CA75-4B13-D20B-3EC1F2AA05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13" y="2549373"/>
            <a:ext cx="1129030" cy="15405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767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855F-D1FF-FD01-32B8-192857875E61}"/>
            </a:ext>
          </a:extLst>
        </p:cNvPr>
        <p:cNvGrpSpPr/>
        <p:nvPr/>
      </p:nvGrpSpPr>
      <p:grpSpPr>
        <a:xfrm>
          <a:off x="0" y="0"/>
          <a:ext cx="0" cy="0"/>
          <a:chOff x="0" y="0"/>
          <a:chExt cx="0" cy="0"/>
        </a:xfrm>
      </p:grpSpPr>
      <p:sp>
        <p:nvSpPr>
          <p:cNvPr id="11" name="Titre 6">
            <a:extLst>
              <a:ext uri="{FF2B5EF4-FFF2-40B4-BE49-F238E27FC236}">
                <a16:creationId xmlns:a16="http://schemas.microsoft.com/office/drawing/2014/main" id="{2A37D4C7-6A1A-5855-66AF-4136E6B0F4F3}"/>
              </a:ext>
            </a:extLst>
          </p:cNvPr>
          <p:cNvSpPr>
            <a:spLocks noGrp="1"/>
          </p:cNvSpPr>
          <p:nvPr>
            <p:ph type="title"/>
          </p:nvPr>
        </p:nvSpPr>
        <p:spPr>
          <a:xfrm>
            <a:off x="676562" y="1324988"/>
            <a:ext cx="10515600" cy="1588522"/>
          </a:xfrm>
        </p:spPr>
        <p:txBody>
          <a:bodyPr>
            <a:noAutofit/>
          </a:bodyPr>
          <a:lstStyle/>
          <a:p>
            <a:r>
              <a:rPr lang="fr-FR" sz="2400" dirty="0">
                <a:solidFill>
                  <a:schemeClr val="tx2">
                    <a:lumMod val="75000"/>
                    <a:lumOff val="25000"/>
                  </a:schemeClr>
                </a:solidFill>
                <a:latin typeface="Century Gothic" panose="020B0502020202020204" pitchFamily="34" charset="0"/>
              </a:rPr>
              <a:t>Modalités de mise en œuvre des 3 axes d’intervention pour les EVS</a:t>
            </a:r>
            <a:br>
              <a:rPr lang="fr-FR" sz="2400" dirty="0">
                <a:solidFill>
                  <a:schemeClr val="tx2">
                    <a:lumMod val="75000"/>
                    <a:lumOff val="25000"/>
                  </a:schemeClr>
                </a:solidFill>
                <a:latin typeface="Century Gothic" panose="020B0502020202020204" pitchFamily="34" charset="0"/>
              </a:rPr>
            </a:br>
            <a:r>
              <a:rPr lang="fr-FR" sz="1000" dirty="0">
                <a:solidFill>
                  <a:schemeClr val="tx2">
                    <a:lumMod val="75000"/>
                    <a:lumOff val="25000"/>
                  </a:schemeClr>
                </a:solidFill>
                <a:latin typeface="+mn-lt"/>
              </a:rPr>
              <a:t>		</a:t>
            </a:r>
            <a:br>
              <a:rPr lang="fr-FR" sz="1000" dirty="0">
                <a:solidFill>
                  <a:schemeClr val="tx2">
                    <a:lumMod val="75000"/>
                    <a:lumOff val="25000"/>
                  </a:schemeClr>
                </a:solidFill>
                <a:latin typeface="+mn-lt"/>
              </a:rPr>
            </a:br>
            <a:br>
              <a:rPr lang="fr-FR" dirty="0"/>
            </a:br>
            <a:r>
              <a:rPr lang="fr-FR" sz="2400" dirty="0">
                <a:solidFill>
                  <a:schemeClr val="tx2">
                    <a:lumMod val="75000"/>
                    <a:lumOff val="25000"/>
                  </a:schemeClr>
                </a:solidFill>
                <a:latin typeface="Century Gothic" panose="020B0502020202020204" pitchFamily="34" charset="0"/>
              </a:rPr>
              <a:t>  </a:t>
            </a:r>
            <a:br>
              <a:rPr lang="fr-FR" sz="2400" dirty="0">
                <a:solidFill>
                  <a:schemeClr val="tx2">
                    <a:lumMod val="75000"/>
                    <a:lumOff val="25000"/>
                  </a:schemeClr>
                </a:solidFill>
                <a:latin typeface="Century Gothic" panose="020B0502020202020204" pitchFamily="34" charset="0"/>
              </a:rPr>
            </a:br>
            <a:r>
              <a:rPr lang="fr-FR" sz="3600" dirty="0">
                <a:solidFill>
                  <a:schemeClr val="tx2">
                    <a:lumMod val="75000"/>
                    <a:lumOff val="25000"/>
                  </a:schemeClr>
                </a:solidFill>
                <a:latin typeface="Century Gothic" panose="020B0502020202020204" pitchFamily="34" charset="0"/>
              </a:rPr>
              <a:t>	</a:t>
            </a:r>
            <a:br>
              <a:rPr lang="fr-FR" sz="3600" dirty="0">
                <a:solidFill>
                  <a:schemeClr val="tx2">
                    <a:lumMod val="75000"/>
                    <a:lumOff val="25000"/>
                  </a:schemeClr>
                </a:solidFill>
                <a:latin typeface="Century Gothic" panose="020B0502020202020204" pitchFamily="34" charset="0"/>
              </a:rPr>
            </a:br>
            <a:br>
              <a:rPr lang="fr-FR" sz="3600" dirty="0">
                <a:solidFill>
                  <a:schemeClr val="tx2">
                    <a:lumMod val="75000"/>
                    <a:lumOff val="25000"/>
                  </a:schemeClr>
                </a:solidFill>
                <a:latin typeface="Century Gothic" panose="020B0502020202020204" pitchFamily="34" charset="0"/>
              </a:rPr>
            </a:br>
            <a:endParaRPr lang="fr-FR" sz="3600" dirty="0">
              <a:solidFill>
                <a:schemeClr val="tx2">
                  <a:lumMod val="75000"/>
                  <a:lumOff val="25000"/>
                </a:schemeClr>
              </a:solidFill>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B3A298DA-E07F-AD3D-EF77-CB4B57D758B0}"/>
              </a:ext>
            </a:extLst>
          </p:cNvPr>
          <p:cNvSpPr>
            <a:spLocks noGrp="1"/>
          </p:cNvSpPr>
          <p:nvPr>
            <p:ph type="sldNum" sz="quarter" idx="12"/>
          </p:nvPr>
        </p:nvSpPr>
        <p:spPr/>
        <p:txBody>
          <a:bodyPr/>
          <a:lstStyle/>
          <a:p>
            <a:fld id="{805A191F-5C0F-4337-A9FE-78F85530B8E6}" type="slidenum">
              <a:rPr lang="fr-FR" smtClean="0"/>
              <a:t>23</a:t>
            </a:fld>
            <a:endParaRPr lang="fr-FR"/>
          </a:p>
        </p:txBody>
      </p:sp>
      <p:sp>
        <p:nvSpPr>
          <p:cNvPr id="3" name="ZoneTexte 2">
            <a:extLst>
              <a:ext uri="{FF2B5EF4-FFF2-40B4-BE49-F238E27FC236}">
                <a16:creationId xmlns:a16="http://schemas.microsoft.com/office/drawing/2014/main" id="{43137B3D-FB2D-687E-2B11-3D15E47194F3}"/>
              </a:ext>
            </a:extLst>
          </p:cNvPr>
          <p:cNvSpPr txBox="1"/>
          <p:nvPr/>
        </p:nvSpPr>
        <p:spPr>
          <a:xfrm>
            <a:off x="685800" y="1420787"/>
            <a:ext cx="2336389" cy="5047407"/>
          </a:xfrm>
          <a:prstGeom prst="rect">
            <a:avLst/>
          </a:prstGeom>
          <a:noFill/>
        </p:spPr>
        <p:txBody>
          <a:bodyPr wrap="square">
            <a:spAutoFit/>
          </a:bodyPr>
          <a:lstStyle/>
          <a:p>
            <a:pPr>
              <a:lnSpc>
                <a:spcPct val="107000"/>
              </a:lnSpc>
              <a:spcAft>
                <a:spcPts val="800"/>
              </a:spcAft>
            </a:pPr>
            <a:r>
              <a:rPr lang="fr-FR" sz="1100" kern="100" dirty="0">
                <a:solidFill>
                  <a:schemeClr val="tx2">
                    <a:lumMod val="75000"/>
                    <a:lumOff val="25000"/>
                  </a:schemeClr>
                </a:solidFill>
                <a:effectLst/>
                <a:ea typeface="Aptos" panose="020B0004020202020204" pitchFamily="34" charset="0"/>
                <a:cs typeface="Aptos" panose="020B0004020202020204" pitchFamily="34" charset="0"/>
              </a:rPr>
              <a:t>Chacun des 3 axes d’intervention se décline en 4 domaines d’action </a:t>
            </a:r>
            <a:r>
              <a:rPr lang="fr-FR" sz="1100" b="1" kern="100" dirty="0">
                <a:solidFill>
                  <a:schemeClr val="tx2">
                    <a:lumMod val="75000"/>
                    <a:lumOff val="25000"/>
                  </a:schemeClr>
                </a:solidFill>
                <a:effectLst/>
                <a:ea typeface="Aptos" panose="020B0004020202020204" pitchFamily="34" charset="0"/>
                <a:cs typeface="Aptos" panose="020B0004020202020204" pitchFamily="34" charset="0"/>
              </a:rPr>
              <a:t>à adapter aux capacités humaines, financières et partenariales de l’EVS.</a:t>
            </a:r>
            <a:endParaRPr lang="fr-FR" sz="1100" b="1" kern="100" dirty="0">
              <a:solidFill>
                <a:schemeClr val="tx2">
                  <a:lumMod val="75000"/>
                  <a:lumOff val="25000"/>
                </a:schemeClr>
              </a:solidFill>
              <a:ea typeface="Aptos" panose="020B0004020202020204" pitchFamily="34" charset="0"/>
              <a:cs typeface="Arial" panose="020B0604020202020204" pitchFamily="34" charset="0"/>
            </a:endParaRPr>
          </a:p>
          <a:p>
            <a:r>
              <a:rPr lang="fr-FR" sz="1100" dirty="0">
                <a:solidFill>
                  <a:schemeClr val="tx2">
                    <a:lumMod val="75000"/>
                    <a:lumOff val="25000"/>
                  </a:schemeClr>
                </a:solidFill>
              </a:rPr>
              <a:t>L’engagement sur ces interventions, et leurs modalités opérationnelles de mise en œuvre, sont définis au regard du diagnostic partagé du projet social et familial de territoire de la structure, tenant compte du diagnostic de territoire CTG.</a:t>
            </a:r>
          </a:p>
          <a:p>
            <a:r>
              <a:rPr lang="fr-FR" sz="1100" dirty="0">
                <a:solidFill>
                  <a:schemeClr val="tx2">
                    <a:lumMod val="75000"/>
                    <a:lumOff val="25000"/>
                  </a:schemeClr>
                </a:solidFill>
              </a:rPr>
              <a:t>Il est important de souligner que les dynamiques de projet portées par les EVS sur des périmètres plus larges et variés sont de nature à valoriser les capacités d’adaptation et d’innovation des structures, et leur permettre des expérimentations, au-delà des axes identifiés ci-dessus. Ainsi, l’EVS peut être la première étape vers un centre social ; le cadre commun de référence sera facilitant pour permettre cette évolution.</a:t>
            </a:r>
          </a:p>
          <a:p>
            <a:pPr>
              <a:lnSpc>
                <a:spcPct val="107000"/>
              </a:lnSpc>
              <a:spcAft>
                <a:spcPts val="800"/>
              </a:spcAft>
            </a:pPr>
            <a:endParaRPr lang="fr-FR" sz="1400" kern="100" dirty="0">
              <a:effectLst/>
              <a:ea typeface="Aptos" panose="020B00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3EC14E04-AF2F-7E4A-BFC2-2E979B8E0DE0}"/>
              </a:ext>
            </a:extLst>
          </p:cNvPr>
          <p:cNvPicPr>
            <a:picLocks noChangeAspect="1"/>
          </p:cNvPicPr>
          <p:nvPr/>
        </p:nvPicPr>
        <p:blipFill>
          <a:blip r:embed="rId3"/>
          <a:srcRect l="10130"/>
          <a:stretch/>
        </p:blipFill>
        <p:spPr>
          <a:xfrm>
            <a:off x="3243943" y="1304751"/>
            <a:ext cx="7726465" cy="5123140"/>
          </a:xfrm>
          <a:prstGeom prst="rect">
            <a:avLst/>
          </a:prstGeom>
        </p:spPr>
      </p:pic>
    </p:spTree>
    <p:extLst>
      <p:ext uri="{BB962C8B-B14F-4D97-AF65-F5344CB8AC3E}">
        <p14:creationId xmlns:p14="http://schemas.microsoft.com/office/powerpoint/2010/main" val="60347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81AE-0801-D327-0E6B-97993310D2FB}"/>
            </a:ext>
          </a:extLst>
        </p:cNvPr>
        <p:cNvGrpSpPr/>
        <p:nvPr/>
      </p:nvGrpSpPr>
      <p:grpSpPr>
        <a:xfrm>
          <a:off x="0" y="0"/>
          <a:ext cx="0" cy="0"/>
          <a:chOff x="0" y="0"/>
          <a:chExt cx="0" cy="0"/>
        </a:xfrm>
      </p:grpSpPr>
      <p:graphicFrame>
        <p:nvGraphicFramePr>
          <p:cNvPr id="13" name="Diagramme 12">
            <a:extLst>
              <a:ext uri="{FF2B5EF4-FFF2-40B4-BE49-F238E27FC236}">
                <a16:creationId xmlns:a16="http://schemas.microsoft.com/office/drawing/2014/main" id="{7E97B410-3C27-03FC-5A0A-C86175FC1708}"/>
              </a:ext>
            </a:extLst>
          </p:cNvPr>
          <p:cNvGraphicFramePr/>
          <p:nvPr>
            <p:extLst>
              <p:ext uri="{D42A27DB-BD31-4B8C-83A1-F6EECF244321}">
                <p14:modId xmlns:p14="http://schemas.microsoft.com/office/powerpoint/2010/main" val="3137678208"/>
              </p:ext>
            </p:extLst>
          </p:nvPr>
        </p:nvGraphicFramePr>
        <p:xfrm>
          <a:off x="828057" y="1735273"/>
          <a:ext cx="10652743" cy="4446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ZoneTexte 16">
            <a:extLst>
              <a:ext uri="{FF2B5EF4-FFF2-40B4-BE49-F238E27FC236}">
                <a16:creationId xmlns:a16="http://schemas.microsoft.com/office/drawing/2014/main" id="{12D70477-C4F5-8120-19A7-6CDB310AAFE6}"/>
              </a:ext>
            </a:extLst>
          </p:cNvPr>
          <p:cNvSpPr txBox="1"/>
          <p:nvPr/>
        </p:nvSpPr>
        <p:spPr>
          <a:xfrm>
            <a:off x="885042" y="3609057"/>
            <a:ext cx="11268187" cy="461665"/>
          </a:xfrm>
          <a:prstGeom prst="rect">
            <a:avLst/>
          </a:prstGeom>
          <a:solidFill>
            <a:schemeClr val="bg1"/>
          </a:solidFill>
        </p:spPr>
        <p:txBody>
          <a:bodyPr wrap="square">
            <a:spAutoFit/>
          </a:bodyPr>
          <a:lstStyle/>
          <a:p>
            <a:endParaRPr lang="fr-FR" sz="2400" dirty="0">
              <a:solidFill>
                <a:schemeClr val="tx2">
                  <a:lumMod val="75000"/>
                  <a:lumOff val="25000"/>
                </a:schemeClr>
              </a:solidFill>
              <a:latin typeface="Century Gothic" panose="020B0502020202020204" pitchFamily="34" charset="0"/>
              <a:ea typeface="+mj-ea"/>
              <a:cs typeface="+mj-cs"/>
            </a:endParaRPr>
          </a:p>
        </p:txBody>
      </p:sp>
      <p:sp>
        <p:nvSpPr>
          <p:cNvPr id="4" name="Espace réservé du numéro de diapositive 3">
            <a:extLst>
              <a:ext uri="{FF2B5EF4-FFF2-40B4-BE49-F238E27FC236}">
                <a16:creationId xmlns:a16="http://schemas.microsoft.com/office/drawing/2014/main" id="{963CB1E5-CEE2-65C0-0ED8-CF0B09AF5F20}"/>
              </a:ext>
            </a:extLst>
          </p:cNvPr>
          <p:cNvSpPr>
            <a:spLocks noGrp="1"/>
          </p:cNvSpPr>
          <p:nvPr>
            <p:ph type="sldNum" sz="quarter" idx="12"/>
          </p:nvPr>
        </p:nvSpPr>
        <p:spPr/>
        <p:txBody>
          <a:bodyPr/>
          <a:lstStyle/>
          <a:p>
            <a:fld id="{805A191F-5C0F-4337-A9FE-78F85530B8E6}" type="slidenum">
              <a:rPr lang="fr-FR" smtClean="0"/>
              <a:t>24</a:t>
            </a:fld>
            <a:endParaRPr lang="fr-FR"/>
          </a:p>
        </p:txBody>
      </p:sp>
      <p:sp>
        <p:nvSpPr>
          <p:cNvPr id="6" name="ZoneTexte 5">
            <a:extLst>
              <a:ext uri="{FF2B5EF4-FFF2-40B4-BE49-F238E27FC236}">
                <a16:creationId xmlns:a16="http://schemas.microsoft.com/office/drawing/2014/main" id="{12BF589E-9570-87F2-0E56-63A6F1E25A74}"/>
              </a:ext>
            </a:extLst>
          </p:cNvPr>
          <p:cNvSpPr txBox="1"/>
          <p:nvPr/>
        </p:nvSpPr>
        <p:spPr>
          <a:xfrm>
            <a:off x="923813" y="-1243270"/>
            <a:ext cx="11268187" cy="11018401"/>
          </a:xfrm>
          <a:prstGeom prst="rect">
            <a:avLst/>
          </a:prstGeom>
          <a:noFill/>
        </p:spPr>
        <p:txBody>
          <a:bodyPr wrap="square">
            <a:spAutoFit/>
          </a:bodyPr>
          <a:lstStyle/>
          <a:p>
            <a:r>
              <a:rPr lang="fr-FR" sz="2400" dirty="0">
                <a:solidFill>
                  <a:schemeClr val="tx2">
                    <a:lumMod val="75000"/>
                    <a:lumOff val="25000"/>
                  </a:schemeClr>
                </a:solidFill>
                <a:latin typeface="Century Gothic" panose="020B0502020202020204" pitchFamily="34" charset="0"/>
                <a:ea typeface="+mj-ea"/>
                <a:cs typeface="+mj-cs"/>
              </a:rPr>
              <a:t>					</a:t>
            </a: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r>
              <a:rPr lang="fr-FR" sz="2400" dirty="0">
                <a:solidFill>
                  <a:schemeClr val="tx2">
                    <a:lumMod val="75000"/>
                    <a:lumOff val="25000"/>
                  </a:schemeClr>
                </a:solidFill>
                <a:latin typeface="Century Gothic" panose="020B0502020202020204" pitchFamily="34" charset="0"/>
                <a:ea typeface="+mj-ea"/>
                <a:cs typeface="+mj-cs"/>
              </a:rPr>
              <a:t>									</a:t>
            </a:r>
          </a:p>
          <a:p>
            <a:r>
              <a:rPr lang="fr-FR" sz="2400" dirty="0">
                <a:solidFill>
                  <a:schemeClr val="tx2">
                    <a:lumMod val="75000"/>
                    <a:lumOff val="25000"/>
                  </a:schemeClr>
                </a:solidFill>
                <a:latin typeface="Century Gothic" panose="020B0502020202020204" pitchFamily="34" charset="0"/>
                <a:ea typeface="+mj-ea"/>
                <a:cs typeface="+mj-cs"/>
              </a:rPr>
              <a:t>Critère d’agrément spécifique pour les EVS relatif à la qualification </a:t>
            </a:r>
          </a:p>
          <a:p>
            <a:r>
              <a:rPr lang="fr-FR" sz="2400" dirty="0">
                <a:solidFill>
                  <a:schemeClr val="tx2">
                    <a:lumMod val="75000"/>
                    <a:lumOff val="25000"/>
                  </a:schemeClr>
                </a:solidFill>
                <a:latin typeface="Century Gothic" panose="020B0502020202020204" pitchFamily="34" charset="0"/>
                <a:ea typeface="+mj-ea"/>
                <a:cs typeface="+mj-cs"/>
              </a:rPr>
              <a:t>et aux compétences du responsable </a:t>
            </a:r>
          </a:p>
          <a:p>
            <a:endParaRPr lang="fr-FR" sz="1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a:p>
            <a:endParaRPr lang="fr-FR" sz="2400" dirty="0">
              <a:solidFill>
                <a:schemeClr val="tx2">
                  <a:lumMod val="75000"/>
                  <a:lumOff val="25000"/>
                </a:schemeClr>
              </a:solidFill>
              <a:latin typeface="Century Gothic" panose="020B0502020202020204" pitchFamily="34" charset="0"/>
              <a:ea typeface="+mj-ea"/>
              <a:cs typeface="+mj-cs"/>
            </a:endParaRPr>
          </a:p>
        </p:txBody>
      </p:sp>
      <p:sp>
        <p:nvSpPr>
          <p:cNvPr id="19" name="Forme libre : forme 18">
            <a:extLst>
              <a:ext uri="{FF2B5EF4-FFF2-40B4-BE49-F238E27FC236}">
                <a16:creationId xmlns:a16="http://schemas.microsoft.com/office/drawing/2014/main" id="{DAF4F85A-3000-2E14-5C19-2C542F4A6A4F}"/>
              </a:ext>
            </a:extLst>
          </p:cNvPr>
          <p:cNvSpPr/>
          <p:nvPr/>
        </p:nvSpPr>
        <p:spPr>
          <a:xfrm>
            <a:off x="1113433" y="1986085"/>
            <a:ext cx="971382" cy="934232"/>
          </a:xfrm>
          <a:custGeom>
            <a:avLst/>
            <a:gdLst>
              <a:gd name="connsiteX0" fmla="*/ 482600 w 965199"/>
              <a:gd name="connsiteY0" fmla="*/ 0 h 857477"/>
              <a:gd name="connsiteX1" fmla="*/ 0 w 965199"/>
              <a:gd name="connsiteY1" fmla="*/ 428739 h 857477"/>
              <a:gd name="connsiteX2" fmla="*/ 482600 w 965199"/>
              <a:gd name="connsiteY2" fmla="*/ 857478 h 857477"/>
              <a:gd name="connsiteX3" fmla="*/ 965199 w 965199"/>
              <a:gd name="connsiteY3" fmla="*/ 428739 h 857477"/>
              <a:gd name="connsiteX4" fmla="*/ 482600 w 965199"/>
              <a:gd name="connsiteY4" fmla="*/ 0 h 857477"/>
              <a:gd name="connsiteX5" fmla="*/ 482600 w 965199"/>
              <a:gd name="connsiteY5" fmla="*/ 67696 h 857477"/>
              <a:gd name="connsiteX6" fmla="*/ 888999 w 965199"/>
              <a:gd name="connsiteY6" fmla="*/ 428739 h 857477"/>
              <a:gd name="connsiteX7" fmla="*/ 482600 w 965199"/>
              <a:gd name="connsiteY7" fmla="*/ 789782 h 857477"/>
              <a:gd name="connsiteX8" fmla="*/ 76200 w 965199"/>
              <a:gd name="connsiteY8" fmla="*/ 428739 h 857477"/>
              <a:gd name="connsiteX9" fmla="*/ 482600 w 965199"/>
              <a:gd name="connsiteY9" fmla="*/ 67696 h 85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199" h="857477">
                <a:moveTo>
                  <a:pt x="482600" y="0"/>
                </a:moveTo>
                <a:cubicBezTo>
                  <a:pt x="215900" y="0"/>
                  <a:pt x="0" y="191804"/>
                  <a:pt x="0" y="428739"/>
                </a:cubicBezTo>
                <a:cubicBezTo>
                  <a:pt x="0" y="665674"/>
                  <a:pt x="215900" y="857478"/>
                  <a:pt x="482600" y="857478"/>
                </a:cubicBezTo>
                <a:cubicBezTo>
                  <a:pt x="749299" y="857478"/>
                  <a:pt x="965199" y="665674"/>
                  <a:pt x="965199" y="428739"/>
                </a:cubicBezTo>
                <a:cubicBezTo>
                  <a:pt x="965199" y="191804"/>
                  <a:pt x="749299" y="0"/>
                  <a:pt x="482600" y="0"/>
                </a:cubicBezTo>
                <a:close/>
                <a:moveTo>
                  <a:pt x="482600" y="67696"/>
                </a:moveTo>
                <a:cubicBezTo>
                  <a:pt x="706119" y="67696"/>
                  <a:pt x="888999" y="230165"/>
                  <a:pt x="888999" y="428739"/>
                </a:cubicBezTo>
                <a:cubicBezTo>
                  <a:pt x="888999" y="627313"/>
                  <a:pt x="706119" y="789782"/>
                  <a:pt x="482600" y="789782"/>
                </a:cubicBezTo>
                <a:cubicBezTo>
                  <a:pt x="259080" y="789782"/>
                  <a:pt x="76200" y="627313"/>
                  <a:pt x="76200" y="428739"/>
                </a:cubicBezTo>
                <a:cubicBezTo>
                  <a:pt x="76200" y="230165"/>
                  <a:pt x="259080" y="67696"/>
                  <a:pt x="482600" y="67696"/>
                </a:cubicBezTo>
              </a:path>
            </a:pathLst>
          </a:custGeom>
          <a:solidFill>
            <a:srgbClr val="4A9C94"/>
          </a:solidFill>
          <a:ln w="12601"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91137FB3-BECE-2648-E863-16C2B98F5AF5}"/>
              </a:ext>
            </a:extLst>
          </p:cNvPr>
          <p:cNvSpPr/>
          <p:nvPr/>
        </p:nvSpPr>
        <p:spPr>
          <a:xfrm>
            <a:off x="1402274" y="2278321"/>
            <a:ext cx="393699" cy="349760"/>
          </a:xfrm>
          <a:custGeom>
            <a:avLst/>
            <a:gdLst>
              <a:gd name="connsiteX0" fmla="*/ 0 w 393699"/>
              <a:gd name="connsiteY0" fmla="*/ 349761 h 349760"/>
              <a:gd name="connsiteX1" fmla="*/ 279400 w 393699"/>
              <a:gd name="connsiteY1" fmla="*/ 248217 h 349760"/>
              <a:gd name="connsiteX2" fmla="*/ 393700 w 393699"/>
              <a:gd name="connsiteY2" fmla="*/ 0 h 349760"/>
              <a:gd name="connsiteX3" fmla="*/ 114300 w 393699"/>
              <a:gd name="connsiteY3" fmla="*/ 103800 h 349760"/>
              <a:gd name="connsiteX4" fmla="*/ 0 w 393699"/>
              <a:gd name="connsiteY4" fmla="*/ 349761 h 349760"/>
              <a:gd name="connsiteX5" fmla="*/ 198120 w 393699"/>
              <a:gd name="connsiteY5" fmla="*/ 151187 h 349760"/>
              <a:gd name="connsiteX6" fmla="*/ 223520 w 393699"/>
              <a:gd name="connsiteY6" fmla="*/ 173752 h 349760"/>
              <a:gd name="connsiteX7" fmla="*/ 198120 w 393699"/>
              <a:gd name="connsiteY7" fmla="*/ 196317 h 349760"/>
              <a:gd name="connsiteX8" fmla="*/ 172720 w 393699"/>
              <a:gd name="connsiteY8" fmla="*/ 173752 h 349760"/>
              <a:gd name="connsiteX9" fmla="*/ 198120 w 393699"/>
              <a:gd name="connsiteY9" fmla="*/ 151187 h 3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699" h="349760">
                <a:moveTo>
                  <a:pt x="0" y="349761"/>
                </a:moveTo>
                <a:lnTo>
                  <a:pt x="279400" y="248217"/>
                </a:lnTo>
                <a:lnTo>
                  <a:pt x="393700" y="0"/>
                </a:lnTo>
                <a:lnTo>
                  <a:pt x="114300" y="103800"/>
                </a:lnTo>
                <a:lnTo>
                  <a:pt x="0" y="349761"/>
                </a:lnTo>
                <a:close/>
                <a:moveTo>
                  <a:pt x="198120" y="151187"/>
                </a:moveTo>
                <a:cubicBezTo>
                  <a:pt x="213360" y="151187"/>
                  <a:pt x="223520" y="160213"/>
                  <a:pt x="223520" y="173752"/>
                </a:cubicBezTo>
                <a:cubicBezTo>
                  <a:pt x="223520" y="187291"/>
                  <a:pt x="213360" y="196317"/>
                  <a:pt x="198120" y="196317"/>
                </a:cubicBezTo>
                <a:cubicBezTo>
                  <a:pt x="182880" y="196317"/>
                  <a:pt x="172720" y="187291"/>
                  <a:pt x="172720" y="173752"/>
                </a:cubicBezTo>
                <a:cubicBezTo>
                  <a:pt x="172720" y="160213"/>
                  <a:pt x="182880" y="151187"/>
                  <a:pt x="198120" y="151187"/>
                </a:cubicBezTo>
              </a:path>
            </a:pathLst>
          </a:custGeom>
          <a:solidFill>
            <a:srgbClr val="4A9C94"/>
          </a:solidFill>
          <a:ln w="12601" cap="flat">
            <a:noFill/>
            <a:prstDash val="solid"/>
            <a:miter/>
          </a:ln>
        </p:spPr>
        <p:txBody>
          <a:bodyPr rtlCol="0" anchor="ctr"/>
          <a:lstStyle/>
          <a:p>
            <a:endParaRPr lang="fr-FR" dirty="0"/>
          </a:p>
        </p:txBody>
      </p:sp>
      <p:graphicFrame>
        <p:nvGraphicFramePr>
          <p:cNvPr id="3" name="Diagramme 2">
            <a:extLst>
              <a:ext uri="{FF2B5EF4-FFF2-40B4-BE49-F238E27FC236}">
                <a16:creationId xmlns:a16="http://schemas.microsoft.com/office/drawing/2014/main" id="{88E826DD-A5BB-3618-DDCE-272785530970}"/>
              </a:ext>
            </a:extLst>
          </p:cNvPr>
          <p:cNvGraphicFramePr/>
          <p:nvPr>
            <p:extLst>
              <p:ext uri="{D42A27DB-BD31-4B8C-83A1-F6EECF244321}">
                <p14:modId xmlns:p14="http://schemas.microsoft.com/office/powerpoint/2010/main" val="2790892571"/>
              </p:ext>
            </p:extLst>
          </p:nvPr>
        </p:nvGraphicFramePr>
        <p:xfrm>
          <a:off x="4198270" y="3253024"/>
          <a:ext cx="7108688" cy="2740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ZoneTexte 4">
            <a:extLst>
              <a:ext uri="{FF2B5EF4-FFF2-40B4-BE49-F238E27FC236}">
                <a16:creationId xmlns:a16="http://schemas.microsoft.com/office/drawing/2014/main" id="{E88D1302-4949-2F01-9662-EBF37D929950}"/>
              </a:ext>
            </a:extLst>
          </p:cNvPr>
          <p:cNvSpPr txBox="1"/>
          <p:nvPr/>
        </p:nvSpPr>
        <p:spPr>
          <a:xfrm>
            <a:off x="-121353" y="3750895"/>
            <a:ext cx="3240157" cy="2145396"/>
          </a:xfrm>
          <a:prstGeom prst="rect">
            <a:avLst/>
          </a:prstGeom>
          <a:noFill/>
        </p:spPr>
        <p:txBody>
          <a:bodyPr wrap="square">
            <a:spAutoFit/>
          </a:bodyPr>
          <a:lstStyle/>
          <a:p>
            <a:pPr marL="914400">
              <a:lnSpc>
                <a:spcPct val="107000"/>
              </a:lnSpc>
              <a:spcAft>
                <a:spcPts val="800"/>
              </a:spcAft>
              <a:buNone/>
            </a:pPr>
            <a:r>
              <a:rPr lang="fr-FR" sz="2000" b="1" kern="100" dirty="0">
                <a:solidFill>
                  <a:srgbClr val="155F81"/>
                </a:solidFill>
                <a:latin typeface="Century Gothic" panose="020B0502020202020204" pitchFamily="34" charset="0"/>
                <a:ea typeface="Aptos" panose="020B0004020202020204" pitchFamily="34" charset="0"/>
                <a:cs typeface="Aptos" panose="020B0004020202020204" pitchFamily="34" charset="0"/>
              </a:rPr>
              <a:t>Pour les EVS : </a:t>
            </a:r>
          </a:p>
          <a:p>
            <a:pPr marL="914400">
              <a:lnSpc>
                <a:spcPct val="107000"/>
              </a:lnSpc>
              <a:spcAft>
                <a:spcPts val="800"/>
              </a:spcAft>
              <a:buNone/>
            </a:pPr>
            <a:r>
              <a:rPr lang="fr-FR" sz="2000" kern="100" dirty="0">
                <a:solidFill>
                  <a:srgbClr val="155F81"/>
                </a:solidFill>
                <a:latin typeface="Century Gothic" panose="020B0502020202020204" pitchFamily="34" charset="0"/>
                <a:ea typeface="Aptos" panose="020B0004020202020204" pitchFamily="34" charset="0"/>
                <a:cs typeface="Aptos" panose="020B0004020202020204" pitchFamily="34" charset="0"/>
              </a:rPr>
              <a:t>Un projet social et familial de territoire adapté à leur capacité d’intervention</a:t>
            </a:r>
            <a:endParaRPr lang="fr-FR" sz="2000" kern="100" dirty="0">
              <a:latin typeface="Century Gothic" panose="020B0502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2510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4E5F8-11BC-F98A-6180-52D092F88A2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C2C3B4BD-5834-64EA-8EB4-74CD8DE309AF}"/>
              </a:ext>
            </a:extLst>
          </p:cNvPr>
          <p:cNvSpPr>
            <a:spLocks noGrp="1"/>
          </p:cNvSpPr>
          <p:nvPr>
            <p:ph type="sldNum" sz="quarter" idx="12"/>
          </p:nvPr>
        </p:nvSpPr>
        <p:spPr/>
        <p:txBody>
          <a:bodyPr/>
          <a:lstStyle/>
          <a:p>
            <a:fld id="{805A191F-5C0F-4337-A9FE-78F85530B8E6}" type="slidenum">
              <a:rPr lang="fr-FR" smtClean="0"/>
              <a:t>25</a:t>
            </a:fld>
            <a:endParaRPr lang="fr-FR"/>
          </a:p>
        </p:txBody>
      </p:sp>
      <p:sp>
        <p:nvSpPr>
          <p:cNvPr id="5" name="Titre 6">
            <a:extLst>
              <a:ext uri="{FF2B5EF4-FFF2-40B4-BE49-F238E27FC236}">
                <a16:creationId xmlns:a16="http://schemas.microsoft.com/office/drawing/2014/main" id="{F49FF4A1-DA4E-7174-D8B1-2B52A14604DC}"/>
              </a:ext>
            </a:extLst>
          </p:cNvPr>
          <p:cNvSpPr txBox="1">
            <a:spLocks/>
          </p:cNvSpPr>
          <p:nvPr/>
        </p:nvSpPr>
        <p:spPr>
          <a:xfrm>
            <a:off x="458855" y="259499"/>
            <a:ext cx="11430000" cy="92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tx2">
                    <a:lumMod val="75000"/>
                    <a:lumOff val="25000"/>
                  </a:schemeClr>
                </a:solidFill>
                <a:latin typeface="Century Gothic" panose="020B0502020202020204" pitchFamily="34" charset="0"/>
                <a:ea typeface="+mn-ea"/>
                <a:cs typeface="+mn-cs"/>
              </a:rPr>
              <a:t>Les modalités d’accompagnement de la Caf de Seine-Maritime</a:t>
            </a:r>
          </a:p>
        </p:txBody>
      </p:sp>
      <p:graphicFrame>
        <p:nvGraphicFramePr>
          <p:cNvPr id="4" name="Diagramme 3">
            <a:extLst>
              <a:ext uri="{FF2B5EF4-FFF2-40B4-BE49-F238E27FC236}">
                <a16:creationId xmlns:a16="http://schemas.microsoft.com/office/drawing/2014/main" id="{88E01334-77FC-98D7-E1F8-3EC4D4B34974}"/>
              </a:ext>
            </a:extLst>
          </p:cNvPr>
          <p:cNvGraphicFramePr/>
          <p:nvPr>
            <p:extLst>
              <p:ext uri="{D42A27DB-BD31-4B8C-83A1-F6EECF244321}">
                <p14:modId xmlns:p14="http://schemas.microsoft.com/office/powerpoint/2010/main" val="697014042"/>
              </p:ext>
            </p:extLst>
          </p:nvPr>
        </p:nvGraphicFramePr>
        <p:xfrm>
          <a:off x="838198" y="1484117"/>
          <a:ext cx="10671313" cy="456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00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570075C-7D36-B518-B468-3571B3822071}"/>
              </a:ext>
            </a:extLst>
          </p:cNvPr>
          <p:cNvSpPr>
            <a:spLocks noGrp="1"/>
          </p:cNvSpPr>
          <p:nvPr>
            <p:ph type="sldNum" sz="quarter" idx="12"/>
          </p:nvPr>
        </p:nvSpPr>
        <p:spPr/>
        <p:txBody>
          <a:bodyPr/>
          <a:lstStyle/>
          <a:p>
            <a:fld id="{805A191F-5C0F-4337-A9FE-78F85530B8E6}" type="slidenum">
              <a:rPr lang="fr-FR" smtClean="0"/>
              <a:t>26</a:t>
            </a:fld>
            <a:endParaRPr lang="fr-FR"/>
          </a:p>
        </p:txBody>
      </p:sp>
      <p:sp>
        <p:nvSpPr>
          <p:cNvPr id="5" name="Titre 6">
            <a:extLst>
              <a:ext uri="{FF2B5EF4-FFF2-40B4-BE49-F238E27FC236}">
                <a16:creationId xmlns:a16="http://schemas.microsoft.com/office/drawing/2014/main" id="{558B0329-82A4-C0CB-3298-574EE3E352A7}"/>
              </a:ext>
            </a:extLst>
          </p:cNvPr>
          <p:cNvSpPr txBox="1">
            <a:spLocks/>
          </p:cNvSpPr>
          <p:nvPr/>
        </p:nvSpPr>
        <p:spPr>
          <a:xfrm>
            <a:off x="3856385" y="4437628"/>
            <a:ext cx="6061214" cy="12413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r>
              <a:rPr lang="fr-FR" sz="2800" b="1" dirty="0">
                <a:solidFill>
                  <a:schemeClr val="tx2">
                    <a:lumMod val="75000"/>
                    <a:lumOff val="25000"/>
                  </a:schemeClr>
                </a:solidFill>
                <a:latin typeface="Century Gothic" panose="020B0502020202020204" pitchFamily="34" charset="0"/>
                <a:ea typeface="+mn-ea"/>
                <a:cs typeface="+mn-cs"/>
                <a:hlinkClick r:id="rId3"/>
              </a:rPr>
              <a:t>Ici</a:t>
            </a:r>
            <a:endParaRPr lang="fr-FR" sz="2800" b="1" dirty="0">
              <a:solidFill>
                <a:schemeClr val="tx2">
                  <a:lumMod val="75000"/>
                  <a:lumOff val="25000"/>
                </a:schemeClr>
              </a:solidFill>
              <a:latin typeface="Century Gothic" panose="020B0502020202020204" pitchFamily="34" charset="0"/>
              <a:ea typeface="+mn-ea"/>
              <a:cs typeface="+mn-cs"/>
            </a:endParaRPr>
          </a:p>
        </p:txBody>
      </p:sp>
      <p:sp>
        <p:nvSpPr>
          <p:cNvPr id="6" name="Titre 6">
            <a:extLst>
              <a:ext uri="{FF2B5EF4-FFF2-40B4-BE49-F238E27FC236}">
                <a16:creationId xmlns:a16="http://schemas.microsoft.com/office/drawing/2014/main" id="{C79E10C1-3EC4-52A6-7058-D509FC0A84A7}"/>
              </a:ext>
            </a:extLst>
          </p:cNvPr>
          <p:cNvSpPr txBox="1">
            <a:spLocks/>
          </p:cNvSpPr>
          <p:nvPr/>
        </p:nvSpPr>
        <p:spPr>
          <a:xfrm>
            <a:off x="3856385" y="4437628"/>
            <a:ext cx="6061214" cy="12413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solidFill>
                  <a:schemeClr val="tx2">
                    <a:lumMod val="75000"/>
                    <a:lumOff val="25000"/>
                  </a:schemeClr>
                </a:solidFill>
                <a:latin typeface="Century Gothic" panose="020B0502020202020204" pitchFamily="34" charset="0"/>
                <a:ea typeface="+mn-ea"/>
                <a:cs typeface="+mn-cs"/>
              </a:rPr>
              <a:t>La circulaire C2025-238 </a:t>
            </a:r>
          </a:p>
          <a:p>
            <a:pPr algn="ctr"/>
            <a:r>
              <a:rPr lang="fr-FR" sz="2800" b="1" dirty="0">
                <a:solidFill>
                  <a:schemeClr val="tx2">
                    <a:lumMod val="75000"/>
                    <a:lumOff val="25000"/>
                  </a:schemeClr>
                </a:solidFill>
                <a:latin typeface="Century Gothic" panose="020B0502020202020204" pitchFamily="34" charset="0"/>
                <a:ea typeface="+mn-ea"/>
                <a:cs typeface="+mn-cs"/>
              </a:rPr>
              <a:t>dans son intégralité : </a:t>
            </a:r>
          </a:p>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endParaRPr lang="fr-FR" sz="2800" b="1" dirty="0">
              <a:solidFill>
                <a:schemeClr val="tx2">
                  <a:lumMod val="75000"/>
                  <a:lumOff val="25000"/>
                </a:schemeClr>
              </a:solidFill>
              <a:latin typeface="Century Gothic" panose="020B0502020202020204" pitchFamily="34" charset="0"/>
              <a:ea typeface="+mn-ea"/>
              <a:cs typeface="+mn-cs"/>
            </a:endParaRPr>
          </a:p>
        </p:txBody>
      </p:sp>
      <p:pic>
        <p:nvPicPr>
          <p:cNvPr id="9" name="Picture 2">
            <a:extLst>
              <a:ext uri="{FF2B5EF4-FFF2-40B4-BE49-F238E27FC236}">
                <a16:creationId xmlns:a16="http://schemas.microsoft.com/office/drawing/2014/main" id="{A8D8B7DB-BC3B-AA2A-34D9-005BA894E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040" y="0"/>
            <a:ext cx="29029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que 10" descr="Informatique hébergé avec un remplissage uni">
            <a:extLst>
              <a:ext uri="{FF2B5EF4-FFF2-40B4-BE49-F238E27FC236}">
                <a16:creationId xmlns:a16="http://schemas.microsoft.com/office/drawing/2014/main" id="{A80B835D-3286-BB1C-6C67-768620E8B7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8233" y="915643"/>
            <a:ext cx="2513357" cy="2513357"/>
          </a:xfrm>
          <a:prstGeom prst="rect">
            <a:avLst/>
          </a:prstGeom>
        </p:spPr>
      </p:pic>
      <p:pic>
        <p:nvPicPr>
          <p:cNvPr id="7" name="Espace réservé pour une image  5">
            <a:hlinkClick r:id="rId7"/>
            <a:extLst>
              <a:ext uri="{FF2B5EF4-FFF2-40B4-BE49-F238E27FC236}">
                <a16:creationId xmlns:a16="http://schemas.microsoft.com/office/drawing/2014/main" id="{2E4320DE-2D89-BBB0-DF1D-88BE98BE700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84504" y="5058283"/>
            <a:ext cx="1179794" cy="1012391"/>
          </a:xfrm>
          <a:prstGeom prst="rect">
            <a:avLst/>
          </a:prstGeom>
        </p:spPr>
      </p:pic>
      <p:sp>
        <p:nvSpPr>
          <p:cNvPr id="13" name="Titre 6">
            <a:extLst>
              <a:ext uri="{FF2B5EF4-FFF2-40B4-BE49-F238E27FC236}">
                <a16:creationId xmlns:a16="http://schemas.microsoft.com/office/drawing/2014/main" id="{F14020ED-2389-5B6D-78AF-0268D47F5DBC}"/>
              </a:ext>
            </a:extLst>
          </p:cNvPr>
          <p:cNvSpPr txBox="1">
            <a:spLocks/>
          </p:cNvSpPr>
          <p:nvPr/>
        </p:nvSpPr>
        <p:spPr>
          <a:xfrm>
            <a:off x="591379" y="4300816"/>
            <a:ext cx="3265006" cy="1514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solidFill>
                  <a:schemeClr val="tx2">
                    <a:lumMod val="75000"/>
                    <a:lumOff val="25000"/>
                  </a:schemeClr>
                </a:solidFill>
                <a:latin typeface="Century Gothic" panose="020B0502020202020204" pitchFamily="34" charset="0"/>
                <a:ea typeface="+mn-ea"/>
                <a:cs typeface="+mn-cs"/>
              </a:rPr>
              <a:t>Page locale AVS sur Caf.fr : </a:t>
            </a:r>
          </a:p>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endParaRPr lang="fr-FR" sz="2800" b="1" dirty="0">
              <a:solidFill>
                <a:schemeClr val="tx2">
                  <a:lumMod val="75000"/>
                  <a:lumOff val="25000"/>
                </a:schemeClr>
              </a:solidFill>
              <a:latin typeface="Century Gothic" panose="020B0502020202020204" pitchFamily="34" charset="0"/>
              <a:ea typeface="+mn-ea"/>
              <a:cs typeface="+mn-cs"/>
            </a:endParaRPr>
          </a:p>
          <a:p>
            <a:pPr algn="ctr"/>
            <a:endParaRPr lang="fr-FR" sz="2800" b="1" dirty="0">
              <a:solidFill>
                <a:schemeClr val="tx2">
                  <a:lumMod val="75000"/>
                  <a:lumOff val="25000"/>
                </a:schemeClr>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19822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23DED919-1D1F-2BB3-9624-CC7C837B4CBC}"/>
              </a:ext>
            </a:extLst>
          </p:cNvPr>
          <p:cNvSpPr>
            <a:spLocks noGrp="1"/>
          </p:cNvSpPr>
          <p:nvPr>
            <p:ph type="sldNum" sz="quarter" idx="12"/>
          </p:nvPr>
        </p:nvSpPr>
        <p:spPr/>
        <p:txBody>
          <a:bodyPr/>
          <a:lstStyle/>
          <a:p>
            <a:fld id="{805A191F-5C0F-4337-A9FE-78F85530B8E6}" type="slidenum">
              <a:rPr lang="fr-FR" smtClean="0"/>
              <a:t>3</a:t>
            </a:fld>
            <a:endParaRPr lang="fr-FR"/>
          </a:p>
        </p:txBody>
      </p:sp>
      <p:pic>
        <p:nvPicPr>
          <p:cNvPr id="13" name="Image 12" descr="Une image contenant texte, carte, diagramme, Police&#10;&#10;Le contenu généré par l’IA peut être incorrect.">
            <a:extLst>
              <a:ext uri="{FF2B5EF4-FFF2-40B4-BE49-F238E27FC236}">
                <a16:creationId xmlns:a16="http://schemas.microsoft.com/office/drawing/2014/main" id="{81A073BB-C9A2-4D89-4CC0-B983156B6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179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94F1-1365-58F6-1D5D-DA6808DCB36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F03E590-1BC1-0E93-B3C3-230F20D0BB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18113" y="0"/>
            <a:ext cx="2870839" cy="6794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e 2">
            <a:extLst>
              <a:ext uri="{FF2B5EF4-FFF2-40B4-BE49-F238E27FC236}">
                <a16:creationId xmlns:a16="http://schemas.microsoft.com/office/drawing/2014/main" id="{D73DB1D2-BBBD-A6B9-9648-3CC0FE7BC6FF}"/>
              </a:ext>
            </a:extLst>
          </p:cNvPr>
          <p:cNvGraphicFramePr/>
          <p:nvPr>
            <p:extLst>
              <p:ext uri="{D42A27DB-BD31-4B8C-83A1-F6EECF244321}">
                <p14:modId xmlns:p14="http://schemas.microsoft.com/office/powerpoint/2010/main" val="4109543628"/>
              </p:ext>
            </p:extLst>
          </p:nvPr>
        </p:nvGraphicFramePr>
        <p:xfrm>
          <a:off x="3562350" y="198784"/>
          <a:ext cx="5492198" cy="6365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a:extLst>
              <a:ext uri="{FF2B5EF4-FFF2-40B4-BE49-F238E27FC236}">
                <a16:creationId xmlns:a16="http://schemas.microsoft.com/office/drawing/2014/main" id="{92B10BC6-D0AB-27D8-2CA1-FB3796B9C765}"/>
              </a:ext>
            </a:extLst>
          </p:cNvPr>
          <p:cNvSpPr txBox="1"/>
          <p:nvPr/>
        </p:nvSpPr>
        <p:spPr>
          <a:xfrm>
            <a:off x="375314" y="398959"/>
            <a:ext cx="3187036" cy="8494633"/>
          </a:xfrm>
          <a:prstGeom prst="rect">
            <a:avLst/>
          </a:prstGeom>
          <a:noFill/>
        </p:spPr>
        <p:txBody>
          <a:bodyPr wrap="square">
            <a:spAutoFit/>
          </a:bodyPr>
          <a:lstStyle/>
          <a:p>
            <a:pPr>
              <a:lnSpc>
                <a:spcPct val="90000"/>
              </a:lnSpc>
              <a:spcBef>
                <a:spcPct val="0"/>
              </a:spcBef>
            </a:pPr>
            <a:r>
              <a:rPr lang="fr-FR" sz="2800" b="1" dirty="0">
                <a:solidFill>
                  <a:schemeClr val="tx2">
                    <a:lumMod val="75000"/>
                    <a:lumOff val="25000"/>
                  </a:schemeClr>
                </a:solidFill>
                <a:latin typeface="Century Gothic" panose="020B0502020202020204" pitchFamily="34" charset="0"/>
              </a:rPr>
              <a:t>Côté Caf, </a:t>
            </a:r>
          </a:p>
          <a:p>
            <a:pPr>
              <a:lnSpc>
                <a:spcPct val="90000"/>
              </a:lnSpc>
              <a:spcBef>
                <a:spcPct val="0"/>
              </a:spcBef>
            </a:pPr>
            <a:r>
              <a:rPr lang="fr-FR" sz="2800" b="1" dirty="0">
                <a:solidFill>
                  <a:schemeClr val="tx2">
                    <a:lumMod val="75000"/>
                    <a:lumOff val="25000"/>
                  </a:schemeClr>
                </a:solidFill>
                <a:latin typeface="Century Gothic" panose="020B0502020202020204" pitchFamily="34" charset="0"/>
              </a:rPr>
              <a:t>une nouvelle organisation thématique </a:t>
            </a:r>
          </a:p>
          <a:p>
            <a:pPr>
              <a:lnSpc>
                <a:spcPct val="90000"/>
              </a:lnSpc>
              <a:spcBef>
                <a:spcPct val="0"/>
              </a:spcBef>
            </a:pPr>
            <a:r>
              <a:rPr lang="fr-FR" sz="2800" b="1" dirty="0">
                <a:solidFill>
                  <a:schemeClr val="tx2">
                    <a:lumMod val="75000"/>
                    <a:lumOff val="25000"/>
                  </a:schemeClr>
                </a:solidFill>
                <a:latin typeface="Century Gothic" panose="020B0502020202020204" pitchFamily="34" charset="0"/>
              </a:rPr>
              <a:t>en 2026 :</a:t>
            </a:r>
          </a:p>
          <a:p>
            <a:endParaRPr lang="fr-FR" sz="1600" dirty="0">
              <a:solidFill>
                <a:schemeClr val="tx2"/>
              </a:solidFill>
              <a:latin typeface="Century Gothic" panose="020B0502020202020204" pitchFamily="34" charset="0"/>
            </a:endParaRPr>
          </a:p>
          <a:p>
            <a:endParaRPr lang="fr-FR" sz="1400" dirty="0">
              <a:solidFill>
                <a:schemeClr val="tx2"/>
              </a:solidFill>
              <a:latin typeface="Century Gothic" panose="020B0502020202020204" pitchFamily="34" charset="0"/>
            </a:endParaRPr>
          </a:p>
          <a:p>
            <a:pPr marL="285750" indent="-285750">
              <a:buFont typeface="Wingdings" panose="05000000000000000000" pitchFamily="2" charset="2"/>
              <a:buChar char="q"/>
            </a:pPr>
            <a:r>
              <a:rPr lang="fr-FR" sz="1400" dirty="0">
                <a:solidFill>
                  <a:srgbClr val="0070C0"/>
                </a:solidFill>
                <a:latin typeface="Century Gothic" panose="020B0502020202020204" pitchFamily="34" charset="0"/>
              </a:rPr>
              <a:t>Avec une répartition des missions entre Chargée de Conseil &amp; Développement Thématique (Valérie Cailloux) et Référent AVS (Josépha </a:t>
            </a:r>
            <a:r>
              <a:rPr lang="fr-FR" sz="1400" dirty="0" err="1">
                <a:solidFill>
                  <a:srgbClr val="0070C0"/>
                </a:solidFill>
                <a:latin typeface="Century Gothic" panose="020B0502020202020204" pitchFamily="34" charset="0"/>
              </a:rPr>
              <a:t>Savey</a:t>
            </a:r>
            <a:r>
              <a:rPr lang="fr-FR" sz="1400" dirty="0">
                <a:solidFill>
                  <a:srgbClr val="0070C0"/>
                </a:solidFill>
                <a:latin typeface="Century Gothic" panose="020B0502020202020204" pitchFamily="34" charset="0"/>
              </a:rPr>
              <a:t>)</a:t>
            </a:r>
          </a:p>
          <a:p>
            <a:endParaRPr lang="fr-FR" sz="1400" dirty="0">
              <a:solidFill>
                <a:srgbClr val="0070C0"/>
              </a:solidFill>
              <a:latin typeface="Century Gothic" panose="020B0502020202020204" pitchFamily="34" charset="0"/>
            </a:endParaRPr>
          </a:p>
          <a:p>
            <a:pPr marL="285750" indent="-285750">
              <a:buFont typeface="Wingdings" panose="05000000000000000000" pitchFamily="2" charset="2"/>
              <a:buChar char="q"/>
            </a:pPr>
            <a:r>
              <a:rPr lang="fr-FR" sz="1400" dirty="0">
                <a:solidFill>
                  <a:srgbClr val="0070C0"/>
                </a:solidFill>
                <a:latin typeface="Century Gothic" panose="020B0502020202020204" pitchFamily="34" charset="0"/>
              </a:rPr>
              <a:t>Et toujours une complémentarité entre Référents Thématiques &amp; Chargés de Conseil &amp; Développements Territoriaux qui restent vos premiers interlocuteurs</a:t>
            </a:r>
            <a:endParaRPr lang="fr-FR" sz="1600" dirty="0">
              <a:solidFill>
                <a:srgbClr val="0070C0"/>
              </a:solidFill>
              <a:latin typeface="Century Gothic" panose="020B0502020202020204" pitchFamily="34" charset="0"/>
            </a:endParaRPr>
          </a:p>
          <a:p>
            <a:endParaRPr lang="fr-FR" sz="1600" dirty="0">
              <a:solidFill>
                <a:schemeClr val="tx2"/>
              </a:solidFill>
              <a:latin typeface="Century Gothic" panose="020B0502020202020204" pitchFamily="34" charset="0"/>
            </a:endParaRPr>
          </a:p>
          <a:p>
            <a:endParaRPr lang="fr-FR" sz="1600"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solidFill>
                <a:schemeClr val="tx2"/>
              </a:solidFill>
              <a:latin typeface="Century Gothic" panose="020B0502020202020204" pitchFamily="34" charset="0"/>
            </a:endParaRPr>
          </a:p>
          <a:p>
            <a:endParaRPr lang="fr-FR" dirty="0"/>
          </a:p>
        </p:txBody>
      </p:sp>
    </p:spTree>
    <p:extLst>
      <p:ext uri="{BB962C8B-B14F-4D97-AF65-F5344CB8AC3E}">
        <p14:creationId xmlns:p14="http://schemas.microsoft.com/office/powerpoint/2010/main" val="363904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C776E-A7B1-3D19-4409-102DA0BC4F2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574F51-DF4C-F251-C701-30BC7F13C749}"/>
              </a:ext>
            </a:extLst>
          </p:cNvPr>
          <p:cNvSpPr>
            <a:spLocks noGrp="1"/>
          </p:cNvSpPr>
          <p:nvPr>
            <p:ph idx="1"/>
          </p:nvPr>
        </p:nvSpPr>
        <p:spPr>
          <a:xfrm>
            <a:off x="838200" y="5673862"/>
            <a:ext cx="10515600" cy="1053547"/>
          </a:xfrm>
        </p:spPr>
        <p:txBody>
          <a:bodyPr>
            <a:normAutofit fontScale="62500" lnSpcReduction="20000"/>
          </a:bodyPr>
          <a:lstStyle/>
          <a:p>
            <a:pPr marL="0" indent="0" algn="just">
              <a:lnSpc>
                <a:spcPct val="120000"/>
              </a:lnSpc>
              <a:buNone/>
            </a:pPr>
            <a:r>
              <a:rPr lang="fr-FR" sz="2400" dirty="0">
                <a:solidFill>
                  <a:schemeClr val="tx2">
                    <a:lumMod val="75000"/>
                    <a:lumOff val="25000"/>
                  </a:schemeClr>
                </a:solidFill>
                <a:latin typeface="Century Gothic" panose="020B0502020202020204" pitchFamily="34" charset="0"/>
                <a:ea typeface="+mj-ea"/>
                <a:cs typeface="+mj-cs"/>
              </a:rPr>
              <a:t>L’année 2026 sera une année d’accompagnement du réseau pour favoriser la bonne appropriation de ce nouveau cadre de référence, dans la perspective d’une mise en œuvre effective au 01/01/2027 pour tout nouvel agrément ou pour toute demande de renouvellement d’agrément</a:t>
            </a:r>
            <a:r>
              <a:rPr lang="fr-FR" sz="1400" dirty="0"/>
              <a:t>.</a:t>
            </a:r>
          </a:p>
          <a:p>
            <a:pPr marL="0" indent="0">
              <a:buNone/>
            </a:pPr>
            <a:endParaRPr lang="fr-FR" dirty="0"/>
          </a:p>
        </p:txBody>
      </p:sp>
      <p:sp>
        <p:nvSpPr>
          <p:cNvPr id="7" name="Titre 6">
            <a:extLst>
              <a:ext uri="{FF2B5EF4-FFF2-40B4-BE49-F238E27FC236}">
                <a16:creationId xmlns:a16="http://schemas.microsoft.com/office/drawing/2014/main" id="{F8A213D7-6248-A06E-798B-190F394AF7DC}"/>
              </a:ext>
            </a:extLst>
          </p:cNvPr>
          <p:cNvSpPr>
            <a:spLocks noGrp="1"/>
          </p:cNvSpPr>
          <p:nvPr>
            <p:ph type="title"/>
          </p:nvPr>
        </p:nvSpPr>
        <p:spPr>
          <a:xfrm>
            <a:off x="838200" y="1468367"/>
            <a:ext cx="3236843" cy="3600588"/>
          </a:xfrm>
        </p:spPr>
        <p:txBody>
          <a:bodyPr>
            <a:noAutofit/>
          </a:bodyPr>
          <a:lstStyle/>
          <a:p>
            <a:r>
              <a:rPr lang="fr-FR" sz="2400" dirty="0">
                <a:solidFill>
                  <a:schemeClr val="tx2">
                    <a:lumMod val="75000"/>
                    <a:lumOff val="25000"/>
                  </a:schemeClr>
                </a:solidFill>
                <a:latin typeface="Century Gothic" panose="020B0502020202020204" pitchFamily="34" charset="0"/>
              </a:rPr>
              <a:t>Un cadre réglementaire renouvelé de la politique d’animation de la vie sociale </a:t>
            </a:r>
          </a:p>
        </p:txBody>
      </p:sp>
      <p:sp>
        <p:nvSpPr>
          <p:cNvPr id="8" name="Espace réservé du numéro de diapositive 7">
            <a:extLst>
              <a:ext uri="{FF2B5EF4-FFF2-40B4-BE49-F238E27FC236}">
                <a16:creationId xmlns:a16="http://schemas.microsoft.com/office/drawing/2014/main" id="{A5459584-FA8D-F286-807D-CC7DAB76918F}"/>
              </a:ext>
            </a:extLst>
          </p:cNvPr>
          <p:cNvSpPr>
            <a:spLocks noGrp="1"/>
          </p:cNvSpPr>
          <p:nvPr>
            <p:ph type="sldNum" sz="quarter" idx="12"/>
          </p:nvPr>
        </p:nvSpPr>
        <p:spPr/>
        <p:txBody>
          <a:bodyPr/>
          <a:lstStyle/>
          <a:p>
            <a:fld id="{805A191F-5C0F-4337-A9FE-78F85530B8E6}" type="slidenum">
              <a:rPr lang="fr-FR" smtClean="0"/>
              <a:t>5</a:t>
            </a:fld>
            <a:endParaRPr lang="fr-FR"/>
          </a:p>
        </p:txBody>
      </p:sp>
      <p:graphicFrame>
        <p:nvGraphicFramePr>
          <p:cNvPr id="4" name="Espace réservé du contenu 4">
            <a:extLst>
              <a:ext uri="{FF2B5EF4-FFF2-40B4-BE49-F238E27FC236}">
                <a16:creationId xmlns:a16="http://schemas.microsoft.com/office/drawing/2014/main" id="{CFC62565-E0D7-7CEF-D824-63443265F520}"/>
              </a:ext>
            </a:extLst>
          </p:cNvPr>
          <p:cNvGraphicFramePr>
            <a:graphicFrameLocks/>
          </p:cNvGraphicFramePr>
          <p:nvPr/>
        </p:nvGraphicFramePr>
        <p:xfrm>
          <a:off x="4620040" y="1003853"/>
          <a:ext cx="6470374" cy="435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6">
            <a:extLst>
              <a:ext uri="{FF2B5EF4-FFF2-40B4-BE49-F238E27FC236}">
                <a16:creationId xmlns:a16="http://schemas.microsoft.com/office/drawing/2014/main" id="{707215C6-7AB9-B08E-0F63-CD512D75473A}"/>
              </a:ext>
            </a:extLst>
          </p:cNvPr>
          <p:cNvSpPr txBox="1">
            <a:spLocks/>
          </p:cNvSpPr>
          <p:nvPr/>
        </p:nvSpPr>
        <p:spPr>
          <a:xfrm>
            <a:off x="838200" y="457267"/>
            <a:ext cx="10515600"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tx2">
                    <a:lumMod val="75000"/>
                    <a:lumOff val="25000"/>
                  </a:schemeClr>
                </a:solidFill>
                <a:latin typeface="Century Gothic" panose="020B0502020202020204" pitchFamily="34" charset="0"/>
                <a:ea typeface="+mn-ea"/>
                <a:cs typeface="+mn-cs"/>
              </a:rPr>
              <a:t>Contexte</a:t>
            </a:r>
          </a:p>
        </p:txBody>
      </p:sp>
    </p:spTree>
    <p:extLst>
      <p:ext uri="{BB962C8B-B14F-4D97-AF65-F5344CB8AC3E}">
        <p14:creationId xmlns:p14="http://schemas.microsoft.com/office/powerpoint/2010/main" val="297702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9BEC-B04A-62F3-B6EB-142504B0088D}"/>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A58A01C9-A9D6-BDC8-BE90-555601862385}"/>
              </a:ext>
            </a:extLst>
          </p:cNvPr>
          <p:cNvSpPr>
            <a:spLocks noGrp="1"/>
          </p:cNvSpPr>
          <p:nvPr>
            <p:ph type="sldNum" sz="quarter" idx="12"/>
          </p:nvPr>
        </p:nvSpPr>
        <p:spPr/>
        <p:txBody>
          <a:bodyPr/>
          <a:lstStyle/>
          <a:p>
            <a:fld id="{805A191F-5C0F-4337-A9FE-78F85530B8E6}" type="slidenum">
              <a:rPr lang="fr-FR" smtClean="0"/>
              <a:t>6</a:t>
            </a:fld>
            <a:endParaRPr lang="fr-FR"/>
          </a:p>
        </p:txBody>
      </p:sp>
      <p:sp>
        <p:nvSpPr>
          <p:cNvPr id="5" name="Titre 6">
            <a:extLst>
              <a:ext uri="{FF2B5EF4-FFF2-40B4-BE49-F238E27FC236}">
                <a16:creationId xmlns:a16="http://schemas.microsoft.com/office/drawing/2014/main" id="{7F1C3DED-3800-E8D4-0693-EADD5651C887}"/>
              </a:ext>
            </a:extLst>
          </p:cNvPr>
          <p:cNvSpPr txBox="1">
            <a:spLocks/>
          </p:cNvSpPr>
          <p:nvPr/>
        </p:nvSpPr>
        <p:spPr>
          <a:xfrm>
            <a:off x="838199" y="220868"/>
            <a:ext cx="5572539" cy="92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tx2">
                    <a:lumMod val="75000"/>
                    <a:lumOff val="25000"/>
                  </a:schemeClr>
                </a:solidFill>
                <a:latin typeface="Century Gothic" panose="020B0502020202020204" pitchFamily="34" charset="0"/>
                <a:ea typeface="+mn-ea"/>
                <a:cs typeface="+mn-cs"/>
              </a:rPr>
              <a:t>Les évolutions principales</a:t>
            </a:r>
          </a:p>
        </p:txBody>
      </p:sp>
      <p:graphicFrame>
        <p:nvGraphicFramePr>
          <p:cNvPr id="11" name="Espace réservé du contenu 10">
            <a:extLst>
              <a:ext uri="{FF2B5EF4-FFF2-40B4-BE49-F238E27FC236}">
                <a16:creationId xmlns:a16="http://schemas.microsoft.com/office/drawing/2014/main" id="{67986121-C751-4FD5-622B-3BF8B9C418D6}"/>
              </a:ext>
            </a:extLst>
          </p:cNvPr>
          <p:cNvGraphicFramePr>
            <a:graphicFrameLocks noGrp="1"/>
          </p:cNvGraphicFramePr>
          <p:nvPr>
            <p:ph idx="1"/>
            <p:extLst>
              <p:ext uri="{D42A27DB-BD31-4B8C-83A1-F6EECF244321}">
                <p14:modId xmlns:p14="http://schemas.microsoft.com/office/powerpoint/2010/main" val="3151975060"/>
              </p:ext>
            </p:extLst>
          </p:nvPr>
        </p:nvGraphicFramePr>
        <p:xfrm>
          <a:off x="838200" y="1043610"/>
          <a:ext cx="10515600" cy="513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81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8EA6B-861E-8C94-FBFF-219A878C4854}"/>
            </a:ext>
          </a:extLst>
        </p:cNvPr>
        <p:cNvGrpSpPr/>
        <p:nvPr/>
      </p:nvGrpSpPr>
      <p:grpSpPr>
        <a:xfrm>
          <a:off x="0" y="0"/>
          <a:ext cx="0" cy="0"/>
          <a:chOff x="0" y="0"/>
          <a:chExt cx="0" cy="0"/>
        </a:xfrm>
      </p:grpSpPr>
      <p:sp>
        <p:nvSpPr>
          <p:cNvPr id="11" name="Titre 6">
            <a:extLst>
              <a:ext uri="{FF2B5EF4-FFF2-40B4-BE49-F238E27FC236}">
                <a16:creationId xmlns:a16="http://schemas.microsoft.com/office/drawing/2014/main" id="{9A4659A9-F6C0-8919-ED58-B9610BBB24FD}"/>
              </a:ext>
            </a:extLst>
          </p:cNvPr>
          <p:cNvSpPr>
            <a:spLocks noGrp="1"/>
          </p:cNvSpPr>
          <p:nvPr>
            <p:ph type="title"/>
          </p:nvPr>
        </p:nvSpPr>
        <p:spPr>
          <a:xfrm>
            <a:off x="681991" y="1007376"/>
            <a:ext cx="10515600" cy="3429203"/>
          </a:xfrm>
        </p:spPr>
        <p:txBody>
          <a:bodyPr>
            <a:noAutofit/>
          </a:bodyPr>
          <a:lstStyle/>
          <a:p>
            <a:r>
              <a:rPr lang="fr-FR" sz="2800" b="1" dirty="0">
                <a:solidFill>
                  <a:schemeClr val="tx2">
                    <a:lumMod val="75000"/>
                    <a:lumOff val="25000"/>
                  </a:schemeClr>
                </a:solidFill>
                <a:latin typeface="Century Gothic" panose="020B0502020202020204" pitchFamily="34" charset="0"/>
                <a:ea typeface="+mn-ea"/>
                <a:cs typeface="+mn-cs"/>
              </a:rPr>
              <a:t>Le cadre attendu par la branche Famille dans le projet social et familial de territoire</a:t>
            </a:r>
            <a:br>
              <a:rPr lang="fr-FR" sz="2000" kern="100" dirty="0">
                <a:solidFill>
                  <a:srgbClr val="155F81"/>
                </a:solidFill>
                <a:latin typeface="Century Gothic" panose="020B0502020202020204" pitchFamily="34" charset="0"/>
              </a:rPr>
            </a:br>
            <a:br>
              <a:rPr lang="fr-FR" sz="1800" dirty="0"/>
            </a:br>
            <a:r>
              <a:rPr lang="fr-FR" sz="1400" dirty="0">
                <a:solidFill>
                  <a:schemeClr val="tx2">
                    <a:lumMod val="75000"/>
                    <a:lumOff val="25000"/>
                  </a:schemeClr>
                </a:solidFill>
                <a:latin typeface="Century Gothic" panose="020B0502020202020204" pitchFamily="34" charset="0"/>
              </a:rPr>
              <a:t>Au regard de l’importance du soutien apporté par la Branche Famille à l’animation de la vie sociale et afin de rendre plus lisibles les contributions et effets de cette politique sur un ensemble de politiques familiales et sociales qui sont au cœur des missions de la Branche, la présente circulaire propose un cadre national d’intervention :  3 champs d’intervention communs, conçus comme des repères nationaux partagés et issus d’un diagnostic territorial partagé avec les acteurs et les habitants. </a:t>
            </a:r>
            <a:br>
              <a:rPr lang="fr-FR" sz="1400" dirty="0">
                <a:solidFill>
                  <a:schemeClr val="tx2">
                    <a:lumMod val="75000"/>
                    <a:lumOff val="25000"/>
                  </a:schemeClr>
                </a:solidFill>
                <a:latin typeface="Century Gothic" panose="020B0502020202020204" pitchFamily="34" charset="0"/>
              </a:rPr>
            </a:br>
            <a:br>
              <a:rPr lang="fr-FR" sz="1400" dirty="0">
                <a:solidFill>
                  <a:schemeClr val="tx2">
                    <a:lumMod val="75000"/>
                    <a:lumOff val="25000"/>
                  </a:schemeClr>
                </a:solidFill>
                <a:latin typeface="Century Gothic" panose="020B0502020202020204" pitchFamily="34" charset="0"/>
              </a:rPr>
            </a:br>
            <a:r>
              <a:rPr lang="fr-FR" sz="1400" b="1" dirty="0">
                <a:solidFill>
                  <a:schemeClr val="tx2">
                    <a:lumMod val="75000"/>
                    <a:lumOff val="25000"/>
                  </a:schemeClr>
                </a:solidFill>
                <a:latin typeface="Century Gothic" panose="020B0502020202020204" pitchFamily="34" charset="0"/>
              </a:rPr>
              <a:t>Les 3 axes qui doivent systématiquement être interrogés dans la démarche de diagnostic social afin de préciser s’ils sont posés dans les projets des structures AVS ou si la structure y apporte un concours auprès d’un partenaire déjà mobilisé...</a:t>
            </a:r>
            <a:br>
              <a:rPr lang="fr-FR" sz="1200" b="1" dirty="0">
                <a:solidFill>
                  <a:schemeClr val="tx2">
                    <a:lumMod val="75000"/>
                    <a:lumOff val="25000"/>
                  </a:schemeClr>
                </a:solidFill>
                <a:latin typeface="Century Gothic" panose="020B0502020202020204" pitchFamily="34" charset="0"/>
              </a:rPr>
            </a:br>
            <a:br>
              <a:rPr lang="fr-FR" sz="1200" b="1" dirty="0">
                <a:solidFill>
                  <a:schemeClr val="tx2">
                    <a:lumMod val="75000"/>
                    <a:lumOff val="25000"/>
                  </a:schemeClr>
                </a:solidFill>
                <a:latin typeface="Century Gothic" panose="020B0502020202020204" pitchFamily="34" charset="0"/>
              </a:rPr>
            </a:br>
            <a:br>
              <a:rPr lang="fr-FR" sz="1400" dirty="0"/>
            </a:br>
            <a:br>
              <a:rPr lang="fr-FR" sz="1400" dirty="0"/>
            </a:br>
            <a:br>
              <a:rPr lang="fr-FR" sz="1600" dirty="0"/>
            </a:br>
            <a:br>
              <a:rPr lang="fr-FR" dirty="0"/>
            </a:br>
            <a:endParaRPr lang="fr-FR" dirty="0"/>
          </a:p>
        </p:txBody>
      </p:sp>
      <p:sp>
        <p:nvSpPr>
          <p:cNvPr id="4" name="Espace réservé du numéro de diapositive 3">
            <a:extLst>
              <a:ext uri="{FF2B5EF4-FFF2-40B4-BE49-F238E27FC236}">
                <a16:creationId xmlns:a16="http://schemas.microsoft.com/office/drawing/2014/main" id="{7CFCF612-D7DF-CF7E-D16B-1255C70071BA}"/>
              </a:ext>
            </a:extLst>
          </p:cNvPr>
          <p:cNvSpPr>
            <a:spLocks noGrp="1"/>
          </p:cNvSpPr>
          <p:nvPr>
            <p:ph type="sldNum" sz="quarter" idx="12"/>
          </p:nvPr>
        </p:nvSpPr>
        <p:spPr/>
        <p:txBody>
          <a:bodyPr/>
          <a:lstStyle/>
          <a:p>
            <a:fld id="{805A191F-5C0F-4337-A9FE-78F85530B8E6}" type="slidenum">
              <a:rPr lang="fr-FR" smtClean="0"/>
              <a:t>7</a:t>
            </a:fld>
            <a:endParaRPr lang="fr-FR"/>
          </a:p>
        </p:txBody>
      </p:sp>
      <p:sp>
        <p:nvSpPr>
          <p:cNvPr id="3" name="Rectangle : coins arrondis 2">
            <a:extLst>
              <a:ext uri="{FF2B5EF4-FFF2-40B4-BE49-F238E27FC236}">
                <a16:creationId xmlns:a16="http://schemas.microsoft.com/office/drawing/2014/main" id="{9E425A21-8D7C-EEEF-7080-CF757370BA25}"/>
              </a:ext>
            </a:extLst>
          </p:cNvPr>
          <p:cNvSpPr/>
          <p:nvPr/>
        </p:nvSpPr>
        <p:spPr>
          <a:xfrm>
            <a:off x="681991" y="3256454"/>
            <a:ext cx="2899410" cy="3240001"/>
          </a:xfrm>
          <a:prstGeom prst="roundRect">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600" kern="100" dirty="0">
                <a:ea typeface="Aptos" panose="020B0004020202020204" pitchFamily="34" charset="0"/>
                <a:cs typeface="Arial" panose="020B0604020202020204" pitchFamily="34" charset="0"/>
              </a:rPr>
              <a:t>Un cadre commun aux CS et aux EVS, autour de 3 axes d’intervention, déclinés en 4 objectifs, que tous les équipements doivent porter soit directement, soit auxquels ils peuvent contribuer quand l’axe est déjà porté par un partenaire.</a:t>
            </a:r>
          </a:p>
        </p:txBody>
      </p:sp>
      <p:pic>
        <p:nvPicPr>
          <p:cNvPr id="6" name="Image 5">
            <a:extLst>
              <a:ext uri="{FF2B5EF4-FFF2-40B4-BE49-F238E27FC236}">
                <a16:creationId xmlns:a16="http://schemas.microsoft.com/office/drawing/2014/main" id="{97DF2CB1-03A3-6AC3-C2BC-ABFCB4359ADA}"/>
              </a:ext>
            </a:extLst>
          </p:cNvPr>
          <p:cNvPicPr>
            <a:picLocks noChangeAspect="1"/>
          </p:cNvPicPr>
          <p:nvPr/>
        </p:nvPicPr>
        <p:blipFill>
          <a:blip r:embed="rId3"/>
          <a:stretch>
            <a:fillRect/>
          </a:stretch>
        </p:blipFill>
        <p:spPr>
          <a:xfrm>
            <a:off x="4372372" y="3031435"/>
            <a:ext cx="6590985" cy="3690040"/>
          </a:xfrm>
          <a:prstGeom prst="rect">
            <a:avLst/>
          </a:prstGeom>
        </p:spPr>
      </p:pic>
    </p:spTree>
    <p:extLst>
      <p:ext uri="{BB962C8B-B14F-4D97-AF65-F5344CB8AC3E}">
        <p14:creationId xmlns:p14="http://schemas.microsoft.com/office/powerpoint/2010/main" val="283368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08E5276-BC5F-FA78-B68D-24A75FD8E325}"/>
              </a:ext>
            </a:extLst>
          </p:cNvPr>
          <p:cNvPicPr>
            <a:picLocks noChangeAspect="1"/>
          </p:cNvPicPr>
          <p:nvPr/>
        </p:nvPicPr>
        <p:blipFill>
          <a:blip r:embed="rId3"/>
          <a:stretch>
            <a:fillRect/>
          </a:stretch>
        </p:blipFill>
        <p:spPr>
          <a:xfrm>
            <a:off x="1230438" y="378800"/>
            <a:ext cx="9731123" cy="5571067"/>
          </a:xfrm>
          <a:prstGeom prst="rect">
            <a:avLst/>
          </a:prstGeom>
        </p:spPr>
      </p:pic>
      <p:sp>
        <p:nvSpPr>
          <p:cNvPr id="4" name="Espace réservé du numéro de diapositive 3">
            <a:extLst>
              <a:ext uri="{FF2B5EF4-FFF2-40B4-BE49-F238E27FC236}">
                <a16:creationId xmlns:a16="http://schemas.microsoft.com/office/drawing/2014/main" id="{060B8D2B-02BB-A228-3A63-D97BEED4F5F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5A191F-5C0F-4337-A9FE-78F85530B8E6}" type="slidenum">
              <a:rPr lang="en-US" smtClean="0">
                <a:solidFill>
                  <a:schemeClr val="tx1">
                    <a:tint val="75000"/>
                  </a:schemeClr>
                </a:solidFill>
              </a:rPr>
              <a:pPr>
                <a:spcAft>
                  <a:spcPts val="600"/>
                </a:spcAft>
              </a:pPr>
              <a:t>8</a:t>
            </a:fld>
            <a:endParaRPr lang="en-US">
              <a:solidFill>
                <a:schemeClr val="tx1">
                  <a:tint val="75000"/>
                </a:schemeClr>
              </a:solidFill>
            </a:endParaRPr>
          </a:p>
        </p:txBody>
      </p:sp>
      <p:sp>
        <p:nvSpPr>
          <p:cNvPr id="6" name="Rectangle : coins arrondis 5">
            <a:extLst>
              <a:ext uri="{FF2B5EF4-FFF2-40B4-BE49-F238E27FC236}">
                <a16:creationId xmlns:a16="http://schemas.microsoft.com/office/drawing/2014/main" id="{E385DFDE-AFF9-CABB-5CCF-F73F772F7830}"/>
              </a:ext>
            </a:extLst>
          </p:cNvPr>
          <p:cNvSpPr/>
          <p:nvPr/>
        </p:nvSpPr>
        <p:spPr>
          <a:xfrm>
            <a:off x="404619" y="1491285"/>
            <a:ext cx="1918335" cy="4076700"/>
          </a:xfrm>
          <a:prstGeom prst="roundRect">
            <a:avLst/>
          </a:prstGeom>
          <a:ln>
            <a:solidFill>
              <a:srgbClr val="4A9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Un cadre non restrictif, permettant d’identifier dans les projets les fondamentaux de la Branche Famille en termes d’animation de la vie sociale. </a:t>
            </a:r>
          </a:p>
          <a:p>
            <a:endParaRPr lang="fr-FR" sz="1400" dirty="0"/>
          </a:p>
          <a:p>
            <a:r>
              <a:rPr lang="fr-FR" sz="1400" dirty="0"/>
              <a:t>Un cadre compris comme un référentiel commun d’analyse et non comme un cahier des charges impératif.</a:t>
            </a:r>
          </a:p>
        </p:txBody>
      </p:sp>
      <p:grpSp>
        <p:nvGrpSpPr>
          <p:cNvPr id="10" name="Groupe 9">
            <a:extLst>
              <a:ext uri="{FF2B5EF4-FFF2-40B4-BE49-F238E27FC236}">
                <a16:creationId xmlns:a16="http://schemas.microsoft.com/office/drawing/2014/main" id="{525D16AB-E037-C53A-F72E-B5D9763668BB}"/>
              </a:ext>
            </a:extLst>
          </p:cNvPr>
          <p:cNvGrpSpPr/>
          <p:nvPr/>
        </p:nvGrpSpPr>
        <p:grpSpPr>
          <a:xfrm>
            <a:off x="10872980" y="3693665"/>
            <a:ext cx="914400" cy="1503203"/>
            <a:chOff x="10439400" y="386844"/>
            <a:chExt cx="914400" cy="1503203"/>
          </a:xfrm>
        </p:grpSpPr>
        <p:pic>
          <p:nvPicPr>
            <p:cNvPr id="7" name="Image 6">
              <a:extLst>
                <a:ext uri="{FF2B5EF4-FFF2-40B4-BE49-F238E27FC236}">
                  <a16:creationId xmlns:a16="http://schemas.microsoft.com/office/drawing/2014/main" id="{56CE711E-DD92-5927-F3E3-0799E1BF406D}"/>
                </a:ext>
              </a:extLst>
            </p:cNvPr>
            <p:cNvPicPr>
              <a:picLocks noChangeAspect="1"/>
            </p:cNvPicPr>
            <p:nvPr/>
          </p:nvPicPr>
          <p:blipFill>
            <a:blip r:embed="rId4"/>
            <a:stretch>
              <a:fillRect/>
            </a:stretch>
          </p:blipFill>
          <p:spPr>
            <a:xfrm>
              <a:off x="10533857" y="386844"/>
              <a:ext cx="725487" cy="701101"/>
            </a:xfrm>
            <a:prstGeom prst="rect">
              <a:avLst/>
            </a:prstGeom>
          </p:spPr>
        </p:pic>
        <p:graphicFrame>
          <p:nvGraphicFramePr>
            <p:cNvPr id="9" name="Objet 8">
              <a:extLst>
                <a:ext uri="{FF2B5EF4-FFF2-40B4-BE49-F238E27FC236}">
                  <a16:creationId xmlns:a16="http://schemas.microsoft.com/office/drawing/2014/main" id="{AD190448-19C1-7AD1-42A5-FD686A54D14F}"/>
                </a:ext>
              </a:extLst>
            </p:cNvPr>
            <p:cNvGraphicFramePr>
              <a:graphicFrameLocks noChangeAspect="1"/>
            </p:cNvGraphicFramePr>
            <p:nvPr>
              <p:extLst>
                <p:ext uri="{D42A27DB-BD31-4B8C-83A1-F6EECF244321}">
                  <p14:modId xmlns:p14="http://schemas.microsoft.com/office/powerpoint/2010/main" val="1018491625"/>
                </p:ext>
              </p:extLst>
            </p:nvPr>
          </p:nvGraphicFramePr>
          <p:xfrm>
            <a:off x="10439400" y="1097884"/>
            <a:ext cx="914400" cy="792163"/>
          </p:xfrm>
          <a:graphic>
            <a:graphicData uri="http://schemas.openxmlformats.org/presentationml/2006/ole">
              <mc:AlternateContent xmlns:mc="http://schemas.openxmlformats.org/markup-compatibility/2006">
                <mc:Choice xmlns:v="urn:schemas-microsoft-com:vml" Requires="v">
                  <p:oleObj name="Document" showAsIcon="1" r:id="rId5" imgW="914400" imgH="792417" progId="Word.Document.12">
                    <p:embed/>
                  </p:oleObj>
                </mc:Choice>
                <mc:Fallback>
                  <p:oleObj name="Document" showAsIcon="1" r:id="rId5" imgW="914400" imgH="792417" progId="Word.Document.12">
                    <p:embed/>
                    <p:pic>
                      <p:nvPicPr>
                        <p:cNvPr id="0" name=""/>
                        <p:cNvPicPr/>
                        <p:nvPr/>
                      </p:nvPicPr>
                      <p:blipFill>
                        <a:blip r:embed="rId6"/>
                        <a:stretch>
                          <a:fillRect/>
                        </a:stretch>
                      </p:blipFill>
                      <p:spPr>
                        <a:xfrm>
                          <a:off x="10439400" y="1097884"/>
                          <a:ext cx="914400" cy="792163"/>
                        </a:xfrm>
                        <a:prstGeom prst="rect">
                          <a:avLst/>
                        </a:prstGeom>
                      </p:spPr>
                    </p:pic>
                  </p:oleObj>
                </mc:Fallback>
              </mc:AlternateContent>
            </a:graphicData>
          </a:graphic>
        </p:graphicFrame>
      </p:grpSp>
      <p:sp>
        <p:nvSpPr>
          <p:cNvPr id="8" name="ZoneTexte 7">
            <a:extLst>
              <a:ext uri="{FF2B5EF4-FFF2-40B4-BE49-F238E27FC236}">
                <a16:creationId xmlns:a16="http://schemas.microsoft.com/office/drawing/2014/main" id="{F06DEB4E-6172-7159-B43B-34A98E6B5ACA}"/>
              </a:ext>
            </a:extLst>
          </p:cNvPr>
          <p:cNvSpPr txBox="1"/>
          <p:nvPr/>
        </p:nvSpPr>
        <p:spPr>
          <a:xfrm>
            <a:off x="10737177" y="2668030"/>
            <a:ext cx="1233246" cy="1015663"/>
          </a:xfrm>
          <a:prstGeom prst="rect">
            <a:avLst/>
          </a:prstGeom>
          <a:noFill/>
        </p:spPr>
        <p:txBody>
          <a:bodyPr wrap="square">
            <a:spAutoFit/>
          </a:bodyPr>
          <a:lstStyle/>
          <a:p>
            <a:pPr algn="ctr"/>
            <a:r>
              <a:rPr lang="fr-FR" sz="1000" dirty="0">
                <a:solidFill>
                  <a:srgbClr val="000000"/>
                </a:solidFill>
                <a:effectLst/>
                <a:ea typeface="Aptos" panose="020B0004020202020204" pitchFamily="34" charset="0"/>
                <a:cs typeface="Aptos" panose="020B0004020202020204" pitchFamily="34" charset="0"/>
              </a:rPr>
              <a:t>Annexe 1 - Illustrations du cadre attendu par la branche Famille pour les centres sociaux</a:t>
            </a:r>
            <a:r>
              <a:rPr lang="fr-FR" sz="1000" dirty="0">
                <a:effectLst/>
                <a:ea typeface="Aptos" panose="020B0004020202020204" pitchFamily="34" charset="0"/>
                <a:cs typeface="Times New Roman" panose="02020603050405020304" pitchFamily="18" charset="0"/>
              </a:rPr>
              <a:t> </a:t>
            </a:r>
            <a:r>
              <a:rPr lang="fr-FR" sz="1000" dirty="0">
                <a:ea typeface="Aptos" panose="020B0004020202020204" pitchFamily="34" charset="0"/>
                <a:cs typeface="Times New Roman" panose="02020603050405020304" pitchFamily="18" charset="0"/>
              </a:rPr>
              <a:t>:</a:t>
            </a:r>
            <a:endParaRPr lang="fr-FR" sz="1000" dirty="0"/>
          </a:p>
        </p:txBody>
      </p:sp>
    </p:spTree>
    <p:extLst>
      <p:ext uri="{BB962C8B-B14F-4D97-AF65-F5344CB8AC3E}">
        <p14:creationId xmlns:p14="http://schemas.microsoft.com/office/powerpoint/2010/main" val="243731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DAB01-024F-EBD6-3246-D62748BADEB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47456B3-D8E9-C5F1-7DCE-8B103BD4F16E}"/>
              </a:ext>
            </a:extLst>
          </p:cNvPr>
          <p:cNvSpPr>
            <a:spLocks noGrp="1"/>
          </p:cNvSpPr>
          <p:nvPr>
            <p:ph type="sldNum" sz="quarter" idx="12"/>
          </p:nvPr>
        </p:nvSpPr>
        <p:spPr/>
        <p:txBody>
          <a:bodyPr/>
          <a:lstStyle/>
          <a:p>
            <a:fld id="{805A191F-5C0F-4337-A9FE-78F85530B8E6}" type="slidenum">
              <a:rPr lang="fr-FR" smtClean="0"/>
              <a:t>9</a:t>
            </a:fld>
            <a:endParaRPr lang="fr-FR"/>
          </a:p>
        </p:txBody>
      </p:sp>
      <p:sp>
        <p:nvSpPr>
          <p:cNvPr id="7" name="ZoneTexte 6">
            <a:extLst>
              <a:ext uri="{FF2B5EF4-FFF2-40B4-BE49-F238E27FC236}">
                <a16:creationId xmlns:a16="http://schemas.microsoft.com/office/drawing/2014/main" id="{C28768B0-EF0E-716F-B546-B8AAD1209B1F}"/>
              </a:ext>
            </a:extLst>
          </p:cNvPr>
          <p:cNvSpPr txBox="1"/>
          <p:nvPr/>
        </p:nvSpPr>
        <p:spPr>
          <a:xfrm>
            <a:off x="602224" y="330525"/>
            <a:ext cx="11287431" cy="867930"/>
          </a:xfrm>
          <a:prstGeom prst="rect">
            <a:avLst/>
          </a:prstGeom>
          <a:noFill/>
        </p:spPr>
        <p:txBody>
          <a:bodyPr wrap="square">
            <a:spAutoFit/>
          </a:bodyPr>
          <a:lstStyle/>
          <a:p>
            <a:pPr>
              <a:lnSpc>
                <a:spcPct val="90000"/>
              </a:lnSpc>
              <a:spcBef>
                <a:spcPct val="0"/>
              </a:spcBef>
            </a:pPr>
            <a:r>
              <a:rPr lang="fr-FR" sz="2800" b="1" dirty="0">
                <a:solidFill>
                  <a:schemeClr val="tx2">
                    <a:lumMod val="75000"/>
                    <a:lumOff val="25000"/>
                  </a:schemeClr>
                </a:solidFill>
                <a:latin typeface="Century Gothic" panose="020B0502020202020204" pitchFamily="34" charset="0"/>
              </a:rPr>
              <a:t>L’animation de la vie sociale, pour agir sur les transitions en cours et les nouveaux enjeux </a:t>
            </a:r>
          </a:p>
        </p:txBody>
      </p:sp>
      <p:graphicFrame>
        <p:nvGraphicFramePr>
          <p:cNvPr id="6" name="Espace réservé du contenu 4">
            <a:extLst>
              <a:ext uri="{FF2B5EF4-FFF2-40B4-BE49-F238E27FC236}">
                <a16:creationId xmlns:a16="http://schemas.microsoft.com/office/drawing/2014/main" id="{978CA685-6A6A-1C5E-3D85-0096C3BD6440}"/>
              </a:ext>
            </a:extLst>
          </p:cNvPr>
          <p:cNvGraphicFramePr>
            <a:graphicFrameLocks noGrp="1"/>
          </p:cNvGraphicFramePr>
          <p:nvPr>
            <p:ph idx="1"/>
            <p:extLst>
              <p:ext uri="{D42A27DB-BD31-4B8C-83A1-F6EECF244321}">
                <p14:modId xmlns:p14="http://schemas.microsoft.com/office/powerpoint/2010/main" val="1666439292"/>
              </p:ext>
            </p:extLst>
          </p:nvPr>
        </p:nvGraphicFramePr>
        <p:xfrm>
          <a:off x="602225" y="1798283"/>
          <a:ext cx="11287431" cy="491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6856F9FE-D6FE-3590-363F-CEDB7D5A7F36}"/>
              </a:ext>
            </a:extLst>
          </p:cNvPr>
          <p:cNvSpPr txBox="1"/>
          <p:nvPr/>
        </p:nvSpPr>
        <p:spPr>
          <a:xfrm>
            <a:off x="602224" y="1264078"/>
            <a:ext cx="11383300" cy="567271"/>
          </a:xfrm>
          <a:prstGeom prst="rect">
            <a:avLst/>
          </a:prstGeom>
          <a:noFill/>
        </p:spPr>
        <p:txBody>
          <a:bodyPr wrap="square" rtlCol="0">
            <a:spAutoFit/>
          </a:bodyPr>
          <a:lstStyle/>
          <a:p>
            <a:pPr algn="just">
              <a:lnSpc>
                <a:spcPct val="107000"/>
              </a:lnSpc>
              <a:spcAft>
                <a:spcPts val="800"/>
              </a:spcAft>
              <a:buNone/>
            </a:pPr>
            <a:r>
              <a:rPr lang="fr-FR" sz="1500" dirty="0">
                <a:solidFill>
                  <a:schemeClr val="tx2">
                    <a:lumMod val="75000"/>
                    <a:lumOff val="25000"/>
                  </a:schemeClr>
                </a:solidFill>
                <a:latin typeface="Century Gothic" panose="020B0502020202020204" pitchFamily="34" charset="0"/>
                <a:ea typeface="+mj-ea"/>
                <a:cs typeface="+mj-cs"/>
              </a:rPr>
              <a:t>Une ressource pour accompagner les habitants à relever les défis sociaux dans un cadre partenarial renouvelé et renforcé</a:t>
            </a:r>
          </a:p>
        </p:txBody>
      </p:sp>
      <p:pic>
        <p:nvPicPr>
          <p:cNvPr id="10" name="Graphique 9" descr="Brainstorming de groupe avec un remplissage uni">
            <a:extLst>
              <a:ext uri="{FF2B5EF4-FFF2-40B4-BE49-F238E27FC236}">
                <a16:creationId xmlns:a16="http://schemas.microsoft.com/office/drawing/2014/main" id="{5D1D7A70-18C2-DA9D-50F3-41E263F531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2760" y="2017258"/>
            <a:ext cx="760770" cy="760770"/>
          </a:xfrm>
          <a:prstGeom prst="rect">
            <a:avLst/>
          </a:prstGeom>
        </p:spPr>
      </p:pic>
      <p:pic>
        <p:nvPicPr>
          <p:cNvPr id="12" name="Graphique 11" descr="Plante avec racines avec un remplissage uni">
            <a:extLst>
              <a:ext uri="{FF2B5EF4-FFF2-40B4-BE49-F238E27FC236}">
                <a16:creationId xmlns:a16="http://schemas.microsoft.com/office/drawing/2014/main" id="{AD0060F8-5E40-67D8-25DE-03992FC7A9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8402" y="1967364"/>
            <a:ext cx="760770" cy="760770"/>
          </a:xfrm>
          <a:prstGeom prst="rect">
            <a:avLst/>
          </a:prstGeom>
        </p:spPr>
      </p:pic>
      <p:pic>
        <p:nvPicPr>
          <p:cNvPr id="14" name="Graphique 13" descr="Ordinateur avec un remplissage uni">
            <a:extLst>
              <a:ext uri="{FF2B5EF4-FFF2-40B4-BE49-F238E27FC236}">
                <a16:creationId xmlns:a16="http://schemas.microsoft.com/office/drawing/2014/main" id="{7780B856-14D1-7C97-A1C1-BBEFA191EB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93690" y="2075385"/>
            <a:ext cx="914400" cy="914400"/>
          </a:xfrm>
          <a:prstGeom prst="rect">
            <a:avLst/>
          </a:prstGeom>
        </p:spPr>
      </p:pic>
      <p:pic>
        <p:nvPicPr>
          <p:cNvPr id="16" name="Graphique 15" descr="Femme avec canne avec un remplissage uni">
            <a:extLst>
              <a:ext uri="{FF2B5EF4-FFF2-40B4-BE49-F238E27FC236}">
                <a16:creationId xmlns:a16="http://schemas.microsoft.com/office/drawing/2014/main" id="{05997688-B146-955E-5F7F-EBC05FAD35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23830" y="1967364"/>
            <a:ext cx="430279" cy="430279"/>
          </a:xfrm>
          <a:prstGeom prst="rect">
            <a:avLst/>
          </a:prstGeom>
        </p:spPr>
      </p:pic>
      <p:pic>
        <p:nvPicPr>
          <p:cNvPr id="18" name="Graphique 17" descr="Accès universel avec un remplissage uni">
            <a:extLst>
              <a:ext uri="{FF2B5EF4-FFF2-40B4-BE49-F238E27FC236}">
                <a16:creationId xmlns:a16="http://schemas.microsoft.com/office/drawing/2014/main" id="{D7CA4A1A-0488-019A-E558-91FC3C38399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51438" y="2236426"/>
            <a:ext cx="617032" cy="617032"/>
          </a:xfrm>
          <a:prstGeom prst="rect">
            <a:avLst/>
          </a:prstGeom>
        </p:spPr>
      </p:pic>
      <p:pic>
        <p:nvPicPr>
          <p:cNvPr id="22" name="Graphique 21" descr="Danser avec un remplissage uni">
            <a:extLst>
              <a:ext uri="{FF2B5EF4-FFF2-40B4-BE49-F238E27FC236}">
                <a16:creationId xmlns:a16="http://schemas.microsoft.com/office/drawing/2014/main" id="{EE44C4C0-F44B-61D3-73CF-8912739E2DD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88639" y="2236426"/>
            <a:ext cx="623455" cy="623455"/>
          </a:xfrm>
          <a:prstGeom prst="rect">
            <a:avLst/>
          </a:prstGeom>
        </p:spPr>
      </p:pic>
      <p:pic>
        <p:nvPicPr>
          <p:cNvPr id="24" name="Graphique 23" descr="Landau avec un remplissage uni">
            <a:extLst>
              <a:ext uri="{FF2B5EF4-FFF2-40B4-BE49-F238E27FC236}">
                <a16:creationId xmlns:a16="http://schemas.microsoft.com/office/drawing/2014/main" id="{E0018C35-0044-A74E-6992-AB73F24E9F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9946258" y="2171087"/>
            <a:ext cx="343038" cy="463189"/>
          </a:xfrm>
          <a:prstGeom prst="rect">
            <a:avLst/>
          </a:prstGeom>
        </p:spPr>
      </p:pic>
    </p:spTree>
    <p:extLst>
      <p:ext uri="{BB962C8B-B14F-4D97-AF65-F5344CB8AC3E}">
        <p14:creationId xmlns:p14="http://schemas.microsoft.com/office/powerpoint/2010/main" val="23518358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CDD661711F464D8F0CED4609C05CEC" ma:contentTypeVersion="3" ma:contentTypeDescription="Crée un document." ma:contentTypeScope="" ma:versionID="1aede00175b0af93bae8cc625cd9bcb2">
  <xsd:schema xmlns:xsd="http://www.w3.org/2001/XMLSchema" xmlns:xs="http://www.w3.org/2001/XMLSchema" xmlns:p="http://schemas.microsoft.com/office/2006/metadata/properties" xmlns:ns2="d1acae95-4fa3-44c8-9b98-b5e8575a94d4" targetNamespace="http://schemas.microsoft.com/office/2006/metadata/properties" ma:root="true" ma:fieldsID="6d614d0389de0349dac3dd702b7e9730" ns2:_="">
    <xsd:import namespace="d1acae95-4fa3-44c8-9b98-b5e8575a94d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cae95-4fa3-44c8-9b98-b5e8575a9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A1BC8F-2FD8-40CE-8536-A21DB5D0ABB7}">
  <ds:schemaRefs>
    <ds:schemaRef ds:uri="d1acae95-4fa3-44c8-9b98-b5e8575a9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C07955-782C-4A01-AF6F-E349E7657AF3}">
  <ds:schemaRefs>
    <ds:schemaRef ds:uri="http://purl.org/dc/dcmitype/"/>
    <ds:schemaRef ds:uri="d1acae95-4fa3-44c8-9b98-b5e8575a94d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43DB9F6-D6A5-41C2-A4AC-A005D6B1C2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1776</TotalTime>
  <Words>6250</Words>
  <Application>Microsoft Office PowerPoint</Application>
  <PresentationFormat>Grand écran</PresentationFormat>
  <Paragraphs>533</Paragraphs>
  <Slides>26</Slides>
  <Notes>26</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7" baseType="lpstr">
      <vt:lpstr>Yu Gothic</vt:lpstr>
      <vt:lpstr>Aptos</vt:lpstr>
      <vt:lpstr>Aptos Display</vt:lpstr>
      <vt:lpstr>Arial</vt:lpstr>
      <vt:lpstr>Century Gothic</vt:lpstr>
      <vt:lpstr>Optima</vt:lpstr>
      <vt:lpstr>Symbol</vt:lpstr>
      <vt:lpstr>Times New Roman</vt:lpstr>
      <vt:lpstr>Wingdings</vt:lpstr>
      <vt:lpstr>Thème Office</vt:lpstr>
      <vt:lpstr>Document</vt:lpstr>
      <vt:lpstr>Webinaire départemental Animation  de la Vie Sociale</vt:lpstr>
      <vt:lpstr>Présentation PowerPoint</vt:lpstr>
      <vt:lpstr>Présentation PowerPoint</vt:lpstr>
      <vt:lpstr>Présentation PowerPoint</vt:lpstr>
      <vt:lpstr>Un cadre réglementaire renouvelé de la politique d’animation de la vie sociale </vt:lpstr>
      <vt:lpstr>Présentation PowerPoint</vt:lpstr>
      <vt:lpstr>Le cadre attendu par la branche Famille dans le projet social et familial de territoire  Au regard de l’importance du soutien apporté par la Branche Famille à l’animation de la vie sociale et afin de rendre plus lisibles les contributions et effets de cette politique sur un ensemble de politiques familiales et sociales qui sont au cœur des missions de la Branche, la présente circulaire propose un cadre national d’intervention :  3 champs d’intervention communs, conçus comme des repères nationaux partagés et issus d’un diagnostic territorial partagé avec les acteurs et les habitants.   Les 3 axes qui doivent systématiquement être interrogés dans la démarche de diagnostic social afin de préciser s’ils sont posés dans les projets des structures AVS ou si la structure y apporte un concours auprès d’un partenaire déjà mobilisé...      </vt:lpstr>
      <vt:lpstr>Présentation PowerPoint</vt:lpstr>
      <vt:lpstr>Présentation PowerPoint</vt:lpstr>
      <vt:lpstr>Présentation PowerPoint</vt:lpstr>
      <vt:lpstr>Présentation PowerPoint</vt:lpstr>
      <vt:lpstr>Présentation PowerPoint</vt:lpstr>
      <vt:lpstr>Présentation PowerPoint</vt:lpstr>
      <vt:lpstr>        Modalités d’intervention des structures de l’animation de la vie sociale « pro-actives » : aller vers, itinérance, activités hors les murs         </vt:lpstr>
      <vt:lpstr>Présentation PowerPoint</vt:lpstr>
      <vt:lpstr>Présentation PowerPoint</vt:lpstr>
      <vt:lpstr>       Vers un renforcement des démarches évaluatives de l’AVS  </vt:lpstr>
      <vt:lpstr>  Les spécificités concernant  les centres sociaux</vt:lpstr>
      <vt:lpstr>Présentation PowerPoint</vt:lpstr>
      <vt:lpstr>Présentation PowerPoint</vt:lpstr>
      <vt:lpstr>Présentation PowerPoint</vt:lpstr>
      <vt:lpstr>  Les spécificités concernant  les espaces de vie sociale</vt:lpstr>
      <vt:lpstr>Modalités de mise en œuvre des 3 axes d’intervention pour les EVS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CAILLOUX 768</dc:creator>
  <cp:lastModifiedBy>Valerie CAILLOUX 768</cp:lastModifiedBy>
  <cp:revision>89</cp:revision>
  <cp:lastPrinted>2025-11-24T14:22:07Z</cp:lastPrinted>
  <dcterms:created xsi:type="dcterms:W3CDTF">2025-11-24T06:33:33Z</dcterms:created>
  <dcterms:modified xsi:type="dcterms:W3CDTF">2026-03-16T08:26:27Z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0x01010087CDD661711F464D8F0CED4609C05CEC</vt:lpwstr>
  </property>
  <property fmtid="{D5CDD505-2E9C-101B-9397-08002B2CF9AE}" pid="3" name="_MarkAsFinal">
    <vt:bool>true</vt:bool>
  </property>
</Properties>
</file>