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95" r:id="rId2"/>
    <p:sldId id="413" r:id="rId3"/>
    <p:sldId id="414" r:id="rId4"/>
    <p:sldId id="415" r:id="rId5"/>
    <p:sldId id="416" r:id="rId6"/>
    <p:sldId id="417" r:id="rId7"/>
    <p:sldId id="418" r:id="rId8"/>
    <p:sldId id="419" r:id="rId9"/>
    <p:sldId id="420" r:id="rId10"/>
    <p:sldId id="409" r:id="rId11"/>
    <p:sldId id="421" r:id="rId12"/>
    <p:sldId id="411" r:id="rId13"/>
    <p:sldId id="291" r:id="rId14"/>
  </p:sldIdLst>
  <p:sldSz cx="12192000" cy="6858000"/>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C85"/>
    <a:srgbClr val="F8B8C6"/>
    <a:srgbClr val="71E2DF"/>
    <a:srgbClr val="1E2749"/>
    <a:srgbClr val="E6E6E6"/>
    <a:srgbClr val="E0007C"/>
    <a:srgbClr val="3DB9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2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PIBALEAU 768" userId="5321cee7-bef5-441a-967e-c70a68d5674a" providerId="ADAL" clId="{D66E50D0-4BF9-4ADE-A1FD-0B6C24EB147C}"/>
    <pc:docChg chg="custSel modSld">
      <pc:chgData name="Lisa PIBALEAU 768" userId="5321cee7-bef5-441a-967e-c70a68d5674a" providerId="ADAL" clId="{D66E50D0-4BF9-4ADE-A1FD-0B6C24EB147C}" dt="2025-02-10T16:30:31.198" v="20" actId="20577"/>
      <pc:docMkLst>
        <pc:docMk/>
      </pc:docMkLst>
      <pc:sldChg chg="addSp delSp modSp mod">
        <pc:chgData name="Lisa PIBALEAU 768" userId="5321cee7-bef5-441a-967e-c70a68d5674a" providerId="ADAL" clId="{D66E50D0-4BF9-4ADE-A1FD-0B6C24EB147C}" dt="2025-02-10T16:30:31.198" v="20" actId="20577"/>
        <pc:sldMkLst>
          <pc:docMk/>
          <pc:sldMk cId="3677776219" sldId="411"/>
        </pc:sldMkLst>
        <pc:spChg chg="mod">
          <ac:chgData name="Lisa PIBALEAU 768" userId="5321cee7-bef5-441a-967e-c70a68d5674a" providerId="ADAL" clId="{D66E50D0-4BF9-4ADE-A1FD-0B6C24EB147C}" dt="2025-02-10T16:30:31.198" v="20" actId="20577"/>
          <ac:spMkLst>
            <pc:docMk/>
            <pc:sldMk cId="3677776219" sldId="411"/>
            <ac:spMk id="5" creationId="{7C36183B-3D4B-CD08-0E13-887D72A5E3D6}"/>
          </ac:spMkLst>
        </pc:spChg>
        <pc:picChg chg="add mod">
          <ac:chgData name="Lisa PIBALEAU 768" userId="5321cee7-bef5-441a-967e-c70a68d5674a" providerId="ADAL" clId="{D66E50D0-4BF9-4ADE-A1FD-0B6C24EB147C}" dt="2025-02-10T16:30:18.729" v="5" actId="1076"/>
          <ac:picMkLst>
            <pc:docMk/>
            <pc:sldMk cId="3677776219" sldId="411"/>
            <ac:picMk id="6" creationId="{6D410A26-1D07-6664-28EC-8262D4C4E573}"/>
          </ac:picMkLst>
        </pc:picChg>
        <pc:picChg chg="del">
          <ac:chgData name="Lisa PIBALEAU 768" userId="5321cee7-bef5-441a-967e-c70a68d5674a" providerId="ADAL" clId="{D66E50D0-4BF9-4ADE-A1FD-0B6C24EB147C}" dt="2025-02-10T16:30:11.787" v="4" actId="21"/>
          <ac:picMkLst>
            <pc:docMk/>
            <pc:sldMk cId="3677776219" sldId="411"/>
            <ac:picMk id="12" creationId="{4755DC06-7984-2A60-3C4C-DE3993458545}"/>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98431651679961"/>
          <c:y val="0.17700153315895992"/>
          <c:w val="0.50603161428533983"/>
          <c:h val="0.61520867228554343"/>
        </c:manualLayout>
      </c:layout>
      <c:doughnutChart>
        <c:varyColors val="1"/>
        <c:ser>
          <c:idx val="0"/>
          <c:order val="0"/>
          <c:tx>
            <c:strRef>
              <c:f>Sheet1!$B$1</c:f>
              <c:strCache>
                <c:ptCount val="1"/>
                <c:pt idx="0">
                  <c:v>Colonne1</c:v>
                </c:pt>
              </c:strCache>
            </c:strRef>
          </c:tx>
          <c:spPr>
            <a:ln>
              <a:solidFill>
                <a:schemeClr val="bg1"/>
              </a:solidFill>
            </a:ln>
          </c:spPr>
          <c:dPt>
            <c:idx val="0"/>
            <c:bubble3D val="0"/>
            <c:spPr>
              <a:solidFill>
                <a:srgbClr val="1E2749"/>
              </a:solidFill>
              <a:ln>
                <a:solidFill>
                  <a:schemeClr val="bg1"/>
                </a:solidFill>
              </a:ln>
              <a:effectLst/>
            </c:spPr>
            <c:extLst>
              <c:ext xmlns:c16="http://schemas.microsoft.com/office/drawing/2014/chart" uri="{C3380CC4-5D6E-409C-BE32-E72D297353CC}">
                <c16:uniqueId val="{00000001-F3F4-4277-9179-97C99FE79546}"/>
              </c:ext>
            </c:extLst>
          </c:dPt>
          <c:dPt>
            <c:idx val="1"/>
            <c:bubble3D val="0"/>
            <c:spPr>
              <a:solidFill>
                <a:srgbClr val="F8B8C6"/>
              </a:solidFill>
              <a:ln>
                <a:solidFill>
                  <a:schemeClr val="bg1"/>
                </a:solidFill>
              </a:ln>
              <a:effectLst/>
            </c:spPr>
            <c:extLst>
              <c:ext xmlns:c16="http://schemas.microsoft.com/office/drawing/2014/chart" uri="{C3380CC4-5D6E-409C-BE32-E72D297353CC}">
                <c16:uniqueId val="{00000003-F3F4-4277-9179-97C99FE79546}"/>
              </c:ext>
            </c:extLst>
          </c:dPt>
          <c:dPt>
            <c:idx val="2"/>
            <c:bubble3D val="0"/>
            <c:spPr>
              <a:solidFill>
                <a:srgbClr val="71E2DF"/>
              </a:solidFill>
              <a:ln>
                <a:solidFill>
                  <a:schemeClr val="bg1"/>
                </a:solidFill>
              </a:ln>
              <a:effectLst/>
            </c:spPr>
            <c:extLst>
              <c:ext xmlns:c16="http://schemas.microsoft.com/office/drawing/2014/chart" uri="{C3380CC4-5D6E-409C-BE32-E72D297353CC}">
                <c16:uniqueId val="{00000005-F3F4-4277-9179-97C99FE79546}"/>
              </c:ext>
            </c:extLst>
          </c:dPt>
          <c:dPt>
            <c:idx val="3"/>
            <c:bubble3D val="0"/>
            <c:spPr>
              <a:solidFill>
                <a:srgbClr val="3DB9C5"/>
              </a:solidFill>
              <a:ln>
                <a:solidFill>
                  <a:schemeClr val="bg1"/>
                </a:solidFill>
              </a:ln>
              <a:effectLst/>
            </c:spPr>
            <c:extLst>
              <c:ext xmlns:c16="http://schemas.microsoft.com/office/drawing/2014/chart" uri="{C3380CC4-5D6E-409C-BE32-E72D297353CC}">
                <c16:uniqueId val="{00000007-F3F4-4277-9179-97C99FE79546}"/>
              </c:ext>
            </c:extLst>
          </c:dPt>
          <c:dPt>
            <c:idx val="4"/>
            <c:bubble3D val="0"/>
            <c:spPr>
              <a:solidFill>
                <a:srgbClr val="71E2DF"/>
              </a:solidFill>
              <a:ln>
                <a:solidFill>
                  <a:schemeClr val="bg1"/>
                </a:solidFill>
              </a:ln>
              <a:effectLst/>
            </c:spPr>
            <c:extLst>
              <c:ext xmlns:c16="http://schemas.microsoft.com/office/drawing/2014/chart" uri="{C3380CC4-5D6E-409C-BE32-E72D297353CC}">
                <c16:uniqueId val="{00000009-F3F4-4277-9179-97C99FE79546}"/>
              </c:ext>
            </c:extLst>
          </c:dPt>
          <c:dPt>
            <c:idx val="5"/>
            <c:bubble3D val="0"/>
            <c:spPr>
              <a:solidFill>
                <a:schemeClr val="accent6"/>
              </a:solidFill>
              <a:ln>
                <a:solidFill>
                  <a:schemeClr val="bg1"/>
                </a:solidFill>
              </a:ln>
              <a:effectLst/>
            </c:spPr>
            <c:extLst>
              <c:ext xmlns:c16="http://schemas.microsoft.com/office/drawing/2014/chart" uri="{C3380CC4-5D6E-409C-BE32-E72D297353CC}">
                <c16:uniqueId val="{0000000B-F3F4-4277-9179-97C99FE79546}"/>
              </c:ext>
            </c:extLst>
          </c:dPt>
          <c:dLbls>
            <c:delete val="1"/>
          </c:dLbls>
          <c:cat>
            <c:strRef>
              <c:f>Sheet1!$A$2:$A$6</c:f>
              <c:strCache>
                <c:ptCount val="5"/>
                <c:pt idx="0">
                  <c:v>Mobilisation</c:v>
                </c:pt>
                <c:pt idx="1">
                  <c:v>Accès à la connaissance </c:v>
                </c:pt>
                <c:pt idx="2">
                  <c:v>Accompagnement en ingénierie</c:v>
                </c:pt>
                <c:pt idx="3">
                  <c:v>Financement</c:v>
                </c:pt>
                <c:pt idx="4">
                  <c:v>Accès au droit et à l'information</c:v>
                </c:pt>
              </c:strCache>
            </c:strRef>
          </c:cat>
          <c:val>
            <c:numRef>
              <c:f>Sheet1!$B$2:$B$6</c:f>
              <c:numCache>
                <c:formatCode>0%</c:formatCode>
                <c:ptCount val="5"/>
                <c:pt idx="0">
                  <c:v>0.2</c:v>
                </c:pt>
                <c:pt idx="1">
                  <c:v>0.2</c:v>
                </c:pt>
                <c:pt idx="2">
                  <c:v>0.2</c:v>
                </c:pt>
                <c:pt idx="3">
                  <c:v>0.2</c:v>
                </c:pt>
                <c:pt idx="4">
                  <c:v>0.2</c:v>
                </c:pt>
              </c:numCache>
            </c:numRef>
          </c:val>
          <c:extLst>
            <c:ext xmlns:c16="http://schemas.microsoft.com/office/drawing/2014/chart" uri="{C3380CC4-5D6E-409C-BE32-E72D297353CC}">
              <c16:uniqueId val="{0000000C-F3F4-4277-9179-97C99FE79546}"/>
            </c:ext>
          </c:extLst>
        </c:ser>
        <c:dLbls>
          <c:showLegendKey val="0"/>
          <c:showVal val="1"/>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fr-FR"/>
    </a:p>
  </c:txPr>
  <c:externalData r:id="rId1">
    <c:autoUpdate val="0"/>
  </c:externalData>
</c:chartSpace>
</file>

<file path=ppt/diagrams/_rels/data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8AE232-C384-4B63-851A-E352B993C7E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fr-FR"/>
        </a:p>
      </dgm:t>
    </dgm:pt>
    <dgm:pt modelId="{B6608000-1286-4D20-A65A-3E7A86148541}">
      <dgm:prSet phldrT="[Texte]" custT="1"/>
      <dgm:spPr>
        <a:noFill/>
      </dgm:spPr>
      <dgm:t>
        <a:bodyPr/>
        <a:lstStyle/>
        <a:p>
          <a:pPr rtl="0"/>
          <a:endParaRPr lang="fr-FR" sz="2000" b="1" dirty="0">
            <a:solidFill>
              <a:srgbClr val="1F3C85"/>
            </a:solidFill>
            <a:latin typeface="Roboto Slab Light"/>
            <a:ea typeface="Roboto Slab Light"/>
          </a:endParaRPr>
        </a:p>
      </dgm:t>
    </dgm:pt>
    <dgm:pt modelId="{EC923B12-FCFE-483A-8202-B56F8AB0E9D8}" type="parTrans" cxnId="{8C8D13F4-8B61-40D4-A246-EE79AA61FEA2}">
      <dgm:prSet/>
      <dgm:spPr/>
      <dgm:t>
        <a:bodyPr/>
        <a:lstStyle/>
        <a:p>
          <a:endParaRPr lang="fr-FR"/>
        </a:p>
      </dgm:t>
    </dgm:pt>
    <dgm:pt modelId="{A0F36C15-CE99-46E2-A3E3-40D85B55797F}" type="sibTrans" cxnId="{8C8D13F4-8B61-40D4-A246-EE79AA61FEA2}">
      <dgm:prSet/>
      <dgm:spPr/>
      <dgm:t>
        <a:bodyPr/>
        <a:lstStyle/>
        <a:p>
          <a:endParaRPr lang="fr-FR"/>
        </a:p>
      </dgm:t>
    </dgm:pt>
    <dgm:pt modelId="{19D48BE7-5622-47BC-94DB-ABDBD44B1900}">
      <dgm:prSet phldrT="[Texte]" custT="1"/>
      <dgm:spPr>
        <a:solidFill>
          <a:srgbClr val="F8B8C6"/>
        </a:solidFill>
      </dgm:spPr>
      <dgm:t>
        <a:bodyPr/>
        <a:lstStyle/>
        <a:p>
          <a:pPr rtl="0"/>
          <a:r>
            <a:rPr lang="fr-FR" sz="2400" b="1" dirty="0">
              <a:solidFill>
                <a:schemeClr val="bg1"/>
              </a:solidFill>
              <a:latin typeface="Roboto Light"/>
              <a:ea typeface="Roboto Light"/>
              <a:cs typeface="Roboto Light"/>
            </a:rPr>
            <a:t>Proposer ou réserver des places de crèches s’inscrit dans une démarche globale d’accompagnement des salariés dans leur rôle de parents et les bénéfices attendus sont de plusieurs natures : à la fois pour les salariés, les gestionnaires mais aussi pour l’employeur.</a:t>
          </a:r>
        </a:p>
      </dgm:t>
    </dgm:pt>
    <dgm:pt modelId="{1D06051A-1D1E-4605-A998-7B98301B3204}" type="parTrans" cxnId="{02762004-097F-4909-89ED-036B81782850}">
      <dgm:prSet/>
      <dgm:spPr/>
      <dgm:t>
        <a:bodyPr/>
        <a:lstStyle/>
        <a:p>
          <a:endParaRPr lang="fr-FR"/>
        </a:p>
      </dgm:t>
    </dgm:pt>
    <dgm:pt modelId="{405C3676-A809-4188-A5ED-BA08516FCC5D}" type="sibTrans" cxnId="{02762004-097F-4909-89ED-036B81782850}">
      <dgm:prSet/>
      <dgm:spPr/>
      <dgm:t>
        <a:bodyPr/>
        <a:lstStyle/>
        <a:p>
          <a:endParaRPr lang="fr-FR"/>
        </a:p>
      </dgm:t>
    </dgm:pt>
    <dgm:pt modelId="{DA440CF5-ECEE-4F96-A7F9-CF8B1C3FF2AC}" type="pres">
      <dgm:prSet presAssocID="{E88AE232-C384-4B63-851A-E352B993C7E3}" presName="theList" presStyleCnt="0">
        <dgm:presLayoutVars>
          <dgm:dir/>
          <dgm:animLvl val="lvl"/>
          <dgm:resizeHandles val="exact"/>
        </dgm:presLayoutVars>
      </dgm:prSet>
      <dgm:spPr/>
    </dgm:pt>
    <dgm:pt modelId="{D7AB9C5A-2505-4A6C-A7DF-7F46EA2F993F}" type="pres">
      <dgm:prSet presAssocID="{B6608000-1286-4D20-A65A-3E7A86148541}" presName="compNode" presStyleCnt="0"/>
      <dgm:spPr/>
    </dgm:pt>
    <dgm:pt modelId="{8477B35C-E284-4863-AAD8-35F1EB241507}" type="pres">
      <dgm:prSet presAssocID="{B6608000-1286-4D20-A65A-3E7A86148541}" presName="aNode" presStyleLbl="bgShp" presStyleIdx="0" presStyleCnt="1"/>
      <dgm:spPr/>
    </dgm:pt>
    <dgm:pt modelId="{547C42D5-EAA7-4E41-BAF3-101515669A59}" type="pres">
      <dgm:prSet presAssocID="{B6608000-1286-4D20-A65A-3E7A86148541}" presName="textNode" presStyleLbl="bgShp" presStyleIdx="0" presStyleCnt="1"/>
      <dgm:spPr/>
    </dgm:pt>
    <dgm:pt modelId="{E6EE5752-09B6-4782-A066-F5825693E478}" type="pres">
      <dgm:prSet presAssocID="{B6608000-1286-4D20-A65A-3E7A86148541}" presName="compChildNode" presStyleCnt="0"/>
      <dgm:spPr/>
    </dgm:pt>
    <dgm:pt modelId="{F218AD6F-DF4B-47D6-808D-75F8C1CD5791}" type="pres">
      <dgm:prSet presAssocID="{B6608000-1286-4D20-A65A-3E7A86148541}" presName="theInnerList" presStyleCnt="0"/>
      <dgm:spPr/>
    </dgm:pt>
    <dgm:pt modelId="{CDAF2994-07CB-463B-9BEA-95A0A0C507A5}" type="pres">
      <dgm:prSet presAssocID="{19D48BE7-5622-47BC-94DB-ABDBD44B1900}" presName="childNode" presStyleLbl="node1" presStyleIdx="0" presStyleCnt="1">
        <dgm:presLayoutVars>
          <dgm:bulletEnabled val="1"/>
        </dgm:presLayoutVars>
      </dgm:prSet>
      <dgm:spPr/>
    </dgm:pt>
  </dgm:ptLst>
  <dgm:cxnLst>
    <dgm:cxn modelId="{02762004-097F-4909-89ED-036B81782850}" srcId="{B6608000-1286-4D20-A65A-3E7A86148541}" destId="{19D48BE7-5622-47BC-94DB-ABDBD44B1900}" srcOrd="0" destOrd="0" parTransId="{1D06051A-1D1E-4605-A998-7B98301B3204}" sibTransId="{405C3676-A809-4188-A5ED-BA08516FCC5D}"/>
    <dgm:cxn modelId="{3357A710-DA56-4007-B2DB-6ECF500FD831}" type="presOf" srcId="{19D48BE7-5622-47BC-94DB-ABDBD44B1900}" destId="{CDAF2994-07CB-463B-9BEA-95A0A0C507A5}" srcOrd="0" destOrd="0" presId="urn:microsoft.com/office/officeart/2005/8/layout/lProcess2"/>
    <dgm:cxn modelId="{B22E1015-16C3-46C2-81D9-0818BEF169B4}" type="presOf" srcId="{E88AE232-C384-4B63-851A-E352B993C7E3}" destId="{DA440CF5-ECEE-4F96-A7F9-CF8B1C3FF2AC}" srcOrd="0" destOrd="0" presId="urn:microsoft.com/office/officeart/2005/8/layout/lProcess2"/>
    <dgm:cxn modelId="{14631AF3-3C03-4138-8ECD-39B79B986826}" type="presOf" srcId="{B6608000-1286-4D20-A65A-3E7A86148541}" destId="{8477B35C-E284-4863-AAD8-35F1EB241507}" srcOrd="0" destOrd="0" presId="urn:microsoft.com/office/officeart/2005/8/layout/lProcess2"/>
    <dgm:cxn modelId="{8C8D13F4-8B61-40D4-A246-EE79AA61FEA2}" srcId="{E88AE232-C384-4B63-851A-E352B993C7E3}" destId="{B6608000-1286-4D20-A65A-3E7A86148541}" srcOrd="0" destOrd="0" parTransId="{EC923B12-FCFE-483A-8202-B56F8AB0E9D8}" sibTransId="{A0F36C15-CE99-46E2-A3E3-40D85B55797F}"/>
    <dgm:cxn modelId="{CBF77DF5-A1D7-44D5-95DE-8FF3FADBBFEB}" type="presOf" srcId="{B6608000-1286-4D20-A65A-3E7A86148541}" destId="{547C42D5-EAA7-4E41-BAF3-101515669A59}" srcOrd="1" destOrd="0" presId="urn:microsoft.com/office/officeart/2005/8/layout/lProcess2"/>
    <dgm:cxn modelId="{5E3BD99B-A27E-4E03-929A-375CEDB7A696}" type="presParOf" srcId="{DA440CF5-ECEE-4F96-A7F9-CF8B1C3FF2AC}" destId="{D7AB9C5A-2505-4A6C-A7DF-7F46EA2F993F}" srcOrd="0" destOrd="0" presId="urn:microsoft.com/office/officeart/2005/8/layout/lProcess2"/>
    <dgm:cxn modelId="{45B7277D-7B80-420C-9DDD-0E9691939E72}" type="presParOf" srcId="{D7AB9C5A-2505-4A6C-A7DF-7F46EA2F993F}" destId="{8477B35C-E284-4863-AAD8-35F1EB241507}" srcOrd="0" destOrd="0" presId="urn:microsoft.com/office/officeart/2005/8/layout/lProcess2"/>
    <dgm:cxn modelId="{193B0A87-B55D-48D4-AB5F-74B96681CF02}" type="presParOf" srcId="{D7AB9C5A-2505-4A6C-A7DF-7F46EA2F993F}" destId="{547C42D5-EAA7-4E41-BAF3-101515669A59}" srcOrd="1" destOrd="0" presId="urn:microsoft.com/office/officeart/2005/8/layout/lProcess2"/>
    <dgm:cxn modelId="{18488C8F-363D-4DF4-8224-2B09F3A9A5AC}" type="presParOf" srcId="{D7AB9C5A-2505-4A6C-A7DF-7F46EA2F993F}" destId="{E6EE5752-09B6-4782-A066-F5825693E478}" srcOrd="2" destOrd="0" presId="urn:microsoft.com/office/officeart/2005/8/layout/lProcess2"/>
    <dgm:cxn modelId="{797B9ED0-BBBC-4DC5-97DB-DF9FA209399F}" type="presParOf" srcId="{E6EE5752-09B6-4782-A066-F5825693E478}" destId="{F218AD6F-DF4B-47D6-808D-75F8C1CD5791}" srcOrd="0" destOrd="0" presId="urn:microsoft.com/office/officeart/2005/8/layout/lProcess2"/>
    <dgm:cxn modelId="{4A40C3DD-CFAF-4F49-8423-1DD963E008C3}" type="presParOf" srcId="{F218AD6F-DF4B-47D6-808D-75F8C1CD5791}" destId="{CDAF2994-07CB-463B-9BEA-95A0A0C507A5}"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8AE232-C384-4B63-851A-E352B993C7E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fr-FR"/>
        </a:p>
      </dgm:t>
    </dgm:pt>
    <dgm:pt modelId="{B6608000-1286-4D20-A65A-3E7A86148541}">
      <dgm:prSet phldrT="[Texte]" custT="1"/>
      <dgm:spPr>
        <a:noFill/>
      </dgm:spPr>
      <dgm:t>
        <a:bodyPr/>
        <a:lstStyle/>
        <a:p>
          <a:pPr rtl="0"/>
          <a:r>
            <a:rPr lang="fr-FR" sz="2000" b="1" dirty="0">
              <a:solidFill>
                <a:srgbClr val="1F3C85"/>
              </a:solidFill>
              <a:latin typeface="Roboto Slab Light"/>
              <a:ea typeface="Roboto Slab Light"/>
              <a:cs typeface="Tahoma"/>
            </a:rPr>
            <a:t>Pour les familles</a:t>
          </a:r>
          <a:endParaRPr lang="fr-FR" sz="2000" b="1" dirty="0">
            <a:solidFill>
              <a:srgbClr val="1F3C85"/>
            </a:solidFill>
            <a:latin typeface="Roboto Slab Light"/>
            <a:ea typeface="Roboto Slab Light"/>
          </a:endParaRPr>
        </a:p>
      </dgm:t>
    </dgm:pt>
    <dgm:pt modelId="{EC923B12-FCFE-483A-8202-B56F8AB0E9D8}" type="parTrans" cxnId="{8C8D13F4-8B61-40D4-A246-EE79AA61FEA2}">
      <dgm:prSet/>
      <dgm:spPr/>
      <dgm:t>
        <a:bodyPr/>
        <a:lstStyle/>
        <a:p>
          <a:endParaRPr lang="fr-FR"/>
        </a:p>
      </dgm:t>
    </dgm:pt>
    <dgm:pt modelId="{A0F36C15-CE99-46E2-A3E3-40D85B55797F}" type="sibTrans" cxnId="{8C8D13F4-8B61-40D4-A246-EE79AA61FEA2}">
      <dgm:prSet/>
      <dgm:spPr/>
      <dgm:t>
        <a:bodyPr/>
        <a:lstStyle/>
        <a:p>
          <a:endParaRPr lang="fr-FR"/>
        </a:p>
      </dgm:t>
    </dgm:pt>
    <dgm:pt modelId="{B604CC62-6940-476E-B9A6-114745FE9AC9}">
      <dgm:prSet phldrT="[Texte]" custT="1"/>
      <dgm:spPr>
        <a:solidFill>
          <a:srgbClr val="F8B8C6"/>
        </a:solidFill>
      </dgm:spPr>
      <dgm:t>
        <a:bodyPr/>
        <a:lstStyle/>
        <a:p>
          <a:pPr algn="ctr" rtl="0"/>
          <a:r>
            <a:rPr lang="fr-FR" sz="1400" b="1" dirty="0">
              <a:solidFill>
                <a:schemeClr val="bg1"/>
              </a:solidFill>
              <a:latin typeface="Roboto Light"/>
              <a:ea typeface="Roboto Light"/>
              <a:cs typeface="Roboto Light"/>
              <a:sym typeface="Wingdings" panose="05000000000000000000" pitchFamily="2" charset="2"/>
            </a:rPr>
            <a:t>Place réservée par l’employeur</a:t>
          </a:r>
          <a:endParaRPr lang="fr-FR" sz="1400" b="1" dirty="0">
            <a:solidFill>
              <a:schemeClr val="bg1"/>
            </a:solidFill>
            <a:latin typeface="Roboto Light"/>
            <a:ea typeface="Roboto Light"/>
            <a:cs typeface="Roboto Light"/>
          </a:endParaRPr>
        </a:p>
      </dgm:t>
    </dgm:pt>
    <dgm:pt modelId="{AB8A7589-3734-467E-B92A-CB09E8FC3F1F}" type="parTrans" cxnId="{1FC79479-4969-4D89-9343-125504B4DCC6}">
      <dgm:prSet/>
      <dgm:spPr/>
      <dgm:t>
        <a:bodyPr/>
        <a:lstStyle/>
        <a:p>
          <a:endParaRPr lang="fr-FR"/>
        </a:p>
      </dgm:t>
    </dgm:pt>
    <dgm:pt modelId="{E039140E-827E-41F5-AF9C-964253CD36AE}" type="sibTrans" cxnId="{1FC79479-4969-4D89-9343-125504B4DCC6}">
      <dgm:prSet/>
      <dgm:spPr/>
      <dgm:t>
        <a:bodyPr/>
        <a:lstStyle/>
        <a:p>
          <a:endParaRPr lang="fr-FR"/>
        </a:p>
      </dgm:t>
    </dgm:pt>
    <dgm:pt modelId="{19D48BE7-5622-47BC-94DB-ABDBD44B1900}">
      <dgm:prSet phldrT="[Texte]" custT="1"/>
      <dgm:spPr>
        <a:solidFill>
          <a:srgbClr val="F8B8C6"/>
        </a:solidFill>
      </dgm:spPr>
      <dgm:t>
        <a:bodyPr/>
        <a:lstStyle/>
        <a:p>
          <a:pPr algn="ctr" rtl="0"/>
          <a:r>
            <a:rPr lang="fr-FR" sz="1400" b="1" dirty="0">
              <a:solidFill>
                <a:schemeClr val="bg1"/>
              </a:solidFill>
              <a:latin typeface="Roboto Light"/>
              <a:ea typeface="Roboto Light"/>
              <a:cs typeface="Roboto Light"/>
            </a:rPr>
            <a:t>Equilibre entre vie professionnelle et vie familiale</a:t>
          </a:r>
        </a:p>
      </dgm:t>
    </dgm:pt>
    <dgm:pt modelId="{1D06051A-1D1E-4605-A998-7B98301B3204}" type="parTrans" cxnId="{02762004-097F-4909-89ED-036B81782850}">
      <dgm:prSet/>
      <dgm:spPr/>
      <dgm:t>
        <a:bodyPr/>
        <a:lstStyle/>
        <a:p>
          <a:endParaRPr lang="fr-FR"/>
        </a:p>
      </dgm:t>
    </dgm:pt>
    <dgm:pt modelId="{405C3676-A809-4188-A5ED-BA08516FCC5D}" type="sibTrans" cxnId="{02762004-097F-4909-89ED-036B81782850}">
      <dgm:prSet/>
      <dgm:spPr/>
      <dgm:t>
        <a:bodyPr/>
        <a:lstStyle/>
        <a:p>
          <a:endParaRPr lang="fr-FR"/>
        </a:p>
      </dgm:t>
    </dgm:pt>
    <dgm:pt modelId="{7445C4E4-82B8-41CE-B457-84D94128EEFA}">
      <dgm:prSet phldr="0" custT="1"/>
      <dgm:spPr>
        <a:solidFill>
          <a:srgbClr val="F8B8C6"/>
        </a:solidFill>
      </dgm:spPr>
      <dgm:t>
        <a:bodyPr/>
        <a:lstStyle/>
        <a:p>
          <a:pPr algn="ctr" rtl="0"/>
          <a:r>
            <a:rPr lang="fr-FR" sz="1400" b="1" dirty="0">
              <a:latin typeface="Roboto Light"/>
              <a:ea typeface="Roboto Light"/>
              <a:cs typeface="Roboto Light"/>
            </a:rPr>
            <a:t>Proximité du lieu de travail ou d’habitation</a:t>
          </a:r>
        </a:p>
      </dgm:t>
    </dgm:pt>
    <dgm:pt modelId="{CED1EA5D-3708-4E76-A535-6507B7295223}" type="parTrans" cxnId="{A87D1D91-0B58-462B-87A7-C41088E953E6}">
      <dgm:prSet/>
      <dgm:spPr/>
      <dgm:t>
        <a:bodyPr/>
        <a:lstStyle/>
        <a:p>
          <a:endParaRPr lang="fr-FR"/>
        </a:p>
      </dgm:t>
    </dgm:pt>
    <dgm:pt modelId="{8E6A1239-338D-4A10-87BA-A03CD87B542B}" type="sibTrans" cxnId="{A87D1D91-0B58-462B-87A7-C41088E953E6}">
      <dgm:prSet/>
      <dgm:spPr/>
      <dgm:t>
        <a:bodyPr/>
        <a:lstStyle/>
        <a:p>
          <a:endParaRPr lang="fr-FR"/>
        </a:p>
      </dgm:t>
    </dgm:pt>
    <dgm:pt modelId="{156A53D9-11DC-49BD-A42E-B014CDB6E589}">
      <dgm:prSet phldr="0" custT="1"/>
      <dgm:spPr>
        <a:solidFill>
          <a:srgbClr val="F8B8C6"/>
        </a:solidFill>
      </dgm:spPr>
      <dgm:t>
        <a:bodyPr/>
        <a:lstStyle/>
        <a:p>
          <a:pPr algn="ctr" rtl="0"/>
          <a:r>
            <a:rPr lang="fr-FR" sz="1400" b="1" dirty="0">
              <a:latin typeface="Roboto Light"/>
              <a:ea typeface="Roboto Light"/>
              <a:cs typeface="Roboto Light"/>
            </a:rPr>
            <a:t>Adaptation des horaires d’accueil en lien avec l’activité</a:t>
          </a:r>
        </a:p>
      </dgm:t>
    </dgm:pt>
    <dgm:pt modelId="{654C7477-4CF5-461E-B2B0-1D5785158455}" type="parTrans" cxnId="{3777B62B-D8AC-43FC-B89E-7CB579F74A0F}">
      <dgm:prSet/>
      <dgm:spPr/>
      <dgm:t>
        <a:bodyPr/>
        <a:lstStyle/>
        <a:p>
          <a:endParaRPr lang="fr-FR"/>
        </a:p>
      </dgm:t>
    </dgm:pt>
    <dgm:pt modelId="{B6220295-E465-40DA-9CA5-8028386CA9E4}" type="sibTrans" cxnId="{3777B62B-D8AC-43FC-B89E-7CB579F74A0F}">
      <dgm:prSet/>
      <dgm:spPr/>
      <dgm:t>
        <a:bodyPr/>
        <a:lstStyle/>
        <a:p>
          <a:endParaRPr lang="fr-FR"/>
        </a:p>
      </dgm:t>
    </dgm:pt>
    <dgm:pt modelId="{A6935692-A388-4C30-B8C3-D697D0418D54}">
      <dgm:prSet phldr="0" custT="1"/>
      <dgm:spPr>
        <a:solidFill>
          <a:srgbClr val="F8B8C6"/>
        </a:solidFill>
      </dgm:spPr>
      <dgm:t>
        <a:bodyPr/>
        <a:lstStyle/>
        <a:p>
          <a:pPr algn="ctr" rtl="0"/>
          <a:r>
            <a:rPr lang="fr-FR" sz="1400" b="1" dirty="0">
              <a:latin typeface="Roboto Light"/>
              <a:ea typeface="Roboto Light"/>
              <a:cs typeface="Roboto Light"/>
            </a:rPr>
            <a:t>Fiabilité et stabilité du mode d’accueil</a:t>
          </a:r>
        </a:p>
      </dgm:t>
    </dgm:pt>
    <dgm:pt modelId="{D22DFD2F-E361-4FAA-957C-E2D061DD7E9D}" type="parTrans" cxnId="{07EDD05F-AB95-43A6-9897-A95D26B5F4B1}">
      <dgm:prSet/>
      <dgm:spPr/>
      <dgm:t>
        <a:bodyPr/>
        <a:lstStyle/>
        <a:p>
          <a:endParaRPr lang="fr-FR"/>
        </a:p>
      </dgm:t>
    </dgm:pt>
    <dgm:pt modelId="{F9DEA67A-FAB6-4BFC-81BA-C243ACF7F4C2}" type="sibTrans" cxnId="{07EDD05F-AB95-43A6-9897-A95D26B5F4B1}">
      <dgm:prSet/>
      <dgm:spPr/>
      <dgm:t>
        <a:bodyPr/>
        <a:lstStyle/>
        <a:p>
          <a:endParaRPr lang="fr-FR"/>
        </a:p>
      </dgm:t>
    </dgm:pt>
    <dgm:pt modelId="{DA440CF5-ECEE-4F96-A7F9-CF8B1C3FF2AC}" type="pres">
      <dgm:prSet presAssocID="{E88AE232-C384-4B63-851A-E352B993C7E3}" presName="theList" presStyleCnt="0">
        <dgm:presLayoutVars>
          <dgm:dir/>
          <dgm:animLvl val="lvl"/>
          <dgm:resizeHandles val="exact"/>
        </dgm:presLayoutVars>
      </dgm:prSet>
      <dgm:spPr/>
    </dgm:pt>
    <dgm:pt modelId="{D7AB9C5A-2505-4A6C-A7DF-7F46EA2F993F}" type="pres">
      <dgm:prSet presAssocID="{B6608000-1286-4D20-A65A-3E7A86148541}" presName="compNode" presStyleCnt="0"/>
      <dgm:spPr/>
    </dgm:pt>
    <dgm:pt modelId="{8477B35C-E284-4863-AAD8-35F1EB241507}" type="pres">
      <dgm:prSet presAssocID="{B6608000-1286-4D20-A65A-3E7A86148541}" presName="aNode" presStyleLbl="bgShp" presStyleIdx="0" presStyleCnt="1"/>
      <dgm:spPr/>
    </dgm:pt>
    <dgm:pt modelId="{547C42D5-EAA7-4E41-BAF3-101515669A59}" type="pres">
      <dgm:prSet presAssocID="{B6608000-1286-4D20-A65A-3E7A86148541}" presName="textNode" presStyleLbl="bgShp" presStyleIdx="0" presStyleCnt="1"/>
      <dgm:spPr/>
    </dgm:pt>
    <dgm:pt modelId="{E6EE5752-09B6-4782-A066-F5825693E478}" type="pres">
      <dgm:prSet presAssocID="{B6608000-1286-4D20-A65A-3E7A86148541}" presName="compChildNode" presStyleCnt="0"/>
      <dgm:spPr/>
    </dgm:pt>
    <dgm:pt modelId="{F218AD6F-DF4B-47D6-808D-75F8C1CD5791}" type="pres">
      <dgm:prSet presAssocID="{B6608000-1286-4D20-A65A-3E7A86148541}" presName="theInnerList" presStyleCnt="0"/>
      <dgm:spPr/>
    </dgm:pt>
    <dgm:pt modelId="{CDAF2994-07CB-463B-9BEA-95A0A0C507A5}" type="pres">
      <dgm:prSet presAssocID="{19D48BE7-5622-47BC-94DB-ABDBD44B1900}" presName="childNode" presStyleLbl="node1" presStyleIdx="0" presStyleCnt="5">
        <dgm:presLayoutVars>
          <dgm:bulletEnabled val="1"/>
        </dgm:presLayoutVars>
      </dgm:prSet>
      <dgm:spPr/>
    </dgm:pt>
    <dgm:pt modelId="{720B53D5-10A6-4957-9D4E-D53D0C4B1FC8}" type="pres">
      <dgm:prSet presAssocID="{19D48BE7-5622-47BC-94DB-ABDBD44B1900}" presName="aSpace2" presStyleCnt="0"/>
      <dgm:spPr/>
    </dgm:pt>
    <dgm:pt modelId="{FAB7AD8D-2158-4689-8CF5-85AC2C5B2681}" type="pres">
      <dgm:prSet presAssocID="{B604CC62-6940-476E-B9A6-114745FE9AC9}" presName="childNode" presStyleLbl="node1" presStyleIdx="1" presStyleCnt="5">
        <dgm:presLayoutVars>
          <dgm:bulletEnabled val="1"/>
        </dgm:presLayoutVars>
      </dgm:prSet>
      <dgm:spPr/>
    </dgm:pt>
    <dgm:pt modelId="{26841388-293B-4593-9C57-09225F062E1D}" type="pres">
      <dgm:prSet presAssocID="{B604CC62-6940-476E-B9A6-114745FE9AC9}" presName="aSpace2" presStyleCnt="0"/>
      <dgm:spPr/>
    </dgm:pt>
    <dgm:pt modelId="{3D176A01-1357-4344-97FF-AE92D2D2A66C}" type="pres">
      <dgm:prSet presAssocID="{7445C4E4-82B8-41CE-B457-84D94128EEFA}" presName="childNode" presStyleLbl="node1" presStyleIdx="2" presStyleCnt="5">
        <dgm:presLayoutVars>
          <dgm:bulletEnabled val="1"/>
        </dgm:presLayoutVars>
      </dgm:prSet>
      <dgm:spPr/>
    </dgm:pt>
    <dgm:pt modelId="{1F9CF014-D486-4075-803C-94F238F8230D}" type="pres">
      <dgm:prSet presAssocID="{7445C4E4-82B8-41CE-B457-84D94128EEFA}" presName="aSpace2" presStyleCnt="0"/>
      <dgm:spPr/>
    </dgm:pt>
    <dgm:pt modelId="{02B7A5A2-88F4-444B-B628-218651D07007}" type="pres">
      <dgm:prSet presAssocID="{156A53D9-11DC-49BD-A42E-B014CDB6E589}" presName="childNode" presStyleLbl="node1" presStyleIdx="3" presStyleCnt="5">
        <dgm:presLayoutVars>
          <dgm:bulletEnabled val="1"/>
        </dgm:presLayoutVars>
      </dgm:prSet>
      <dgm:spPr/>
    </dgm:pt>
    <dgm:pt modelId="{4413658B-0466-407B-BAB6-01F3860C22AE}" type="pres">
      <dgm:prSet presAssocID="{156A53D9-11DC-49BD-A42E-B014CDB6E589}" presName="aSpace2" presStyleCnt="0"/>
      <dgm:spPr/>
    </dgm:pt>
    <dgm:pt modelId="{ABC06F1D-7E3C-42ED-B389-9F4C2B457A3B}" type="pres">
      <dgm:prSet presAssocID="{A6935692-A388-4C30-B8C3-D697D0418D54}" presName="childNode" presStyleLbl="node1" presStyleIdx="4" presStyleCnt="5">
        <dgm:presLayoutVars>
          <dgm:bulletEnabled val="1"/>
        </dgm:presLayoutVars>
      </dgm:prSet>
      <dgm:spPr/>
    </dgm:pt>
  </dgm:ptLst>
  <dgm:cxnLst>
    <dgm:cxn modelId="{02762004-097F-4909-89ED-036B81782850}" srcId="{B6608000-1286-4D20-A65A-3E7A86148541}" destId="{19D48BE7-5622-47BC-94DB-ABDBD44B1900}" srcOrd="0" destOrd="0" parTransId="{1D06051A-1D1E-4605-A998-7B98301B3204}" sibTransId="{405C3676-A809-4188-A5ED-BA08516FCC5D}"/>
    <dgm:cxn modelId="{7673D90C-D59E-4040-A59C-D1C606C0D622}" type="presOf" srcId="{E88AE232-C384-4B63-851A-E352B993C7E3}" destId="{DA440CF5-ECEE-4F96-A7F9-CF8B1C3FF2AC}" srcOrd="0" destOrd="0" presId="urn:microsoft.com/office/officeart/2005/8/layout/lProcess2"/>
    <dgm:cxn modelId="{3777B62B-D8AC-43FC-B89E-7CB579F74A0F}" srcId="{B6608000-1286-4D20-A65A-3E7A86148541}" destId="{156A53D9-11DC-49BD-A42E-B014CDB6E589}" srcOrd="3" destOrd="0" parTransId="{654C7477-4CF5-461E-B2B0-1D5785158455}" sibTransId="{B6220295-E465-40DA-9CA5-8028386CA9E4}"/>
    <dgm:cxn modelId="{EA513938-998C-49D3-B443-F884B394B040}" type="presOf" srcId="{B6608000-1286-4D20-A65A-3E7A86148541}" destId="{547C42D5-EAA7-4E41-BAF3-101515669A59}" srcOrd="1" destOrd="0" presId="urn:microsoft.com/office/officeart/2005/8/layout/lProcess2"/>
    <dgm:cxn modelId="{A0831E5F-4E7B-4E09-9CDE-1DF10B1182E8}" type="presOf" srcId="{156A53D9-11DC-49BD-A42E-B014CDB6E589}" destId="{02B7A5A2-88F4-444B-B628-218651D07007}" srcOrd="0" destOrd="0" presId="urn:microsoft.com/office/officeart/2005/8/layout/lProcess2"/>
    <dgm:cxn modelId="{07EDD05F-AB95-43A6-9897-A95D26B5F4B1}" srcId="{B6608000-1286-4D20-A65A-3E7A86148541}" destId="{A6935692-A388-4C30-B8C3-D697D0418D54}" srcOrd="4" destOrd="0" parTransId="{D22DFD2F-E361-4FAA-957C-E2D061DD7E9D}" sibTransId="{F9DEA67A-FAB6-4BFC-81BA-C243ACF7F4C2}"/>
    <dgm:cxn modelId="{6D7A4E6A-6F76-4179-BEC3-E2FD9A8AF4D1}" type="presOf" srcId="{B604CC62-6940-476E-B9A6-114745FE9AC9}" destId="{FAB7AD8D-2158-4689-8CF5-85AC2C5B2681}" srcOrd="0" destOrd="0" presId="urn:microsoft.com/office/officeart/2005/8/layout/lProcess2"/>
    <dgm:cxn modelId="{7371E06C-2ABA-43AD-AA60-9CAA273DF3D3}" type="presOf" srcId="{7445C4E4-82B8-41CE-B457-84D94128EEFA}" destId="{3D176A01-1357-4344-97FF-AE92D2D2A66C}" srcOrd="0" destOrd="0" presId="urn:microsoft.com/office/officeart/2005/8/layout/lProcess2"/>
    <dgm:cxn modelId="{C7244B51-E270-49E5-A8EF-A191A2E445D9}" type="presOf" srcId="{B6608000-1286-4D20-A65A-3E7A86148541}" destId="{8477B35C-E284-4863-AAD8-35F1EB241507}" srcOrd="0" destOrd="0" presId="urn:microsoft.com/office/officeart/2005/8/layout/lProcess2"/>
    <dgm:cxn modelId="{1FC79479-4969-4D89-9343-125504B4DCC6}" srcId="{B6608000-1286-4D20-A65A-3E7A86148541}" destId="{B604CC62-6940-476E-B9A6-114745FE9AC9}" srcOrd="1" destOrd="0" parTransId="{AB8A7589-3734-467E-B92A-CB09E8FC3F1F}" sibTransId="{E039140E-827E-41F5-AF9C-964253CD36AE}"/>
    <dgm:cxn modelId="{69E8B183-91CD-4A76-8831-605C92397C8A}" type="presOf" srcId="{A6935692-A388-4C30-B8C3-D697D0418D54}" destId="{ABC06F1D-7E3C-42ED-B389-9F4C2B457A3B}" srcOrd="0" destOrd="0" presId="urn:microsoft.com/office/officeart/2005/8/layout/lProcess2"/>
    <dgm:cxn modelId="{D3719084-62C5-4EB8-A90D-7125B454E528}" type="presOf" srcId="{19D48BE7-5622-47BC-94DB-ABDBD44B1900}" destId="{CDAF2994-07CB-463B-9BEA-95A0A0C507A5}" srcOrd="0" destOrd="0" presId="urn:microsoft.com/office/officeart/2005/8/layout/lProcess2"/>
    <dgm:cxn modelId="{A87D1D91-0B58-462B-87A7-C41088E953E6}" srcId="{B6608000-1286-4D20-A65A-3E7A86148541}" destId="{7445C4E4-82B8-41CE-B457-84D94128EEFA}" srcOrd="2" destOrd="0" parTransId="{CED1EA5D-3708-4E76-A535-6507B7295223}" sibTransId="{8E6A1239-338D-4A10-87BA-A03CD87B542B}"/>
    <dgm:cxn modelId="{8C8D13F4-8B61-40D4-A246-EE79AA61FEA2}" srcId="{E88AE232-C384-4B63-851A-E352B993C7E3}" destId="{B6608000-1286-4D20-A65A-3E7A86148541}" srcOrd="0" destOrd="0" parTransId="{EC923B12-FCFE-483A-8202-B56F8AB0E9D8}" sibTransId="{A0F36C15-CE99-46E2-A3E3-40D85B55797F}"/>
    <dgm:cxn modelId="{0B2EAF22-1193-4FEC-A2E0-B41DD57E3482}" type="presParOf" srcId="{DA440CF5-ECEE-4F96-A7F9-CF8B1C3FF2AC}" destId="{D7AB9C5A-2505-4A6C-A7DF-7F46EA2F993F}" srcOrd="0" destOrd="0" presId="urn:microsoft.com/office/officeart/2005/8/layout/lProcess2"/>
    <dgm:cxn modelId="{005F1298-1571-4980-9314-883AD4644643}" type="presParOf" srcId="{D7AB9C5A-2505-4A6C-A7DF-7F46EA2F993F}" destId="{8477B35C-E284-4863-AAD8-35F1EB241507}" srcOrd="0" destOrd="0" presId="urn:microsoft.com/office/officeart/2005/8/layout/lProcess2"/>
    <dgm:cxn modelId="{2A65CBFB-A4E4-43DE-83FC-4931544F2CBC}" type="presParOf" srcId="{D7AB9C5A-2505-4A6C-A7DF-7F46EA2F993F}" destId="{547C42D5-EAA7-4E41-BAF3-101515669A59}" srcOrd="1" destOrd="0" presId="urn:microsoft.com/office/officeart/2005/8/layout/lProcess2"/>
    <dgm:cxn modelId="{50DB52F6-8538-451F-9B71-7E1E2D018DC2}" type="presParOf" srcId="{D7AB9C5A-2505-4A6C-A7DF-7F46EA2F993F}" destId="{E6EE5752-09B6-4782-A066-F5825693E478}" srcOrd="2" destOrd="0" presId="urn:microsoft.com/office/officeart/2005/8/layout/lProcess2"/>
    <dgm:cxn modelId="{3D2E671A-04E7-4526-925C-186E15C060B0}" type="presParOf" srcId="{E6EE5752-09B6-4782-A066-F5825693E478}" destId="{F218AD6F-DF4B-47D6-808D-75F8C1CD5791}" srcOrd="0" destOrd="0" presId="urn:microsoft.com/office/officeart/2005/8/layout/lProcess2"/>
    <dgm:cxn modelId="{E9FB1ACE-DD55-44A0-8C00-F9F585E1D6C5}" type="presParOf" srcId="{F218AD6F-DF4B-47D6-808D-75F8C1CD5791}" destId="{CDAF2994-07CB-463B-9BEA-95A0A0C507A5}" srcOrd="0" destOrd="0" presId="urn:microsoft.com/office/officeart/2005/8/layout/lProcess2"/>
    <dgm:cxn modelId="{AD86D238-D060-468A-8F6E-63F6AAE35C3B}" type="presParOf" srcId="{F218AD6F-DF4B-47D6-808D-75F8C1CD5791}" destId="{720B53D5-10A6-4957-9D4E-D53D0C4B1FC8}" srcOrd="1" destOrd="0" presId="urn:microsoft.com/office/officeart/2005/8/layout/lProcess2"/>
    <dgm:cxn modelId="{468FAC2A-BE98-495E-B7DC-8BD90A31902B}" type="presParOf" srcId="{F218AD6F-DF4B-47D6-808D-75F8C1CD5791}" destId="{FAB7AD8D-2158-4689-8CF5-85AC2C5B2681}" srcOrd="2" destOrd="0" presId="urn:microsoft.com/office/officeart/2005/8/layout/lProcess2"/>
    <dgm:cxn modelId="{994285E6-3839-4E29-B124-55E736F841EF}" type="presParOf" srcId="{F218AD6F-DF4B-47D6-808D-75F8C1CD5791}" destId="{26841388-293B-4593-9C57-09225F062E1D}" srcOrd="3" destOrd="0" presId="urn:microsoft.com/office/officeart/2005/8/layout/lProcess2"/>
    <dgm:cxn modelId="{8520CE01-9448-4FA3-9273-3E93E9DE78BB}" type="presParOf" srcId="{F218AD6F-DF4B-47D6-808D-75F8C1CD5791}" destId="{3D176A01-1357-4344-97FF-AE92D2D2A66C}" srcOrd="4" destOrd="0" presId="urn:microsoft.com/office/officeart/2005/8/layout/lProcess2"/>
    <dgm:cxn modelId="{6FB9E61A-BCAD-453B-95E2-AB6EC97B97CE}" type="presParOf" srcId="{F218AD6F-DF4B-47D6-808D-75F8C1CD5791}" destId="{1F9CF014-D486-4075-803C-94F238F8230D}" srcOrd="5" destOrd="0" presId="urn:microsoft.com/office/officeart/2005/8/layout/lProcess2"/>
    <dgm:cxn modelId="{217604F9-CAFD-4845-92D8-5DB820EEE15A}" type="presParOf" srcId="{F218AD6F-DF4B-47D6-808D-75F8C1CD5791}" destId="{02B7A5A2-88F4-444B-B628-218651D07007}" srcOrd="6" destOrd="0" presId="urn:microsoft.com/office/officeart/2005/8/layout/lProcess2"/>
    <dgm:cxn modelId="{CA753A56-FA30-4E7C-97FC-33004FCE5436}" type="presParOf" srcId="{F218AD6F-DF4B-47D6-808D-75F8C1CD5791}" destId="{4413658B-0466-407B-BAB6-01F3860C22AE}" srcOrd="7" destOrd="0" presId="urn:microsoft.com/office/officeart/2005/8/layout/lProcess2"/>
    <dgm:cxn modelId="{07EC52DE-2C22-4446-9EC0-751B6911E2D3}" type="presParOf" srcId="{F218AD6F-DF4B-47D6-808D-75F8C1CD5791}" destId="{ABC06F1D-7E3C-42ED-B389-9F4C2B457A3B}" srcOrd="8"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8AE232-C384-4B63-851A-E352B993C7E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fr-FR"/>
        </a:p>
      </dgm:t>
    </dgm:pt>
    <dgm:pt modelId="{B6608000-1286-4D20-A65A-3E7A86148541}">
      <dgm:prSet phldrT="[Texte]" custT="1"/>
      <dgm:spPr>
        <a:noFill/>
      </dgm:spPr>
      <dgm:t>
        <a:bodyPr/>
        <a:lstStyle/>
        <a:p>
          <a:pPr rtl="0"/>
          <a:r>
            <a:rPr lang="fr-FR" sz="2000" b="1" dirty="0">
              <a:solidFill>
                <a:srgbClr val="1F3C85"/>
              </a:solidFill>
              <a:latin typeface="Roboto Slab Light"/>
              <a:ea typeface="Roboto Slab Light"/>
              <a:cs typeface="Tahoma"/>
            </a:rPr>
            <a:t>Pour les gestionnaires</a:t>
          </a:r>
          <a:endParaRPr lang="fr-FR" sz="2000" b="1" dirty="0">
            <a:solidFill>
              <a:srgbClr val="1F3C85"/>
            </a:solidFill>
            <a:latin typeface="Roboto Slab Light"/>
            <a:ea typeface="Roboto Slab Light"/>
          </a:endParaRPr>
        </a:p>
      </dgm:t>
    </dgm:pt>
    <dgm:pt modelId="{EC923B12-FCFE-483A-8202-B56F8AB0E9D8}" type="parTrans" cxnId="{8C8D13F4-8B61-40D4-A246-EE79AA61FEA2}">
      <dgm:prSet/>
      <dgm:spPr/>
      <dgm:t>
        <a:bodyPr/>
        <a:lstStyle/>
        <a:p>
          <a:endParaRPr lang="fr-FR"/>
        </a:p>
      </dgm:t>
    </dgm:pt>
    <dgm:pt modelId="{A0F36C15-CE99-46E2-A3E3-40D85B55797F}" type="sibTrans" cxnId="{8C8D13F4-8B61-40D4-A246-EE79AA61FEA2}">
      <dgm:prSet/>
      <dgm:spPr/>
      <dgm:t>
        <a:bodyPr/>
        <a:lstStyle/>
        <a:p>
          <a:endParaRPr lang="fr-FR"/>
        </a:p>
      </dgm:t>
    </dgm:pt>
    <dgm:pt modelId="{B604CC62-6940-476E-B9A6-114745FE9AC9}">
      <dgm:prSet phldrT="[Texte]" custT="1"/>
      <dgm:spPr>
        <a:solidFill>
          <a:srgbClr val="F8B8C6"/>
        </a:solidFill>
      </dgm:spPr>
      <dgm:t>
        <a:bodyPr/>
        <a:lstStyle/>
        <a:p>
          <a:pPr algn="ctr" rtl="0"/>
          <a:r>
            <a:rPr lang="fr-FR" sz="1400" b="1" dirty="0">
              <a:solidFill>
                <a:schemeClr val="bg1"/>
              </a:solidFill>
              <a:latin typeface="Roboto Light"/>
              <a:ea typeface="Roboto Light"/>
              <a:cs typeface="Roboto Light"/>
              <a:sym typeface="Wingdings" panose="05000000000000000000" pitchFamily="2" charset="2"/>
            </a:rPr>
            <a:t>Favoriser la mixité sociale</a:t>
          </a:r>
          <a:endParaRPr lang="fr-FR" sz="1400" b="1" dirty="0">
            <a:solidFill>
              <a:schemeClr val="bg1"/>
            </a:solidFill>
            <a:latin typeface="Roboto Light"/>
            <a:ea typeface="Roboto Light"/>
            <a:cs typeface="Roboto Light"/>
          </a:endParaRPr>
        </a:p>
      </dgm:t>
    </dgm:pt>
    <dgm:pt modelId="{AB8A7589-3734-467E-B92A-CB09E8FC3F1F}" type="parTrans" cxnId="{1FC79479-4969-4D89-9343-125504B4DCC6}">
      <dgm:prSet/>
      <dgm:spPr/>
      <dgm:t>
        <a:bodyPr/>
        <a:lstStyle/>
        <a:p>
          <a:endParaRPr lang="fr-FR"/>
        </a:p>
      </dgm:t>
    </dgm:pt>
    <dgm:pt modelId="{E039140E-827E-41F5-AF9C-964253CD36AE}" type="sibTrans" cxnId="{1FC79479-4969-4D89-9343-125504B4DCC6}">
      <dgm:prSet/>
      <dgm:spPr/>
      <dgm:t>
        <a:bodyPr/>
        <a:lstStyle/>
        <a:p>
          <a:endParaRPr lang="fr-FR"/>
        </a:p>
      </dgm:t>
    </dgm:pt>
    <dgm:pt modelId="{19D48BE7-5622-47BC-94DB-ABDBD44B1900}">
      <dgm:prSet phldrT="[Texte]" custT="1"/>
      <dgm:spPr>
        <a:solidFill>
          <a:srgbClr val="F8B8C6"/>
        </a:solidFill>
      </dgm:spPr>
      <dgm:t>
        <a:bodyPr/>
        <a:lstStyle/>
        <a:p>
          <a:pPr algn="ctr" rtl="0"/>
          <a:r>
            <a:rPr lang="fr-FR" sz="1400" b="1" dirty="0">
              <a:solidFill>
                <a:schemeClr val="bg1"/>
              </a:solidFill>
              <a:latin typeface="Roboto Light"/>
              <a:ea typeface="Roboto Light"/>
              <a:cs typeface="Roboto Light"/>
            </a:rPr>
            <a:t>Diversifier les profils des familles accueillies</a:t>
          </a:r>
        </a:p>
      </dgm:t>
    </dgm:pt>
    <dgm:pt modelId="{1D06051A-1D1E-4605-A998-7B98301B3204}" type="parTrans" cxnId="{02762004-097F-4909-89ED-036B81782850}">
      <dgm:prSet/>
      <dgm:spPr/>
      <dgm:t>
        <a:bodyPr/>
        <a:lstStyle/>
        <a:p>
          <a:endParaRPr lang="fr-FR"/>
        </a:p>
      </dgm:t>
    </dgm:pt>
    <dgm:pt modelId="{405C3676-A809-4188-A5ED-BA08516FCC5D}" type="sibTrans" cxnId="{02762004-097F-4909-89ED-036B81782850}">
      <dgm:prSet/>
      <dgm:spPr/>
      <dgm:t>
        <a:bodyPr/>
        <a:lstStyle/>
        <a:p>
          <a:endParaRPr lang="fr-FR"/>
        </a:p>
      </dgm:t>
    </dgm:pt>
    <dgm:pt modelId="{7445C4E4-82B8-41CE-B457-84D94128EEFA}">
      <dgm:prSet phldr="0" custT="1"/>
      <dgm:spPr>
        <a:solidFill>
          <a:srgbClr val="F8B8C6"/>
        </a:solidFill>
      </dgm:spPr>
      <dgm:t>
        <a:bodyPr/>
        <a:lstStyle/>
        <a:p>
          <a:pPr algn="ctr" rtl="0"/>
          <a:r>
            <a:rPr lang="fr-FR" sz="1400" b="1" dirty="0">
              <a:latin typeface="Roboto Light"/>
              <a:ea typeface="Roboto Light"/>
              <a:cs typeface="Roboto Light"/>
            </a:rPr>
            <a:t>Optimiser le fonctionnement en proposant des places inoccupées</a:t>
          </a:r>
        </a:p>
      </dgm:t>
    </dgm:pt>
    <dgm:pt modelId="{CED1EA5D-3708-4E76-A535-6507B7295223}" type="parTrans" cxnId="{A87D1D91-0B58-462B-87A7-C41088E953E6}">
      <dgm:prSet/>
      <dgm:spPr/>
      <dgm:t>
        <a:bodyPr/>
        <a:lstStyle/>
        <a:p>
          <a:endParaRPr lang="fr-FR"/>
        </a:p>
      </dgm:t>
    </dgm:pt>
    <dgm:pt modelId="{8E6A1239-338D-4A10-87BA-A03CD87B542B}" type="sibTrans" cxnId="{A87D1D91-0B58-462B-87A7-C41088E953E6}">
      <dgm:prSet/>
      <dgm:spPr/>
      <dgm:t>
        <a:bodyPr/>
        <a:lstStyle/>
        <a:p>
          <a:endParaRPr lang="fr-FR"/>
        </a:p>
      </dgm:t>
    </dgm:pt>
    <dgm:pt modelId="{156A53D9-11DC-49BD-A42E-B014CDB6E589}">
      <dgm:prSet phldr="0" custT="1"/>
      <dgm:spPr>
        <a:solidFill>
          <a:srgbClr val="F8B8C6"/>
        </a:solidFill>
      </dgm:spPr>
      <dgm:t>
        <a:bodyPr/>
        <a:lstStyle/>
        <a:p>
          <a:pPr algn="ctr" rtl="0"/>
          <a:r>
            <a:rPr lang="fr-FR" sz="1400" b="1" dirty="0">
              <a:latin typeface="Roboto Light"/>
              <a:ea typeface="Roboto Light"/>
              <a:cs typeface="Roboto Light"/>
            </a:rPr>
            <a:t>Développer de nouveaux partenariats notamment avec les employeurs</a:t>
          </a:r>
        </a:p>
      </dgm:t>
    </dgm:pt>
    <dgm:pt modelId="{654C7477-4CF5-461E-B2B0-1D5785158455}" type="parTrans" cxnId="{3777B62B-D8AC-43FC-B89E-7CB579F74A0F}">
      <dgm:prSet/>
      <dgm:spPr/>
      <dgm:t>
        <a:bodyPr/>
        <a:lstStyle/>
        <a:p>
          <a:endParaRPr lang="fr-FR"/>
        </a:p>
      </dgm:t>
    </dgm:pt>
    <dgm:pt modelId="{B6220295-E465-40DA-9CA5-8028386CA9E4}" type="sibTrans" cxnId="{3777B62B-D8AC-43FC-B89E-7CB579F74A0F}">
      <dgm:prSet/>
      <dgm:spPr/>
      <dgm:t>
        <a:bodyPr/>
        <a:lstStyle/>
        <a:p>
          <a:endParaRPr lang="fr-FR"/>
        </a:p>
      </dgm:t>
    </dgm:pt>
    <dgm:pt modelId="{39DE870B-F4B1-41E7-8FE9-9C91E498B4AF}">
      <dgm:prSet phldr="0" custT="1"/>
      <dgm:spPr>
        <a:solidFill>
          <a:srgbClr val="F8B8C6"/>
        </a:solidFill>
      </dgm:spPr>
      <dgm:t>
        <a:bodyPr/>
        <a:lstStyle/>
        <a:p>
          <a:pPr algn="ctr" rtl="0"/>
          <a:r>
            <a:rPr lang="fr-FR" sz="1400" b="1" dirty="0">
              <a:latin typeface="Roboto Light"/>
              <a:ea typeface="Roboto Light"/>
              <a:cs typeface="Roboto Light"/>
            </a:rPr>
            <a:t>Sécuriser la viabilité économique et la pérennité de la structure</a:t>
          </a:r>
        </a:p>
      </dgm:t>
    </dgm:pt>
    <dgm:pt modelId="{8DF54C46-34D6-40A7-A5FC-E773C6E136D6}" type="parTrans" cxnId="{87792DC7-9D53-43E7-A0E9-4566775B5AA2}">
      <dgm:prSet/>
      <dgm:spPr/>
      <dgm:t>
        <a:bodyPr/>
        <a:lstStyle/>
        <a:p>
          <a:endParaRPr lang="fr-FR"/>
        </a:p>
      </dgm:t>
    </dgm:pt>
    <dgm:pt modelId="{CC7B9CC9-36E5-452A-AD12-32140D95BFFA}" type="sibTrans" cxnId="{87792DC7-9D53-43E7-A0E9-4566775B5AA2}">
      <dgm:prSet/>
      <dgm:spPr/>
      <dgm:t>
        <a:bodyPr/>
        <a:lstStyle/>
        <a:p>
          <a:endParaRPr lang="fr-FR"/>
        </a:p>
      </dgm:t>
    </dgm:pt>
    <dgm:pt modelId="{5CF50F40-3022-4EA2-867F-91F72D51DA95}">
      <dgm:prSet phldr="0" custT="1"/>
      <dgm:spPr>
        <a:solidFill>
          <a:srgbClr val="F8B8C6"/>
        </a:solidFill>
      </dgm:spPr>
      <dgm:t>
        <a:bodyPr/>
        <a:lstStyle/>
        <a:p>
          <a:pPr algn="ctr" rtl="0"/>
          <a:r>
            <a:rPr lang="fr-FR" sz="1400" b="1" dirty="0">
              <a:latin typeface="Roboto Light"/>
              <a:ea typeface="Roboto Light"/>
              <a:cs typeface="Roboto Light"/>
            </a:rPr>
            <a:t>Diversifier les co-financements</a:t>
          </a:r>
        </a:p>
      </dgm:t>
    </dgm:pt>
    <dgm:pt modelId="{D047DC80-2890-45CA-B197-3A767D38502A}" type="parTrans" cxnId="{72A1EED8-5177-4984-89B6-A9BB4594CE06}">
      <dgm:prSet/>
      <dgm:spPr/>
      <dgm:t>
        <a:bodyPr/>
        <a:lstStyle/>
        <a:p>
          <a:endParaRPr lang="fr-FR"/>
        </a:p>
      </dgm:t>
    </dgm:pt>
    <dgm:pt modelId="{5B56675B-1150-4EF5-8ED3-CD2A3E9D043E}" type="sibTrans" cxnId="{72A1EED8-5177-4984-89B6-A9BB4594CE06}">
      <dgm:prSet/>
      <dgm:spPr/>
      <dgm:t>
        <a:bodyPr/>
        <a:lstStyle/>
        <a:p>
          <a:endParaRPr lang="fr-FR"/>
        </a:p>
      </dgm:t>
    </dgm:pt>
    <dgm:pt modelId="{DA440CF5-ECEE-4F96-A7F9-CF8B1C3FF2AC}" type="pres">
      <dgm:prSet presAssocID="{E88AE232-C384-4B63-851A-E352B993C7E3}" presName="theList" presStyleCnt="0">
        <dgm:presLayoutVars>
          <dgm:dir/>
          <dgm:animLvl val="lvl"/>
          <dgm:resizeHandles val="exact"/>
        </dgm:presLayoutVars>
      </dgm:prSet>
      <dgm:spPr/>
    </dgm:pt>
    <dgm:pt modelId="{D7AB9C5A-2505-4A6C-A7DF-7F46EA2F993F}" type="pres">
      <dgm:prSet presAssocID="{B6608000-1286-4D20-A65A-3E7A86148541}" presName="compNode" presStyleCnt="0"/>
      <dgm:spPr/>
    </dgm:pt>
    <dgm:pt modelId="{8477B35C-E284-4863-AAD8-35F1EB241507}" type="pres">
      <dgm:prSet presAssocID="{B6608000-1286-4D20-A65A-3E7A86148541}" presName="aNode" presStyleLbl="bgShp" presStyleIdx="0" presStyleCnt="1"/>
      <dgm:spPr/>
    </dgm:pt>
    <dgm:pt modelId="{547C42D5-EAA7-4E41-BAF3-101515669A59}" type="pres">
      <dgm:prSet presAssocID="{B6608000-1286-4D20-A65A-3E7A86148541}" presName="textNode" presStyleLbl="bgShp" presStyleIdx="0" presStyleCnt="1"/>
      <dgm:spPr/>
    </dgm:pt>
    <dgm:pt modelId="{E6EE5752-09B6-4782-A066-F5825693E478}" type="pres">
      <dgm:prSet presAssocID="{B6608000-1286-4D20-A65A-3E7A86148541}" presName="compChildNode" presStyleCnt="0"/>
      <dgm:spPr/>
    </dgm:pt>
    <dgm:pt modelId="{F218AD6F-DF4B-47D6-808D-75F8C1CD5791}" type="pres">
      <dgm:prSet presAssocID="{B6608000-1286-4D20-A65A-3E7A86148541}" presName="theInnerList" presStyleCnt="0"/>
      <dgm:spPr/>
    </dgm:pt>
    <dgm:pt modelId="{CDAF2994-07CB-463B-9BEA-95A0A0C507A5}" type="pres">
      <dgm:prSet presAssocID="{19D48BE7-5622-47BC-94DB-ABDBD44B1900}" presName="childNode" presStyleLbl="node1" presStyleIdx="0" presStyleCnt="6">
        <dgm:presLayoutVars>
          <dgm:bulletEnabled val="1"/>
        </dgm:presLayoutVars>
      </dgm:prSet>
      <dgm:spPr/>
    </dgm:pt>
    <dgm:pt modelId="{720B53D5-10A6-4957-9D4E-D53D0C4B1FC8}" type="pres">
      <dgm:prSet presAssocID="{19D48BE7-5622-47BC-94DB-ABDBD44B1900}" presName="aSpace2" presStyleCnt="0"/>
      <dgm:spPr/>
    </dgm:pt>
    <dgm:pt modelId="{FAB7AD8D-2158-4689-8CF5-85AC2C5B2681}" type="pres">
      <dgm:prSet presAssocID="{B604CC62-6940-476E-B9A6-114745FE9AC9}" presName="childNode" presStyleLbl="node1" presStyleIdx="1" presStyleCnt="6">
        <dgm:presLayoutVars>
          <dgm:bulletEnabled val="1"/>
        </dgm:presLayoutVars>
      </dgm:prSet>
      <dgm:spPr/>
    </dgm:pt>
    <dgm:pt modelId="{26841388-293B-4593-9C57-09225F062E1D}" type="pres">
      <dgm:prSet presAssocID="{B604CC62-6940-476E-B9A6-114745FE9AC9}" presName="aSpace2" presStyleCnt="0"/>
      <dgm:spPr/>
    </dgm:pt>
    <dgm:pt modelId="{3D176A01-1357-4344-97FF-AE92D2D2A66C}" type="pres">
      <dgm:prSet presAssocID="{7445C4E4-82B8-41CE-B457-84D94128EEFA}" presName="childNode" presStyleLbl="node1" presStyleIdx="2" presStyleCnt="6">
        <dgm:presLayoutVars>
          <dgm:bulletEnabled val="1"/>
        </dgm:presLayoutVars>
      </dgm:prSet>
      <dgm:spPr/>
    </dgm:pt>
    <dgm:pt modelId="{1F9CF014-D486-4075-803C-94F238F8230D}" type="pres">
      <dgm:prSet presAssocID="{7445C4E4-82B8-41CE-B457-84D94128EEFA}" presName="aSpace2" presStyleCnt="0"/>
      <dgm:spPr/>
    </dgm:pt>
    <dgm:pt modelId="{02B7A5A2-88F4-444B-B628-218651D07007}" type="pres">
      <dgm:prSet presAssocID="{156A53D9-11DC-49BD-A42E-B014CDB6E589}" presName="childNode" presStyleLbl="node1" presStyleIdx="3" presStyleCnt="6">
        <dgm:presLayoutVars>
          <dgm:bulletEnabled val="1"/>
        </dgm:presLayoutVars>
      </dgm:prSet>
      <dgm:spPr/>
    </dgm:pt>
    <dgm:pt modelId="{5DD84B14-A870-446A-8C84-CE490153F98D}" type="pres">
      <dgm:prSet presAssocID="{156A53D9-11DC-49BD-A42E-B014CDB6E589}" presName="aSpace2" presStyleCnt="0"/>
      <dgm:spPr/>
    </dgm:pt>
    <dgm:pt modelId="{BD837065-3E6C-4EE1-B358-AF0A9D37F792}" type="pres">
      <dgm:prSet presAssocID="{39DE870B-F4B1-41E7-8FE9-9C91E498B4AF}" presName="childNode" presStyleLbl="node1" presStyleIdx="4" presStyleCnt="6">
        <dgm:presLayoutVars>
          <dgm:bulletEnabled val="1"/>
        </dgm:presLayoutVars>
      </dgm:prSet>
      <dgm:spPr/>
    </dgm:pt>
    <dgm:pt modelId="{7B1E1324-B5D0-4ACF-A0E2-8EFE2ABFD14F}" type="pres">
      <dgm:prSet presAssocID="{39DE870B-F4B1-41E7-8FE9-9C91E498B4AF}" presName="aSpace2" presStyleCnt="0"/>
      <dgm:spPr/>
    </dgm:pt>
    <dgm:pt modelId="{B36A1507-1E95-4031-8167-890FB61EF43F}" type="pres">
      <dgm:prSet presAssocID="{5CF50F40-3022-4EA2-867F-91F72D51DA95}" presName="childNode" presStyleLbl="node1" presStyleIdx="5" presStyleCnt="6">
        <dgm:presLayoutVars>
          <dgm:bulletEnabled val="1"/>
        </dgm:presLayoutVars>
      </dgm:prSet>
      <dgm:spPr/>
    </dgm:pt>
  </dgm:ptLst>
  <dgm:cxnLst>
    <dgm:cxn modelId="{02762004-097F-4909-89ED-036B81782850}" srcId="{B6608000-1286-4D20-A65A-3E7A86148541}" destId="{19D48BE7-5622-47BC-94DB-ABDBD44B1900}" srcOrd="0" destOrd="0" parTransId="{1D06051A-1D1E-4605-A998-7B98301B3204}" sibTransId="{405C3676-A809-4188-A5ED-BA08516FCC5D}"/>
    <dgm:cxn modelId="{1CBC781B-C5CE-494D-9614-7062B21B85A1}" type="presOf" srcId="{156A53D9-11DC-49BD-A42E-B014CDB6E589}" destId="{02B7A5A2-88F4-444B-B628-218651D07007}" srcOrd="0" destOrd="0" presId="urn:microsoft.com/office/officeart/2005/8/layout/lProcess2"/>
    <dgm:cxn modelId="{3777B62B-D8AC-43FC-B89E-7CB579F74A0F}" srcId="{B6608000-1286-4D20-A65A-3E7A86148541}" destId="{156A53D9-11DC-49BD-A42E-B014CDB6E589}" srcOrd="3" destOrd="0" parTransId="{654C7477-4CF5-461E-B2B0-1D5785158455}" sibTransId="{B6220295-E465-40DA-9CA5-8028386CA9E4}"/>
    <dgm:cxn modelId="{DFA6D83B-AD74-40B8-96D3-43BB9FBEE9F8}" type="presOf" srcId="{5CF50F40-3022-4EA2-867F-91F72D51DA95}" destId="{B36A1507-1E95-4031-8167-890FB61EF43F}" srcOrd="0" destOrd="0" presId="urn:microsoft.com/office/officeart/2005/8/layout/lProcess2"/>
    <dgm:cxn modelId="{DFB01147-4A84-4D40-9443-37DD1F1FD8F0}" type="presOf" srcId="{39DE870B-F4B1-41E7-8FE9-9C91E498B4AF}" destId="{BD837065-3E6C-4EE1-B358-AF0A9D37F792}" srcOrd="0" destOrd="0" presId="urn:microsoft.com/office/officeart/2005/8/layout/lProcess2"/>
    <dgm:cxn modelId="{A41BC952-DFAE-4779-ADCD-76660864E18F}" type="presOf" srcId="{B604CC62-6940-476E-B9A6-114745FE9AC9}" destId="{FAB7AD8D-2158-4689-8CF5-85AC2C5B2681}" srcOrd="0" destOrd="0" presId="urn:microsoft.com/office/officeart/2005/8/layout/lProcess2"/>
    <dgm:cxn modelId="{1FC79479-4969-4D89-9343-125504B4DCC6}" srcId="{B6608000-1286-4D20-A65A-3E7A86148541}" destId="{B604CC62-6940-476E-B9A6-114745FE9AC9}" srcOrd="1" destOrd="0" parTransId="{AB8A7589-3734-467E-B92A-CB09E8FC3F1F}" sibTransId="{E039140E-827E-41F5-AF9C-964253CD36AE}"/>
    <dgm:cxn modelId="{838DDB79-6A23-4CEB-BF60-E3B68231C258}" type="presOf" srcId="{E88AE232-C384-4B63-851A-E352B993C7E3}" destId="{DA440CF5-ECEE-4F96-A7F9-CF8B1C3FF2AC}" srcOrd="0" destOrd="0" presId="urn:microsoft.com/office/officeart/2005/8/layout/lProcess2"/>
    <dgm:cxn modelId="{64F9875A-6842-4061-8AFD-7ACB58A1009D}" type="presOf" srcId="{B6608000-1286-4D20-A65A-3E7A86148541}" destId="{547C42D5-EAA7-4E41-BAF3-101515669A59}" srcOrd="1" destOrd="0" presId="urn:microsoft.com/office/officeart/2005/8/layout/lProcess2"/>
    <dgm:cxn modelId="{863F6381-8210-4E00-A237-8066DEFAC34A}" type="presOf" srcId="{19D48BE7-5622-47BC-94DB-ABDBD44B1900}" destId="{CDAF2994-07CB-463B-9BEA-95A0A0C507A5}" srcOrd="0" destOrd="0" presId="urn:microsoft.com/office/officeart/2005/8/layout/lProcess2"/>
    <dgm:cxn modelId="{A87D1D91-0B58-462B-87A7-C41088E953E6}" srcId="{B6608000-1286-4D20-A65A-3E7A86148541}" destId="{7445C4E4-82B8-41CE-B457-84D94128EEFA}" srcOrd="2" destOrd="0" parTransId="{CED1EA5D-3708-4E76-A535-6507B7295223}" sibTransId="{8E6A1239-338D-4A10-87BA-A03CD87B542B}"/>
    <dgm:cxn modelId="{2F69F5AE-F5EF-4EB7-9846-6B876EFF3309}" type="presOf" srcId="{B6608000-1286-4D20-A65A-3E7A86148541}" destId="{8477B35C-E284-4863-AAD8-35F1EB241507}" srcOrd="0" destOrd="0" presId="urn:microsoft.com/office/officeart/2005/8/layout/lProcess2"/>
    <dgm:cxn modelId="{87792DC7-9D53-43E7-A0E9-4566775B5AA2}" srcId="{B6608000-1286-4D20-A65A-3E7A86148541}" destId="{39DE870B-F4B1-41E7-8FE9-9C91E498B4AF}" srcOrd="4" destOrd="0" parTransId="{8DF54C46-34D6-40A7-A5FC-E773C6E136D6}" sibTransId="{CC7B9CC9-36E5-452A-AD12-32140D95BFFA}"/>
    <dgm:cxn modelId="{72A1EED8-5177-4984-89B6-A9BB4594CE06}" srcId="{B6608000-1286-4D20-A65A-3E7A86148541}" destId="{5CF50F40-3022-4EA2-867F-91F72D51DA95}" srcOrd="5" destOrd="0" parTransId="{D047DC80-2890-45CA-B197-3A767D38502A}" sibTransId="{5B56675B-1150-4EF5-8ED3-CD2A3E9D043E}"/>
    <dgm:cxn modelId="{8C8D13F4-8B61-40D4-A246-EE79AA61FEA2}" srcId="{E88AE232-C384-4B63-851A-E352B993C7E3}" destId="{B6608000-1286-4D20-A65A-3E7A86148541}" srcOrd="0" destOrd="0" parTransId="{EC923B12-FCFE-483A-8202-B56F8AB0E9D8}" sibTransId="{A0F36C15-CE99-46E2-A3E3-40D85B55797F}"/>
    <dgm:cxn modelId="{A1163CF9-C025-4AED-B50B-1660250EA017}" type="presOf" srcId="{7445C4E4-82B8-41CE-B457-84D94128EEFA}" destId="{3D176A01-1357-4344-97FF-AE92D2D2A66C}" srcOrd="0" destOrd="0" presId="urn:microsoft.com/office/officeart/2005/8/layout/lProcess2"/>
    <dgm:cxn modelId="{8F37C0E1-0906-4F02-AD08-3AA5631AB03A}" type="presParOf" srcId="{DA440CF5-ECEE-4F96-A7F9-CF8B1C3FF2AC}" destId="{D7AB9C5A-2505-4A6C-A7DF-7F46EA2F993F}" srcOrd="0" destOrd="0" presId="urn:microsoft.com/office/officeart/2005/8/layout/lProcess2"/>
    <dgm:cxn modelId="{EB4B0B3E-D585-4B9D-8AA1-A984B9C289EA}" type="presParOf" srcId="{D7AB9C5A-2505-4A6C-A7DF-7F46EA2F993F}" destId="{8477B35C-E284-4863-AAD8-35F1EB241507}" srcOrd="0" destOrd="0" presId="urn:microsoft.com/office/officeart/2005/8/layout/lProcess2"/>
    <dgm:cxn modelId="{E644693F-3BE6-4A42-A312-54A0BB9C5DE3}" type="presParOf" srcId="{D7AB9C5A-2505-4A6C-A7DF-7F46EA2F993F}" destId="{547C42D5-EAA7-4E41-BAF3-101515669A59}" srcOrd="1" destOrd="0" presId="urn:microsoft.com/office/officeart/2005/8/layout/lProcess2"/>
    <dgm:cxn modelId="{EC64769B-3E8E-49A9-B2F0-EF0EF2CB0AA0}" type="presParOf" srcId="{D7AB9C5A-2505-4A6C-A7DF-7F46EA2F993F}" destId="{E6EE5752-09B6-4782-A066-F5825693E478}" srcOrd="2" destOrd="0" presId="urn:microsoft.com/office/officeart/2005/8/layout/lProcess2"/>
    <dgm:cxn modelId="{8AB3C6EB-1AD1-4987-A371-42FDBB25D7BA}" type="presParOf" srcId="{E6EE5752-09B6-4782-A066-F5825693E478}" destId="{F218AD6F-DF4B-47D6-808D-75F8C1CD5791}" srcOrd="0" destOrd="0" presId="urn:microsoft.com/office/officeart/2005/8/layout/lProcess2"/>
    <dgm:cxn modelId="{9AA9452B-8734-4A68-8DDF-FFD0EB584292}" type="presParOf" srcId="{F218AD6F-DF4B-47D6-808D-75F8C1CD5791}" destId="{CDAF2994-07CB-463B-9BEA-95A0A0C507A5}" srcOrd="0" destOrd="0" presId="urn:microsoft.com/office/officeart/2005/8/layout/lProcess2"/>
    <dgm:cxn modelId="{9D7319A7-1762-4C65-9B0F-6952740ECFB7}" type="presParOf" srcId="{F218AD6F-DF4B-47D6-808D-75F8C1CD5791}" destId="{720B53D5-10A6-4957-9D4E-D53D0C4B1FC8}" srcOrd="1" destOrd="0" presId="urn:microsoft.com/office/officeart/2005/8/layout/lProcess2"/>
    <dgm:cxn modelId="{3C7EBAEA-D843-4667-B959-5EDDDDD6124B}" type="presParOf" srcId="{F218AD6F-DF4B-47D6-808D-75F8C1CD5791}" destId="{FAB7AD8D-2158-4689-8CF5-85AC2C5B2681}" srcOrd="2" destOrd="0" presId="urn:microsoft.com/office/officeart/2005/8/layout/lProcess2"/>
    <dgm:cxn modelId="{FCA01031-A28D-4C86-BB83-62FBF4A0C748}" type="presParOf" srcId="{F218AD6F-DF4B-47D6-808D-75F8C1CD5791}" destId="{26841388-293B-4593-9C57-09225F062E1D}" srcOrd="3" destOrd="0" presId="urn:microsoft.com/office/officeart/2005/8/layout/lProcess2"/>
    <dgm:cxn modelId="{E4052B39-9FD1-47E1-A3A8-B54F3FE0600F}" type="presParOf" srcId="{F218AD6F-DF4B-47D6-808D-75F8C1CD5791}" destId="{3D176A01-1357-4344-97FF-AE92D2D2A66C}" srcOrd="4" destOrd="0" presId="urn:microsoft.com/office/officeart/2005/8/layout/lProcess2"/>
    <dgm:cxn modelId="{4A4F867F-366C-4216-86F8-1E1506761275}" type="presParOf" srcId="{F218AD6F-DF4B-47D6-808D-75F8C1CD5791}" destId="{1F9CF014-D486-4075-803C-94F238F8230D}" srcOrd="5" destOrd="0" presId="urn:microsoft.com/office/officeart/2005/8/layout/lProcess2"/>
    <dgm:cxn modelId="{E64CB662-A6A0-42FC-9BC3-FEBD6B026AAB}" type="presParOf" srcId="{F218AD6F-DF4B-47D6-808D-75F8C1CD5791}" destId="{02B7A5A2-88F4-444B-B628-218651D07007}" srcOrd="6" destOrd="0" presId="urn:microsoft.com/office/officeart/2005/8/layout/lProcess2"/>
    <dgm:cxn modelId="{497C86DD-BE78-431D-B149-E733ED25B1B7}" type="presParOf" srcId="{F218AD6F-DF4B-47D6-808D-75F8C1CD5791}" destId="{5DD84B14-A870-446A-8C84-CE490153F98D}" srcOrd="7" destOrd="0" presId="urn:microsoft.com/office/officeart/2005/8/layout/lProcess2"/>
    <dgm:cxn modelId="{B3FFC2CF-D338-4E53-8348-2C22550A5C82}" type="presParOf" srcId="{F218AD6F-DF4B-47D6-808D-75F8C1CD5791}" destId="{BD837065-3E6C-4EE1-B358-AF0A9D37F792}" srcOrd="8" destOrd="0" presId="urn:microsoft.com/office/officeart/2005/8/layout/lProcess2"/>
    <dgm:cxn modelId="{25A1F264-5648-41B6-B463-74D12B798B78}" type="presParOf" srcId="{F218AD6F-DF4B-47D6-808D-75F8C1CD5791}" destId="{7B1E1324-B5D0-4ACF-A0E2-8EFE2ABFD14F}" srcOrd="9" destOrd="0" presId="urn:microsoft.com/office/officeart/2005/8/layout/lProcess2"/>
    <dgm:cxn modelId="{ACB4D856-F9BE-4D2F-BFC7-56A00A0C144E}" type="presParOf" srcId="{F218AD6F-DF4B-47D6-808D-75F8C1CD5791}" destId="{B36A1507-1E95-4031-8167-890FB61EF43F}" srcOrd="10" destOrd="0" presId="urn:microsoft.com/office/officeart/2005/8/layout/l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8AE232-C384-4B63-851A-E352B993C7E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fr-FR"/>
        </a:p>
      </dgm:t>
    </dgm:pt>
    <dgm:pt modelId="{B6608000-1286-4D20-A65A-3E7A86148541}">
      <dgm:prSet phldrT="[Texte]" custT="1"/>
      <dgm:spPr>
        <a:noFill/>
      </dgm:spPr>
      <dgm:t>
        <a:bodyPr/>
        <a:lstStyle/>
        <a:p>
          <a:pPr rtl="0"/>
          <a:r>
            <a:rPr lang="fr-FR" sz="2000" b="1" dirty="0">
              <a:solidFill>
                <a:srgbClr val="1F3C85"/>
              </a:solidFill>
              <a:latin typeface="Roboto Slab Light"/>
              <a:ea typeface="Roboto Slab Light"/>
              <a:cs typeface="Tahoma"/>
            </a:rPr>
            <a:t>Pour les employeurs</a:t>
          </a:r>
          <a:endParaRPr lang="fr-FR" sz="2000" b="1" dirty="0">
            <a:solidFill>
              <a:srgbClr val="1F3C85"/>
            </a:solidFill>
            <a:latin typeface="Roboto Slab Light"/>
            <a:ea typeface="Roboto Slab Light"/>
          </a:endParaRPr>
        </a:p>
      </dgm:t>
    </dgm:pt>
    <dgm:pt modelId="{EC923B12-FCFE-483A-8202-B56F8AB0E9D8}" type="parTrans" cxnId="{8C8D13F4-8B61-40D4-A246-EE79AA61FEA2}">
      <dgm:prSet/>
      <dgm:spPr/>
      <dgm:t>
        <a:bodyPr/>
        <a:lstStyle/>
        <a:p>
          <a:endParaRPr lang="fr-FR"/>
        </a:p>
      </dgm:t>
    </dgm:pt>
    <dgm:pt modelId="{A0F36C15-CE99-46E2-A3E3-40D85B55797F}" type="sibTrans" cxnId="{8C8D13F4-8B61-40D4-A246-EE79AA61FEA2}">
      <dgm:prSet/>
      <dgm:spPr/>
      <dgm:t>
        <a:bodyPr/>
        <a:lstStyle/>
        <a:p>
          <a:endParaRPr lang="fr-FR"/>
        </a:p>
      </dgm:t>
    </dgm:pt>
    <dgm:pt modelId="{B604CC62-6940-476E-B9A6-114745FE9AC9}">
      <dgm:prSet phldrT="[Texte]" custT="1"/>
      <dgm:spPr>
        <a:solidFill>
          <a:srgbClr val="F8B8C6"/>
        </a:solidFill>
      </dgm:spPr>
      <dgm:t>
        <a:bodyPr/>
        <a:lstStyle/>
        <a:p>
          <a:pPr algn="ctr" rtl="0"/>
          <a:r>
            <a:rPr lang="fr-FR" sz="1400" b="1" dirty="0">
              <a:solidFill>
                <a:schemeClr val="bg1"/>
              </a:solidFill>
              <a:latin typeface="Roboto Light"/>
              <a:ea typeface="Roboto Light"/>
              <a:cs typeface="Roboto Light"/>
              <a:sym typeface="Wingdings" panose="05000000000000000000" pitchFamily="2" charset="2"/>
            </a:rPr>
            <a:t>Renforcer sa marque employeur / image valorisante / démarche sociale</a:t>
          </a:r>
          <a:endParaRPr lang="fr-FR" sz="1400" b="1" dirty="0">
            <a:solidFill>
              <a:schemeClr val="bg1"/>
            </a:solidFill>
            <a:latin typeface="Roboto Light"/>
            <a:ea typeface="Roboto Light"/>
            <a:cs typeface="Roboto Light"/>
          </a:endParaRPr>
        </a:p>
      </dgm:t>
    </dgm:pt>
    <dgm:pt modelId="{AB8A7589-3734-467E-B92A-CB09E8FC3F1F}" type="parTrans" cxnId="{1FC79479-4969-4D89-9343-125504B4DCC6}">
      <dgm:prSet/>
      <dgm:spPr/>
      <dgm:t>
        <a:bodyPr/>
        <a:lstStyle/>
        <a:p>
          <a:endParaRPr lang="fr-FR"/>
        </a:p>
      </dgm:t>
    </dgm:pt>
    <dgm:pt modelId="{E039140E-827E-41F5-AF9C-964253CD36AE}" type="sibTrans" cxnId="{1FC79479-4969-4D89-9343-125504B4DCC6}">
      <dgm:prSet/>
      <dgm:spPr/>
      <dgm:t>
        <a:bodyPr/>
        <a:lstStyle/>
        <a:p>
          <a:endParaRPr lang="fr-FR"/>
        </a:p>
      </dgm:t>
    </dgm:pt>
    <dgm:pt modelId="{19D48BE7-5622-47BC-94DB-ABDBD44B1900}">
      <dgm:prSet phldrT="[Texte]" custT="1"/>
      <dgm:spPr>
        <a:solidFill>
          <a:srgbClr val="F8B8C6"/>
        </a:solidFill>
      </dgm:spPr>
      <dgm:t>
        <a:bodyPr/>
        <a:lstStyle/>
        <a:p>
          <a:pPr algn="ctr" rtl="0"/>
          <a:r>
            <a:rPr lang="fr-FR" sz="1400" b="1" dirty="0">
              <a:solidFill>
                <a:schemeClr val="bg1"/>
              </a:solidFill>
              <a:latin typeface="Roboto Light"/>
              <a:ea typeface="Roboto Light"/>
              <a:cs typeface="Roboto Light"/>
            </a:rPr>
            <a:t>Bien-être des salariés / amélioration de la qualité de vie au travail</a:t>
          </a:r>
          <a:endParaRPr lang="fr-FR" sz="1800" b="1" dirty="0">
            <a:solidFill>
              <a:schemeClr val="bg1"/>
            </a:solidFill>
            <a:latin typeface="Roboto Light"/>
            <a:ea typeface="Roboto Light"/>
            <a:cs typeface="Roboto Light"/>
          </a:endParaRPr>
        </a:p>
      </dgm:t>
    </dgm:pt>
    <dgm:pt modelId="{1D06051A-1D1E-4605-A998-7B98301B3204}" type="parTrans" cxnId="{02762004-097F-4909-89ED-036B81782850}">
      <dgm:prSet/>
      <dgm:spPr/>
      <dgm:t>
        <a:bodyPr/>
        <a:lstStyle/>
        <a:p>
          <a:endParaRPr lang="fr-FR"/>
        </a:p>
      </dgm:t>
    </dgm:pt>
    <dgm:pt modelId="{405C3676-A809-4188-A5ED-BA08516FCC5D}" type="sibTrans" cxnId="{02762004-097F-4909-89ED-036B81782850}">
      <dgm:prSet/>
      <dgm:spPr/>
      <dgm:t>
        <a:bodyPr/>
        <a:lstStyle/>
        <a:p>
          <a:endParaRPr lang="fr-FR"/>
        </a:p>
      </dgm:t>
    </dgm:pt>
    <dgm:pt modelId="{7445C4E4-82B8-41CE-B457-84D94128EEFA}">
      <dgm:prSet phldr="0" custT="1"/>
      <dgm:spPr>
        <a:solidFill>
          <a:srgbClr val="F8B8C6"/>
        </a:solidFill>
      </dgm:spPr>
      <dgm:t>
        <a:bodyPr/>
        <a:lstStyle/>
        <a:p>
          <a:pPr algn="ctr" rtl="0"/>
          <a:r>
            <a:rPr lang="fr-FR" sz="1400" b="1" dirty="0">
              <a:latin typeface="Roboto Light"/>
              <a:ea typeface="Roboto Light"/>
              <a:cs typeface="Roboto Light"/>
            </a:rPr>
            <a:t>Leviers RH : Fidélisation / attractivité / productivité</a:t>
          </a:r>
        </a:p>
      </dgm:t>
    </dgm:pt>
    <dgm:pt modelId="{CED1EA5D-3708-4E76-A535-6507B7295223}" type="parTrans" cxnId="{A87D1D91-0B58-462B-87A7-C41088E953E6}">
      <dgm:prSet/>
      <dgm:spPr/>
      <dgm:t>
        <a:bodyPr/>
        <a:lstStyle/>
        <a:p>
          <a:endParaRPr lang="fr-FR"/>
        </a:p>
      </dgm:t>
    </dgm:pt>
    <dgm:pt modelId="{8E6A1239-338D-4A10-87BA-A03CD87B542B}" type="sibTrans" cxnId="{A87D1D91-0B58-462B-87A7-C41088E953E6}">
      <dgm:prSet/>
      <dgm:spPr/>
      <dgm:t>
        <a:bodyPr/>
        <a:lstStyle/>
        <a:p>
          <a:endParaRPr lang="fr-FR"/>
        </a:p>
      </dgm:t>
    </dgm:pt>
    <dgm:pt modelId="{156A53D9-11DC-49BD-A42E-B014CDB6E589}">
      <dgm:prSet phldr="0" custT="1"/>
      <dgm:spPr>
        <a:solidFill>
          <a:srgbClr val="F8B8C6"/>
        </a:solidFill>
      </dgm:spPr>
      <dgm:t>
        <a:bodyPr/>
        <a:lstStyle/>
        <a:p>
          <a:pPr algn="ctr" rtl="0"/>
          <a:r>
            <a:rPr lang="fr-FR" sz="1400" b="1" dirty="0">
              <a:latin typeface="Roboto Light"/>
              <a:ea typeface="Roboto Light"/>
              <a:cs typeface="Roboto Light"/>
            </a:rPr>
            <a:t>Politique parentalité volontariste</a:t>
          </a:r>
        </a:p>
      </dgm:t>
    </dgm:pt>
    <dgm:pt modelId="{654C7477-4CF5-461E-B2B0-1D5785158455}" type="parTrans" cxnId="{3777B62B-D8AC-43FC-B89E-7CB579F74A0F}">
      <dgm:prSet/>
      <dgm:spPr/>
      <dgm:t>
        <a:bodyPr/>
        <a:lstStyle/>
        <a:p>
          <a:endParaRPr lang="fr-FR"/>
        </a:p>
      </dgm:t>
    </dgm:pt>
    <dgm:pt modelId="{B6220295-E465-40DA-9CA5-8028386CA9E4}" type="sibTrans" cxnId="{3777B62B-D8AC-43FC-B89E-7CB579F74A0F}">
      <dgm:prSet/>
      <dgm:spPr/>
      <dgm:t>
        <a:bodyPr/>
        <a:lstStyle/>
        <a:p>
          <a:endParaRPr lang="fr-FR"/>
        </a:p>
      </dgm:t>
    </dgm:pt>
    <dgm:pt modelId="{DA440CF5-ECEE-4F96-A7F9-CF8B1C3FF2AC}" type="pres">
      <dgm:prSet presAssocID="{E88AE232-C384-4B63-851A-E352B993C7E3}" presName="theList" presStyleCnt="0">
        <dgm:presLayoutVars>
          <dgm:dir/>
          <dgm:animLvl val="lvl"/>
          <dgm:resizeHandles val="exact"/>
        </dgm:presLayoutVars>
      </dgm:prSet>
      <dgm:spPr/>
    </dgm:pt>
    <dgm:pt modelId="{D7AB9C5A-2505-4A6C-A7DF-7F46EA2F993F}" type="pres">
      <dgm:prSet presAssocID="{B6608000-1286-4D20-A65A-3E7A86148541}" presName="compNode" presStyleCnt="0"/>
      <dgm:spPr/>
    </dgm:pt>
    <dgm:pt modelId="{8477B35C-E284-4863-AAD8-35F1EB241507}" type="pres">
      <dgm:prSet presAssocID="{B6608000-1286-4D20-A65A-3E7A86148541}" presName="aNode" presStyleLbl="bgShp" presStyleIdx="0" presStyleCnt="1"/>
      <dgm:spPr/>
    </dgm:pt>
    <dgm:pt modelId="{547C42D5-EAA7-4E41-BAF3-101515669A59}" type="pres">
      <dgm:prSet presAssocID="{B6608000-1286-4D20-A65A-3E7A86148541}" presName="textNode" presStyleLbl="bgShp" presStyleIdx="0" presStyleCnt="1"/>
      <dgm:spPr/>
    </dgm:pt>
    <dgm:pt modelId="{E6EE5752-09B6-4782-A066-F5825693E478}" type="pres">
      <dgm:prSet presAssocID="{B6608000-1286-4D20-A65A-3E7A86148541}" presName="compChildNode" presStyleCnt="0"/>
      <dgm:spPr/>
    </dgm:pt>
    <dgm:pt modelId="{F218AD6F-DF4B-47D6-808D-75F8C1CD5791}" type="pres">
      <dgm:prSet presAssocID="{B6608000-1286-4D20-A65A-3E7A86148541}" presName="theInnerList" presStyleCnt="0"/>
      <dgm:spPr/>
    </dgm:pt>
    <dgm:pt modelId="{CDAF2994-07CB-463B-9BEA-95A0A0C507A5}" type="pres">
      <dgm:prSet presAssocID="{19D48BE7-5622-47BC-94DB-ABDBD44B1900}" presName="childNode" presStyleLbl="node1" presStyleIdx="0" presStyleCnt="4">
        <dgm:presLayoutVars>
          <dgm:bulletEnabled val="1"/>
        </dgm:presLayoutVars>
      </dgm:prSet>
      <dgm:spPr/>
    </dgm:pt>
    <dgm:pt modelId="{720B53D5-10A6-4957-9D4E-D53D0C4B1FC8}" type="pres">
      <dgm:prSet presAssocID="{19D48BE7-5622-47BC-94DB-ABDBD44B1900}" presName="aSpace2" presStyleCnt="0"/>
      <dgm:spPr/>
    </dgm:pt>
    <dgm:pt modelId="{FAB7AD8D-2158-4689-8CF5-85AC2C5B2681}" type="pres">
      <dgm:prSet presAssocID="{B604CC62-6940-476E-B9A6-114745FE9AC9}" presName="childNode" presStyleLbl="node1" presStyleIdx="1" presStyleCnt="4">
        <dgm:presLayoutVars>
          <dgm:bulletEnabled val="1"/>
        </dgm:presLayoutVars>
      </dgm:prSet>
      <dgm:spPr/>
    </dgm:pt>
    <dgm:pt modelId="{26841388-293B-4593-9C57-09225F062E1D}" type="pres">
      <dgm:prSet presAssocID="{B604CC62-6940-476E-B9A6-114745FE9AC9}" presName="aSpace2" presStyleCnt="0"/>
      <dgm:spPr/>
    </dgm:pt>
    <dgm:pt modelId="{3D176A01-1357-4344-97FF-AE92D2D2A66C}" type="pres">
      <dgm:prSet presAssocID="{7445C4E4-82B8-41CE-B457-84D94128EEFA}" presName="childNode" presStyleLbl="node1" presStyleIdx="2" presStyleCnt="4">
        <dgm:presLayoutVars>
          <dgm:bulletEnabled val="1"/>
        </dgm:presLayoutVars>
      </dgm:prSet>
      <dgm:spPr/>
    </dgm:pt>
    <dgm:pt modelId="{1F9CF014-D486-4075-803C-94F238F8230D}" type="pres">
      <dgm:prSet presAssocID="{7445C4E4-82B8-41CE-B457-84D94128EEFA}" presName="aSpace2" presStyleCnt="0"/>
      <dgm:spPr/>
    </dgm:pt>
    <dgm:pt modelId="{02B7A5A2-88F4-444B-B628-218651D07007}" type="pres">
      <dgm:prSet presAssocID="{156A53D9-11DC-49BD-A42E-B014CDB6E589}" presName="childNode" presStyleLbl="node1" presStyleIdx="3" presStyleCnt="4">
        <dgm:presLayoutVars>
          <dgm:bulletEnabled val="1"/>
        </dgm:presLayoutVars>
      </dgm:prSet>
      <dgm:spPr/>
    </dgm:pt>
  </dgm:ptLst>
  <dgm:cxnLst>
    <dgm:cxn modelId="{02762004-097F-4909-89ED-036B81782850}" srcId="{B6608000-1286-4D20-A65A-3E7A86148541}" destId="{19D48BE7-5622-47BC-94DB-ABDBD44B1900}" srcOrd="0" destOrd="0" parTransId="{1D06051A-1D1E-4605-A998-7B98301B3204}" sibTransId="{405C3676-A809-4188-A5ED-BA08516FCC5D}"/>
    <dgm:cxn modelId="{7D4AF40C-5DA8-4F96-B3A5-4E87E5303CB7}" type="presOf" srcId="{7445C4E4-82B8-41CE-B457-84D94128EEFA}" destId="{3D176A01-1357-4344-97FF-AE92D2D2A66C}" srcOrd="0" destOrd="0" presId="urn:microsoft.com/office/officeart/2005/8/layout/lProcess2"/>
    <dgm:cxn modelId="{3777B62B-D8AC-43FC-B89E-7CB579F74A0F}" srcId="{B6608000-1286-4D20-A65A-3E7A86148541}" destId="{156A53D9-11DC-49BD-A42E-B014CDB6E589}" srcOrd="3" destOrd="0" parTransId="{654C7477-4CF5-461E-B2B0-1D5785158455}" sibTransId="{B6220295-E465-40DA-9CA5-8028386CA9E4}"/>
    <dgm:cxn modelId="{61B00F67-C3F2-4249-B984-36D54533D4D7}" type="presOf" srcId="{B604CC62-6940-476E-B9A6-114745FE9AC9}" destId="{FAB7AD8D-2158-4689-8CF5-85AC2C5B2681}" srcOrd="0" destOrd="0" presId="urn:microsoft.com/office/officeart/2005/8/layout/lProcess2"/>
    <dgm:cxn modelId="{5A25346E-5AD9-46B0-AF07-24A4F608F8AE}" type="presOf" srcId="{B6608000-1286-4D20-A65A-3E7A86148541}" destId="{547C42D5-EAA7-4E41-BAF3-101515669A59}" srcOrd="1" destOrd="0" presId="urn:microsoft.com/office/officeart/2005/8/layout/lProcess2"/>
    <dgm:cxn modelId="{9D6B6855-B8F7-43BB-BA6D-27D1B4BDABD8}" type="presOf" srcId="{19D48BE7-5622-47BC-94DB-ABDBD44B1900}" destId="{CDAF2994-07CB-463B-9BEA-95A0A0C507A5}" srcOrd="0" destOrd="0" presId="urn:microsoft.com/office/officeart/2005/8/layout/lProcess2"/>
    <dgm:cxn modelId="{1FC79479-4969-4D89-9343-125504B4DCC6}" srcId="{B6608000-1286-4D20-A65A-3E7A86148541}" destId="{B604CC62-6940-476E-B9A6-114745FE9AC9}" srcOrd="1" destOrd="0" parTransId="{AB8A7589-3734-467E-B92A-CB09E8FC3F1F}" sibTransId="{E039140E-827E-41F5-AF9C-964253CD36AE}"/>
    <dgm:cxn modelId="{B33E047E-B401-4BA6-9CC5-3E976E86E1B8}" type="presOf" srcId="{B6608000-1286-4D20-A65A-3E7A86148541}" destId="{8477B35C-E284-4863-AAD8-35F1EB241507}" srcOrd="0" destOrd="0" presId="urn:microsoft.com/office/officeart/2005/8/layout/lProcess2"/>
    <dgm:cxn modelId="{A87D1D91-0B58-462B-87A7-C41088E953E6}" srcId="{B6608000-1286-4D20-A65A-3E7A86148541}" destId="{7445C4E4-82B8-41CE-B457-84D94128EEFA}" srcOrd="2" destOrd="0" parTransId="{CED1EA5D-3708-4E76-A535-6507B7295223}" sibTransId="{8E6A1239-338D-4A10-87BA-A03CD87B542B}"/>
    <dgm:cxn modelId="{77BDD2C2-5244-47E6-94F3-6924FCC9250F}" type="presOf" srcId="{156A53D9-11DC-49BD-A42E-B014CDB6E589}" destId="{02B7A5A2-88F4-444B-B628-218651D07007}" srcOrd="0" destOrd="0" presId="urn:microsoft.com/office/officeart/2005/8/layout/lProcess2"/>
    <dgm:cxn modelId="{1ECBF1C8-D51F-4439-9D5C-E58072952641}" type="presOf" srcId="{E88AE232-C384-4B63-851A-E352B993C7E3}" destId="{DA440CF5-ECEE-4F96-A7F9-CF8B1C3FF2AC}" srcOrd="0" destOrd="0" presId="urn:microsoft.com/office/officeart/2005/8/layout/lProcess2"/>
    <dgm:cxn modelId="{8C8D13F4-8B61-40D4-A246-EE79AA61FEA2}" srcId="{E88AE232-C384-4B63-851A-E352B993C7E3}" destId="{B6608000-1286-4D20-A65A-3E7A86148541}" srcOrd="0" destOrd="0" parTransId="{EC923B12-FCFE-483A-8202-B56F8AB0E9D8}" sibTransId="{A0F36C15-CE99-46E2-A3E3-40D85B55797F}"/>
    <dgm:cxn modelId="{3D19F467-C108-4480-9DB9-6770D89F5292}" type="presParOf" srcId="{DA440CF5-ECEE-4F96-A7F9-CF8B1C3FF2AC}" destId="{D7AB9C5A-2505-4A6C-A7DF-7F46EA2F993F}" srcOrd="0" destOrd="0" presId="urn:microsoft.com/office/officeart/2005/8/layout/lProcess2"/>
    <dgm:cxn modelId="{713418E5-7955-4C91-9951-8E7A7A7A77EA}" type="presParOf" srcId="{D7AB9C5A-2505-4A6C-A7DF-7F46EA2F993F}" destId="{8477B35C-E284-4863-AAD8-35F1EB241507}" srcOrd="0" destOrd="0" presId="urn:microsoft.com/office/officeart/2005/8/layout/lProcess2"/>
    <dgm:cxn modelId="{0E6BC8E5-2781-47FE-ADEA-E448F366A365}" type="presParOf" srcId="{D7AB9C5A-2505-4A6C-A7DF-7F46EA2F993F}" destId="{547C42D5-EAA7-4E41-BAF3-101515669A59}" srcOrd="1" destOrd="0" presId="urn:microsoft.com/office/officeart/2005/8/layout/lProcess2"/>
    <dgm:cxn modelId="{21905DFB-D803-4272-A443-2CF42BA7A2FF}" type="presParOf" srcId="{D7AB9C5A-2505-4A6C-A7DF-7F46EA2F993F}" destId="{E6EE5752-09B6-4782-A066-F5825693E478}" srcOrd="2" destOrd="0" presId="urn:microsoft.com/office/officeart/2005/8/layout/lProcess2"/>
    <dgm:cxn modelId="{7AB45F82-63F1-4FCA-A1E0-1683BBFD7A60}" type="presParOf" srcId="{E6EE5752-09B6-4782-A066-F5825693E478}" destId="{F218AD6F-DF4B-47D6-808D-75F8C1CD5791}" srcOrd="0" destOrd="0" presId="urn:microsoft.com/office/officeart/2005/8/layout/lProcess2"/>
    <dgm:cxn modelId="{600CC613-5C0C-43DF-A26E-C3E874ADD4C8}" type="presParOf" srcId="{F218AD6F-DF4B-47D6-808D-75F8C1CD5791}" destId="{CDAF2994-07CB-463B-9BEA-95A0A0C507A5}" srcOrd="0" destOrd="0" presId="urn:microsoft.com/office/officeart/2005/8/layout/lProcess2"/>
    <dgm:cxn modelId="{6BCB7255-E533-48E0-807C-393E5285BC65}" type="presParOf" srcId="{F218AD6F-DF4B-47D6-808D-75F8C1CD5791}" destId="{720B53D5-10A6-4957-9D4E-D53D0C4B1FC8}" srcOrd="1" destOrd="0" presId="urn:microsoft.com/office/officeart/2005/8/layout/lProcess2"/>
    <dgm:cxn modelId="{9D54F6BB-59D9-4903-80C1-690041994518}" type="presParOf" srcId="{F218AD6F-DF4B-47D6-808D-75F8C1CD5791}" destId="{FAB7AD8D-2158-4689-8CF5-85AC2C5B2681}" srcOrd="2" destOrd="0" presId="urn:microsoft.com/office/officeart/2005/8/layout/lProcess2"/>
    <dgm:cxn modelId="{9934E9E8-E00C-453A-A6E1-5ACE8776F3F4}" type="presParOf" srcId="{F218AD6F-DF4B-47D6-808D-75F8C1CD5791}" destId="{26841388-293B-4593-9C57-09225F062E1D}" srcOrd="3" destOrd="0" presId="urn:microsoft.com/office/officeart/2005/8/layout/lProcess2"/>
    <dgm:cxn modelId="{4FDB63D7-4A02-49CB-AF1A-02A24A18FEC0}" type="presParOf" srcId="{F218AD6F-DF4B-47D6-808D-75F8C1CD5791}" destId="{3D176A01-1357-4344-97FF-AE92D2D2A66C}" srcOrd="4" destOrd="0" presId="urn:microsoft.com/office/officeart/2005/8/layout/lProcess2"/>
    <dgm:cxn modelId="{0A7A1AEB-27D0-46C8-B3CF-900830BA4A89}" type="presParOf" srcId="{F218AD6F-DF4B-47D6-808D-75F8C1CD5791}" destId="{1F9CF014-D486-4075-803C-94F238F8230D}" srcOrd="5" destOrd="0" presId="urn:microsoft.com/office/officeart/2005/8/layout/lProcess2"/>
    <dgm:cxn modelId="{CCF79B55-F909-45CE-93D8-210133B0CB5D}" type="presParOf" srcId="{F218AD6F-DF4B-47D6-808D-75F8C1CD5791}" destId="{02B7A5A2-88F4-444B-B628-218651D07007}" srcOrd="6" destOrd="0" presId="urn:microsoft.com/office/officeart/2005/8/layout/lProcess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22D0CA-4A98-47BD-A648-69242066AF9D}"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fr-FR"/>
        </a:p>
      </dgm:t>
    </dgm:pt>
    <dgm:pt modelId="{0660C93F-1881-40A3-B5F6-68C0BF34B5CB}">
      <dgm:prSet phldrT="[Texte]" custT="1"/>
      <dgm:spPr/>
      <dgm:t>
        <a:bodyPr/>
        <a:lstStyle/>
        <a:p>
          <a:r>
            <a:rPr lang="fr-FR" sz="1200" dirty="0">
              <a:latin typeface="Roboto Light" pitchFamily="2" charset="0"/>
              <a:ea typeface="Roboto Light" pitchFamily="2" charset="0"/>
              <a:cs typeface="Roboto Light" pitchFamily="2" charset="0"/>
            </a:rPr>
            <a:t>Crédit impôt famille (CIF) Lorsque l’entreprise engage des dépenses pour créer ou réserver des places d’accueil en crèche pour les enfants des salariés, elle peut bénéficier de 50% de réduction.</a:t>
          </a:r>
        </a:p>
      </dgm:t>
    </dgm:pt>
    <dgm:pt modelId="{39BB0810-BF6C-4B20-A792-5AACCBF0A663}" type="parTrans" cxnId="{BE513F22-B6E9-4C3B-ACDF-815BE25717D5}">
      <dgm:prSet/>
      <dgm:spPr/>
      <dgm:t>
        <a:bodyPr/>
        <a:lstStyle/>
        <a:p>
          <a:endParaRPr lang="fr-FR"/>
        </a:p>
      </dgm:t>
    </dgm:pt>
    <dgm:pt modelId="{6E01D32D-8EF0-4C5B-86C6-4026CEA678FF}" type="sibTrans" cxnId="{BE513F22-B6E9-4C3B-ACDF-815BE25717D5}">
      <dgm:prSet/>
      <dgm:spPr/>
      <dgm:t>
        <a:bodyPr/>
        <a:lstStyle/>
        <a:p>
          <a:endParaRPr lang="fr-FR"/>
        </a:p>
      </dgm:t>
    </dgm:pt>
    <dgm:pt modelId="{7143B801-B039-43B3-A078-B24E3C371FEC}">
      <dgm:prSet phldrT="[Texte]" custT="1"/>
      <dgm:spPr/>
      <dgm:t>
        <a:bodyPr/>
        <a:lstStyle/>
        <a:p>
          <a:r>
            <a:rPr lang="fr-FR" sz="1200" dirty="0">
              <a:latin typeface="Roboto Light" pitchFamily="2" charset="0"/>
              <a:ea typeface="Roboto Light" pitchFamily="2" charset="0"/>
              <a:cs typeface="Roboto Light" pitchFamily="2" charset="0"/>
            </a:rPr>
            <a:t>Déduction d’impôt sur les sociétés : la place en crèche est considérée comme une charge d’exploitation. L’entreprise peut alors bénéficier d’un abattement fiscal allant jusqu’à 25% de la somme totale avancée pour la place.</a:t>
          </a:r>
        </a:p>
      </dgm:t>
    </dgm:pt>
    <dgm:pt modelId="{67EE685E-1B82-467B-A91C-73023B40A889}" type="parTrans" cxnId="{D734A2D2-4A7E-40C5-B194-A4752376A0F7}">
      <dgm:prSet/>
      <dgm:spPr/>
      <dgm:t>
        <a:bodyPr/>
        <a:lstStyle/>
        <a:p>
          <a:endParaRPr lang="fr-FR"/>
        </a:p>
      </dgm:t>
    </dgm:pt>
    <dgm:pt modelId="{EDE42214-74FA-4F54-A7E2-1DDF7A0F270D}" type="sibTrans" cxnId="{D734A2D2-4A7E-40C5-B194-A4752376A0F7}">
      <dgm:prSet/>
      <dgm:spPr/>
      <dgm:t>
        <a:bodyPr/>
        <a:lstStyle/>
        <a:p>
          <a:endParaRPr lang="fr-FR"/>
        </a:p>
      </dgm:t>
    </dgm:pt>
    <dgm:pt modelId="{AE4CDEBC-71FB-4E8E-9DC7-89CD3D6EAEB4}">
      <dgm:prSet phldrT="[Texte]" custT="1"/>
      <dgm:spPr/>
      <dgm:t>
        <a:bodyPr/>
        <a:lstStyle/>
        <a:p>
          <a:r>
            <a:rPr lang="fr-FR" sz="1200" dirty="0">
              <a:latin typeface="Roboto Light" pitchFamily="2" charset="0"/>
              <a:ea typeface="Roboto Light" pitchFamily="2" charset="0"/>
              <a:cs typeface="Roboto Light" pitchFamily="2" charset="0"/>
            </a:rPr>
            <a:t>la Branche Famille soutient les employeurs du régime général non éligibles au CIF qui réservent des places pour leurs salariés au sein d’établissements d’accueil du jeune enfant éligibles à la PSU. </a:t>
          </a:r>
        </a:p>
      </dgm:t>
    </dgm:pt>
    <dgm:pt modelId="{F70C13B1-1D81-4D1E-B6F4-F56D5264F40E}" type="parTrans" cxnId="{2416A97C-8BFA-47E3-A25B-9045BB43229B}">
      <dgm:prSet/>
      <dgm:spPr/>
      <dgm:t>
        <a:bodyPr/>
        <a:lstStyle/>
        <a:p>
          <a:endParaRPr lang="fr-FR"/>
        </a:p>
      </dgm:t>
    </dgm:pt>
    <dgm:pt modelId="{1994579B-B32A-4E29-B579-8839F4CA1043}" type="sibTrans" cxnId="{2416A97C-8BFA-47E3-A25B-9045BB43229B}">
      <dgm:prSet/>
      <dgm:spPr/>
      <dgm:t>
        <a:bodyPr/>
        <a:lstStyle/>
        <a:p>
          <a:endParaRPr lang="fr-FR"/>
        </a:p>
      </dgm:t>
    </dgm:pt>
    <dgm:pt modelId="{8F08DA1E-49E8-4718-A596-4378547238AC}">
      <dgm:prSet phldrT="[Texte]" custT="1"/>
      <dgm:spPr/>
      <dgm:t>
        <a:bodyPr/>
        <a:lstStyle/>
        <a:p>
          <a:r>
            <a:rPr lang="fr-FR" sz="1200" dirty="0">
              <a:latin typeface="Roboto Light" pitchFamily="2" charset="0"/>
              <a:ea typeface="Roboto Light" pitchFamily="2" charset="0"/>
              <a:cs typeface="Roboto Light" pitchFamily="2" charset="0"/>
            </a:rPr>
            <a:t>Le montant forfaitaire national est fixé, en 2024, à 2 800 € par place et par année dans la limite de 80% du coût de la place.</a:t>
          </a:r>
        </a:p>
      </dgm:t>
    </dgm:pt>
    <dgm:pt modelId="{5C1EAE62-8AEC-4356-A490-8ED141F89E99}" type="sibTrans" cxnId="{4ECDBD65-F838-4AA6-A98A-10F92A356AB1}">
      <dgm:prSet/>
      <dgm:spPr/>
      <dgm:t>
        <a:bodyPr/>
        <a:lstStyle/>
        <a:p>
          <a:endParaRPr lang="fr-FR"/>
        </a:p>
      </dgm:t>
    </dgm:pt>
    <dgm:pt modelId="{4FE4E439-CEC9-4D6F-B8B9-2C3BC58CD5ED}" type="parTrans" cxnId="{4ECDBD65-F838-4AA6-A98A-10F92A356AB1}">
      <dgm:prSet/>
      <dgm:spPr/>
      <dgm:t>
        <a:bodyPr/>
        <a:lstStyle/>
        <a:p>
          <a:endParaRPr lang="fr-FR"/>
        </a:p>
      </dgm:t>
    </dgm:pt>
    <dgm:pt modelId="{27530D36-12C7-4507-81B1-C5D8C308AE01}" type="pres">
      <dgm:prSet presAssocID="{6122D0CA-4A98-47BD-A648-69242066AF9D}" presName="Name0" presStyleCnt="0">
        <dgm:presLayoutVars>
          <dgm:dir/>
          <dgm:resizeHandles val="exact"/>
        </dgm:presLayoutVars>
      </dgm:prSet>
      <dgm:spPr/>
    </dgm:pt>
    <dgm:pt modelId="{27B9BF58-38F7-43DE-ACBA-AC4E005CFF84}" type="pres">
      <dgm:prSet presAssocID="{0660C93F-1881-40A3-B5F6-68C0BF34B5CB}" presName="composite" presStyleCnt="0"/>
      <dgm:spPr/>
    </dgm:pt>
    <dgm:pt modelId="{3E90064B-1211-429B-96D9-0B0DEAEF4CA5}" type="pres">
      <dgm:prSet presAssocID="{0660C93F-1881-40A3-B5F6-68C0BF34B5CB}" presName="rect1" presStyleLbl="trAlignAcc1" presStyleIdx="0" presStyleCnt="4" custScaleY="118233">
        <dgm:presLayoutVars>
          <dgm:bulletEnabled val="1"/>
        </dgm:presLayoutVars>
      </dgm:prSet>
      <dgm:spPr/>
    </dgm:pt>
    <dgm:pt modelId="{D0569FCD-5CAD-46C7-943C-B86E52972925}" type="pres">
      <dgm:prSet presAssocID="{0660C93F-1881-40A3-B5F6-68C0BF34B5CB}" presName="rect2"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Presse-papiers vérifié contour"/>
        </a:ext>
      </dgm:extLst>
    </dgm:pt>
    <dgm:pt modelId="{112C255E-C442-4497-8DCE-AEF8FE6F2EE0}" type="pres">
      <dgm:prSet presAssocID="{6E01D32D-8EF0-4C5B-86C6-4026CEA678FF}" presName="sibTrans" presStyleCnt="0"/>
      <dgm:spPr/>
    </dgm:pt>
    <dgm:pt modelId="{2B89162B-2516-42C7-A140-85E38DCB0C6A}" type="pres">
      <dgm:prSet presAssocID="{7143B801-B039-43B3-A078-B24E3C371FEC}" presName="composite" presStyleCnt="0"/>
      <dgm:spPr/>
    </dgm:pt>
    <dgm:pt modelId="{16875527-0FB7-4635-A2B2-BF3C547AE2EB}" type="pres">
      <dgm:prSet presAssocID="{7143B801-B039-43B3-A078-B24E3C371FEC}" presName="rect1" presStyleLbl="trAlignAcc1" presStyleIdx="1" presStyleCnt="4" custScaleY="137524">
        <dgm:presLayoutVars>
          <dgm:bulletEnabled val="1"/>
        </dgm:presLayoutVars>
      </dgm:prSet>
      <dgm:spPr/>
    </dgm:pt>
    <dgm:pt modelId="{F83844B5-3F47-4AB5-94BB-9F7B72F3475C}" type="pres">
      <dgm:prSet presAssocID="{7143B801-B039-43B3-A078-B24E3C371FEC}" presName="rect2" presStyleLbl="fgImgPlac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Famille avec deux enfants contour"/>
        </a:ext>
      </dgm:extLst>
    </dgm:pt>
    <dgm:pt modelId="{4B256986-64AC-42E8-B89B-BEA83FE6D724}" type="pres">
      <dgm:prSet presAssocID="{EDE42214-74FA-4F54-A7E2-1DDF7A0F270D}" presName="sibTrans" presStyleCnt="0"/>
      <dgm:spPr/>
    </dgm:pt>
    <dgm:pt modelId="{E169893B-FEF8-4464-B4EF-B5A63C23B298}" type="pres">
      <dgm:prSet presAssocID="{AE4CDEBC-71FB-4E8E-9DC7-89CD3D6EAEB4}" presName="composite" presStyleCnt="0"/>
      <dgm:spPr/>
    </dgm:pt>
    <dgm:pt modelId="{849E5B2C-3CA7-42AC-8794-B731965A339B}" type="pres">
      <dgm:prSet presAssocID="{AE4CDEBC-71FB-4E8E-9DC7-89CD3D6EAEB4}" presName="rect1" presStyleLbl="trAlignAcc1" presStyleIdx="2" presStyleCnt="4" custScaleY="118994">
        <dgm:presLayoutVars>
          <dgm:bulletEnabled val="1"/>
        </dgm:presLayoutVars>
      </dgm:prSet>
      <dgm:spPr/>
    </dgm:pt>
    <dgm:pt modelId="{BF6E613C-69B1-44AC-A911-8DE70D8C16B5}" type="pres">
      <dgm:prSet presAssocID="{AE4CDEBC-71FB-4E8E-9DC7-89CD3D6EAEB4}" presName="rect2" presStyleLbl="fgImgPlac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Diagramme de Gantt contour"/>
        </a:ext>
      </dgm:extLst>
    </dgm:pt>
    <dgm:pt modelId="{5843DF4F-DCD8-427D-A5EF-975881A0758A}" type="pres">
      <dgm:prSet presAssocID="{1994579B-B32A-4E29-B579-8839F4CA1043}" presName="sibTrans" presStyleCnt="0"/>
      <dgm:spPr/>
    </dgm:pt>
    <dgm:pt modelId="{5791CD00-16C8-42B8-8DA2-63F48B28F4D9}" type="pres">
      <dgm:prSet presAssocID="{8F08DA1E-49E8-4718-A596-4378547238AC}" presName="composite" presStyleCnt="0"/>
      <dgm:spPr/>
    </dgm:pt>
    <dgm:pt modelId="{D44AC056-F1C7-427D-8BFA-DD2DCD6FE343}" type="pres">
      <dgm:prSet presAssocID="{8F08DA1E-49E8-4718-A596-4378547238AC}" presName="rect1" presStyleLbl="trAlignAcc1" presStyleIdx="3" presStyleCnt="4">
        <dgm:presLayoutVars>
          <dgm:bulletEnabled val="1"/>
        </dgm:presLayoutVars>
      </dgm:prSet>
      <dgm:spPr/>
    </dgm:pt>
    <dgm:pt modelId="{1853EA5A-AF41-4003-9957-F970C7A526E0}" type="pres">
      <dgm:prSet presAssocID="{8F08DA1E-49E8-4718-A596-4378547238AC}" presName="rect2"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Évaluation 3 étoiles contour"/>
        </a:ext>
      </dgm:extLst>
    </dgm:pt>
  </dgm:ptLst>
  <dgm:cxnLst>
    <dgm:cxn modelId="{1ED2FF20-FF3F-4CBF-92EB-9B00E4FA9353}" type="presOf" srcId="{6122D0CA-4A98-47BD-A648-69242066AF9D}" destId="{27530D36-12C7-4507-81B1-C5D8C308AE01}" srcOrd="0" destOrd="0" presId="urn:microsoft.com/office/officeart/2008/layout/PictureStrips"/>
    <dgm:cxn modelId="{BE513F22-B6E9-4C3B-ACDF-815BE25717D5}" srcId="{6122D0CA-4A98-47BD-A648-69242066AF9D}" destId="{0660C93F-1881-40A3-B5F6-68C0BF34B5CB}" srcOrd="0" destOrd="0" parTransId="{39BB0810-BF6C-4B20-A792-5AACCBF0A663}" sibTransId="{6E01D32D-8EF0-4C5B-86C6-4026CEA678FF}"/>
    <dgm:cxn modelId="{4ECDBD65-F838-4AA6-A98A-10F92A356AB1}" srcId="{6122D0CA-4A98-47BD-A648-69242066AF9D}" destId="{8F08DA1E-49E8-4718-A596-4378547238AC}" srcOrd="3" destOrd="0" parTransId="{4FE4E439-CEC9-4D6F-B8B9-2C3BC58CD5ED}" sibTransId="{5C1EAE62-8AEC-4356-A490-8ED141F89E99}"/>
    <dgm:cxn modelId="{6BFECD4A-256E-4659-9EC1-4D1BC547E1FC}" type="presOf" srcId="{AE4CDEBC-71FB-4E8E-9DC7-89CD3D6EAEB4}" destId="{849E5B2C-3CA7-42AC-8794-B731965A339B}" srcOrd="0" destOrd="0" presId="urn:microsoft.com/office/officeart/2008/layout/PictureStrips"/>
    <dgm:cxn modelId="{2416A97C-8BFA-47E3-A25B-9045BB43229B}" srcId="{6122D0CA-4A98-47BD-A648-69242066AF9D}" destId="{AE4CDEBC-71FB-4E8E-9DC7-89CD3D6EAEB4}" srcOrd="2" destOrd="0" parTransId="{F70C13B1-1D81-4D1E-B6F4-F56D5264F40E}" sibTransId="{1994579B-B32A-4E29-B579-8839F4CA1043}"/>
    <dgm:cxn modelId="{FCA63497-7098-4D8D-9EF8-EEEDD9CD2E6A}" type="presOf" srcId="{7143B801-B039-43B3-A078-B24E3C371FEC}" destId="{16875527-0FB7-4635-A2B2-BF3C547AE2EB}" srcOrd="0" destOrd="0" presId="urn:microsoft.com/office/officeart/2008/layout/PictureStrips"/>
    <dgm:cxn modelId="{C0889CCA-5AB7-4052-9491-DB9DD7ACD839}" type="presOf" srcId="{8F08DA1E-49E8-4718-A596-4378547238AC}" destId="{D44AC056-F1C7-427D-8BFA-DD2DCD6FE343}" srcOrd="0" destOrd="0" presId="urn:microsoft.com/office/officeart/2008/layout/PictureStrips"/>
    <dgm:cxn modelId="{D734A2D2-4A7E-40C5-B194-A4752376A0F7}" srcId="{6122D0CA-4A98-47BD-A648-69242066AF9D}" destId="{7143B801-B039-43B3-A078-B24E3C371FEC}" srcOrd="1" destOrd="0" parTransId="{67EE685E-1B82-467B-A91C-73023B40A889}" sibTransId="{EDE42214-74FA-4F54-A7E2-1DDF7A0F270D}"/>
    <dgm:cxn modelId="{ABD241D4-0586-44C3-881C-D12E226379FF}" type="presOf" srcId="{0660C93F-1881-40A3-B5F6-68C0BF34B5CB}" destId="{3E90064B-1211-429B-96D9-0B0DEAEF4CA5}" srcOrd="0" destOrd="0" presId="urn:microsoft.com/office/officeart/2008/layout/PictureStrips"/>
    <dgm:cxn modelId="{D7562959-16CB-436F-A25E-DEF3394A4AA9}" type="presParOf" srcId="{27530D36-12C7-4507-81B1-C5D8C308AE01}" destId="{27B9BF58-38F7-43DE-ACBA-AC4E005CFF84}" srcOrd="0" destOrd="0" presId="urn:microsoft.com/office/officeart/2008/layout/PictureStrips"/>
    <dgm:cxn modelId="{D514BE9C-FB34-4E8E-9EA5-CE86E149828C}" type="presParOf" srcId="{27B9BF58-38F7-43DE-ACBA-AC4E005CFF84}" destId="{3E90064B-1211-429B-96D9-0B0DEAEF4CA5}" srcOrd="0" destOrd="0" presId="urn:microsoft.com/office/officeart/2008/layout/PictureStrips"/>
    <dgm:cxn modelId="{F90611C5-D33D-4469-B5AB-B7BC559BD8B5}" type="presParOf" srcId="{27B9BF58-38F7-43DE-ACBA-AC4E005CFF84}" destId="{D0569FCD-5CAD-46C7-943C-B86E52972925}" srcOrd="1" destOrd="0" presId="urn:microsoft.com/office/officeart/2008/layout/PictureStrips"/>
    <dgm:cxn modelId="{2F00735F-0780-4990-8044-47A30D3E9D8F}" type="presParOf" srcId="{27530D36-12C7-4507-81B1-C5D8C308AE01}" destId="{112C255E-C442-4497-8DCE-AEF8FE6F2EE0}" srcOrd="1" destOrd="0" presId="urn:microsoft.com/office/officeart/2008/layout/PictureStrips"/>
    <dgm:cxn modelId="{4164E563-1F15-4701-9342-EC4FCBB1C348}" type="presParOf" srcId="{27530D36-12C7-4507-81B1-C5D8C308AE01}" destId="{2B89162B-2516-42C7-A140-85E38DCB0C6A}" srcOrd="2" destOrd="0" presId="urn:microsoft.com/office/officeart/2008/layout/PictureStrips"/>
    <dgm:cxn modelId="{37D183FE-165D-4F03-A9E5-9B3113257F73}" type="presParOf" srcId="{2B89162B-2516-42C7-A140-85E38DCB0C6A}" destId="{16875527-0FB7-4635-A2B2-BF3C547AE2EB}" srcOrd="0" destOrd="0" presId="urn:microsoft.com/office/officeart/2008/layout/PictureStrips"/>
    <dgm:cxn modelId="{60222487-78D5-4553-A5A1-9AE7A691BABB}" type="presParOf" srcId="{2B89162B-2516-42C7-A140-85E38DCB0C6A}" destId="{F83844B5-3F47-4AB5-94BB-9F7B72F3475C}" srcOrd="1" destOrd="0" presId="urn:microsoft.com/office/officeart/2008/layout/PictureStrips"/>
    <dgm:cxn modelId="{31F2EEAF-6E2B-400F-ADBC-9A6655D318BB}" type="presParOf" srcId="{27530D36-12C7-4507-81B1-C5D8C308AE01}" destId="{4B256986-64AC-42E8-B89B-BEA83FE6D724}" srcOrd="3" destOrd="0" presId="urn:microsoft.com/office/officeart/2008/layout/PictureStrips"/>
    <dgm:cxn modelId="{7A4B1D76-B434-4B63-94C7-DF40346144C4}" type="presParOf" srcId="{27530D36-12C7-4507-81B1-C5D8C308AE01}" destId="{E169893B-FEF8-4464-B4EF-B5A63C23B298}" srcOrd="4" destOrd="0" presId="urn:microsoft.com/office/officeart/2008/layout/PictureStrips"/>
    <dgm:cxn modelId="{7E4DFBF4-891C-4201-B28F-62492625047B}" type="presParOf" srcId="{E169893B-FEF8-4464-B4EF-B5A63C23B298}" destId="{849E5B2C-3CA7-42AC-8794-B731965A339B}" srcOrd="0" destOrd="0" presId="urn:microsoft.com/office/officeart/2008/layout/PictureStrips"/>
    <dgm:cxn modelId="{9494F2CC-2341-4BD5-8F5B-27A3869B17CA}" type="presParOf" srcId="{E169893B-FEF8-4464-B4EF-B5A63C23B298}" destId="{BF6E613C-69B1-44AC-A911-8DE70D8C16B5}" srcOrd="1" destOrd="0" presId="urn:microsoft.com/office/officeart/2008/layout/PictureStrips"/>
    <dgm:cxn modelId="{9D018430-3EC9-44CC-8C15-7A088296E365}" type="presParOf" srcId="{27530D36-12C7-4507-81B1-C5D8C308AE01}" destId="{5843DF4F-DCD8-427D-A5EF-975881A0758A}" srcOrd="5" destOrd="0" presId="urn:microsoft.com/office/officeart/2008/layout/PictureStrips"/>
    <dgm:cxn modelId="{636D0815-2211-4093-8834-119D39F0B9B7}" type="presParOf" srcId="{27530D36-12C7-4507-81B1-C5D8C308AE01}" destId="{5791CD00-16C8-42B8-8DA2-63F48B28F4D9}" srcOrd="6" destOrd="0" presId="urn:microsoft.com/office/officeart/2008/layout/PictureStrips"/>
    <dgm:cxn modelId="{A7805043-107D-4FBD-8D33-337FBD5274E9}" type="presParOf" srcId="{5791CD00-16C8-42B8-8DA2-63F48B28F4D9}" destId="{D44AC056-F1C7-427D-8BFA-DD2DCD6FE343}" srcOrd="0" destOrd="0" presId="urn:microsoft.com/office/officeart/2008/layout/PictureStrips"/>
    <dgm:cxn modelId="{8F3905A6-0B50-4F45-8AA1-DD885F71450A}" type="presParOf" srcId="{5791CD00-16C8-42B8-8DA2-63F48B28F4D9}" destId="{1853EA5A-AF41-4003-9957-F970C7A526E0}" srcOrd="1" destOrd="0" presId="urn:microsoft.com/office/officeart/2008/layout/PictureStrip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57968F1-0C81-4FFB-91E0-6F62386D804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DCB14A18-7979-4ACC-8552-84F94CAB48D6}">
      <dgm:prSet phldrT="[Texte]" custT="1"/>
      <dgm:spPr>
        <a:solidFill>
          <a:srgbClr val="E6E6E6"/>
        </a:solidFill>
      </dgm:spPr>
      <dgm:t>
        <a:bodyPr/>
        <a:lstStyle/>
        <a:p>
          <a:r>
            <a:rPr lang="fr-FR" sz="1700" b="1" dirty="0">
              <a:solidFill>
                <a:srgbClr val="1F3C85"/>
              </a:solidFill>
              <a:latin typeface="Roboto Slab Light"/>
              <a:ea typeface="Roboto Light" pitchFamily="2" charset="0"/>
              <a:cs typeface="Roboto Light" pitchFamily="2" charset="0"/>
            </a:rPr>
            <a:t>Le Contrat territorial réservataire employeur (</a:t>
          </a:r>
          <a:r>
            <a:rPr lang="fr-FR" sz="1700" b="1" dirty="0" err="1">
              <a:solidFill>
                <a:srgbClr val="1F3C85"/>
              </a:solidFill>
              <a:latin typeface="Roboto Slab Light"/>
              <a:ea typeface="Roboto Light" pitchFamily="2" charset="0"/>
              <a:cs typeface="Roboto Light" pitchFamily="2" charset="0"/>
            </a:rPr>
            <a:t>Ctre</a:t>
          </a:r>
          <a:r>
            <a:rPr lang="fr-FR" sz="1700" b="1" dirty="0">
              <a:solidFill>
                <a:srgbClr val="1F3C85"/>
              </a:solidFill>
              <a:latin typeface="Roboto Slab Light"/>
              <a:ea typeface="Roboto Light" pitchFamily="2" charset="0"/>
              <a:cs typeface="Roboto Light" pitchFamily="2" charset="0"/>
            </a:rPr>
            <a:t>) est signé entre la Caf et le réservataire de places pour une durée maximale de 5 ans avec possibilité de renouvellement.</a:t>
          </a:r>
        </a:p>
      </dgm:t>
    </dgm:pt>
    <dgm:pt modelId="{8D56496C-3FD2-420A-925F-B89C2B08FE08}" type="parTrans" cxnId="{94244300-6EFE-4D9F-BB20-C4299E2AD2B3}">
      <dgm:prSet/>
      <dgm:spPr/>
      <dgm:t>
        <a:bodyPr/>
        <a:lstStyle/>
        <a:p>
          <a:endParaRPr lang="fr-FR"/>
        </a:p>
      </dgm:t>
    </dgm:pt>
    <dgm:pt modelId="{106755F1-DE4B-429A-B0AD-1276D6C08568}" type="sibTrans" cxnId="{94244300-6EFE-4D9F-BB20-C4299E2AD2B3}">
      <dgm:prSet/>
      <dgm:spPr/>
      <dgm:t>
        <a:bodyPr/>
        <a:lstStyle/>
        <a:p>
          <a:endParaRPr lang="fr-FR"/>
        </a:p>
      </dgm:t>
    </dgm:pt>
    <dgm:pt modelId="{822B2482-823F-4566-8F1A-6DF5BC9F5778}">
      <dgm:prSet phldrT="[Texte]"/>
      <dgm:spPr>
        <a:solidFill>
          <a:srgbClr val="E0007C"/>
        </a:solidFill>
      </dgm:spPr>
      <dgm:t>
        <a:bodyPr/>
        <a:lstStyle/>
        <a:p>
          <a:pPr rtl="0"/>
          <a:r>
            <a:rPr lang="fr-FR" b="1" dirty="0">
              <a:latin typeface="Roboto Slab Light"/>
            </a:rPr>
            <a:t>Seuls les employeurs, relevant du régime général et non éligibles au Crédit impôt famille, sont éligibles au bonus réservataire.</a:t>
          </a:r>
        </a:p>
      </dgm:t>
    </dgm:pt>
    <dgm:pt modelId="{D16DD211-25E1-499A-8CD6-52593F8C56AE}" type="parTrans" cxnId="{97600F7D-09B6-45F9-8D18-5883B2EF1432}">
      <dgm:prSet/>
      <dgm:spPr/>
      <dgm:t>
        <a:bodyPr/>
        <a:lstStyle/>
        <a:p>
          <a:endParaRPr lang="fr-FR"/>
        </a:p>
      </dgm:t>
    </dgm:pt>
    <dgm:pt modelId="{A8C33B67-637A-4910-BA45-533C7974D309}" type="sibTrans" cxnId="{97600F7D-09B6-45F9-8D18-5883B2EF1432}">
      <dgm:prSet/>
      <dgm:spPr/>
      <dgm:t>
        <a:bodyPr/>
        <a:lstStyle/>
        <a:p>
          <a:endParaRPr lang="fr-FR"/>
        </a:p>
      </dgm:t>
    </dgm:pt>
    <dgm:pt modelId="{004395D5-9E6B-40CD-8904-F292E3F1A4A7}">
      <dgm:prSet phldrT="[Texte]"/>
      <dgm:spPr>
        <a:solidFill>
          <a:srgbClr val="3DB9C5"/>
        </a:solidFill>
      </dgm:spPr>
      <dgm:t>
        <a:bodyPr/>
        <a:lstStyle/>
        <a:p>
          <a:r>
            <a:rPr lang="fr-FR" b="1" dirty="0">
              <a:latin typeface="Roboto Slab Light"/>
            </a:rPr>
            <a:t>Le bonus réservataire est versé à l’employeur réservataire.</a:t>
          </a:r>
        </a:p>
      </dgm:t>
    </dgm:pt>
    <dgm:pt modelId="{8AD91D6E-A83A-4CE4-BA0F-26449103A7E3}" type="parTrans" cxnId="{330F441E-AE95-497C-B709-301586353B2E}">
      <dgm:prSet/>
      <dgm:spPr/>
      <dgm:t>
        <a:bodyPr/>
        <a:lstStyle/>
        <a:p>
          <a:endParaRPr lang="fr-FR"/>
        </a:p>
      </dgm:t>
    </dgm:pt>
    <dgm:pt modelId="{A33C6DD5-41B6-4E81-AD1B-04F1B9A5E7C5}" type="sibTrans" cxnId="{330F441E-AE95-497C-B709-301586353B2E}">
      <dgm:prSet/>
      <dgm:spPr/>
      <dgm:t>
        <a:bodyPr/>
        <a:lstStyle/>
        <a:p>
          <a:endParaRPr lang="fr-FR"/>
        </a:p>
      </dgm:t>
    </dgm:pt>
    <dgm:pt modelId="{502D541A-962F-4E0F-BFF5-F41CE6D1637D}">
      <dgm:prSet phldrT="[Texte]"/>
      <dgm:spPr>
        <a:solidFill>
          <a:srgbClr val="1F3C85"/>
        </a:solidFill>
      </dgm:spPr>
      <dgm:t>
        <a:bodyPr/>
        <a:lstStyle/>
        <a:p>
          <a:pPr rtl="0"/>
          <a:r>
            <a:rPr lang="fr-FR" b="1" dirty="0">
              <a:latin typeface="Roboto Slab Light"/>
            </a:rPr>
            <a:t>les places bénéficiaires d’un bonus CTRE ne peuvent pas bénéficier d’un bonus territoire (non cumulatif).</a:t>
          </a:r>
        </a:p>
      </dgm:t>
    </dgm:pt>
    <dgm:pt modelId="{3AD27FD8-E4DD-4956-B1D7-CF1C913DBEB4}" type="parTrans" cxnId="{008BF0B8-F9A3-4C0D-9F8F-3A3E5E5A50AC}">
      <dgm:prSet/>
      <dgm:spPr/>
      <dgm:t>
        <a:bodyPr/>
        <a:lstStyle/>
        <a:p>
          <a:endParaRPr lang="fr-FR"/>
        </a:p>
      </dgm:t>
    </dgm:pt>
    <dgm:pt modelId="{76D9A21E-F20F-4848-B909-BABB02002E83}" type="sibTrans" cxnId="{008BF0B8-F9A3-4C0D-9F8F-3A3E5E5A50AC}">
      <dgm:prSet/>
      <dgm:spPr/>
      <dgm:t>
        <a:bodyPr/>
        <a:lstStyle/>
        <a:p>
          <a:endParaRPr lang="fr-FR"/>
        </a:p>
      </dgm:t>
    </dgm:pt>
    <dgm:pt modelId="{EF607CCF-FB1F-4729-AB43-9F3B6A7A8334}" type="pres">
      <dgm:prSet presAssocID="{957968F1-0C81-4FFB-91E0-6F62386D804F}" presName="Name0" presStyleCnt="0">
        <dgm:presLayoutVars>
          <dgm:chMax val="7"/>
          <dgm:chPref val="7"/>
          <dgm:dir/>
        </dgm:presLayoutVars>
      </dgm:prSet>
      <dgm:spPr/>
    </dgm:pt>
    <dgm:pt modelId="{C431EB67-BDE1-4CD4-98BD-FFBEEF1A563D}" type="pres">
      <dgm:prSet presAssocID="{957968F1-0C81-4FFB-91E0-6F62386D804F}" presName="Name1" presStyleCnt="0"/>
      <dgm:spPr/>
    </dgm:pt>
    <dgm:pt modelId="{278C7EF3-231E-4509-BBF9-BD73D9391530}" type="pres">
      <dgm:prSet presAssocID="{957968F1-0C81-4FFB-91E0-6F62386D804F}" presName="cycle" presStyleCnt="0"/>
      <dgm:spPr/>
    </dgm:pt>
    <dgm:pt modelId="{A5C0630B-6849-4009-9C3B-DC47BC28B9CF}" type="pres">
      <dgm:prSet presAssocID="{957968F1-0C81-4FFB-91E0-6F62386D804F}" presName="srcNode" presStyleLbl="node1" presStyleIdx="0" presStyleCnt="4"/>
      <dgm:spPr/>
    </dgm:pt>
    <dgm:pt modelId="{6A030F3E-AE6A-4771-8173-400F4BA8FBBD}" type="pres">
      <dgm:prSet presAssocID="{957968F1-0C81-4FFB-91E0-6F62386D804F}" presName="conn" presStyleLbl="parChTrans1D2" presStyleIdx="0" presStyleCnt="1"/>
      <dgm:spPr/>
    </dgm:pt>
    <dgm:pt modelId="{6B01E320-F206-4B7C-A053-CFA48864A7F5}" type="pres">
      <dgm:prSet presAssocID="{957968F1-0C81-4FFB-91E0-6F62386D804F}" presName="extraNode" presStyleLbl="node1" presStyleIdx="0" presStyleCnt="4"/>
      <dgm:spPr/>
    </dgm:pt>
    <dgm:pt modelId="{584FE015-D807-4700-BBAA-393AD3087CAD}" type="pres">
      <dgm:prSet presAssocID="{957968F1-0C81-4FFB-91E0-6F62386D804F}" presName="dstNode" presStyleLbl="node1" presStyleIdx="0" presStyleCnt="4"/>
      <dgm:spPr/>
    </dgm:pt>
    <dgm:pt modelId="{D3E387D7-E579-4018-8FC4-E0510D9DE078}" type="pres">
      <dgm:prSet presAssocID="{DCB14A18-7979-4ACC-8552-84F94CAB48D6}" presName="text_1" presStyleLbl="node1" presStyleIdx="0" presStyleCnt="4">
        <dgm:presLayoutVars>
          <dgm:bulletEnabled val="1"/>
        </dgm:presLayoutVars>
      </dgm:prSet>
      <dgm:spPr/>
    </dgm:pt>
    <dgm:pt modelId="{DC08A12E-B914-4BC8-BBEE-9129F321FCBC}" type="pres">
      <dgm:prSet presAssocID="{DCB14A18-7979-4ACC-8552-84F94CAB48D6}" presName="accent_1" presStyleCnt="0"/>
      <dgm:spPr/>
    </dgm:pt>
    <dgm:pt modelId="{A47CC625-B8DF-4BC5-B997-7DB8D3C75BC4}" type="pres">
      <dgm:prSet presAssocID="{DCB14A18-7979-4ACC-8552-84F94CAB48D6}" presName="accentRepeatNode" presStyleLbl="solidFgAcc1" presStyleIdx="0" presStyleCnt="4"/>
      <dgm:spPr/>
    </dgm:pt>
    <dgm:pt modelId="{FBDA16DB-DF35-4C84-9146-8483330A18F5}" type="pres">
      <dgm:prSet presAssocID="{822B2482-823F-4566-8F1A-6DF5BC9F5778}" presName="text_2" presStyleLbl="node1" presStyleIdx="1" presStyleCnt="4">
        <dgm:presLayoutVars>
          <dgm:bulletEnabled val="1"/>
        </dgm:presLayoutVars>
      </dgm:prSet>
      <dgm:spPr/>
    </dgm:pt>
    <dgm:pt modelId="{23E019D9-3914-4D6F-B481-59EB75F39581}" type="pres">
      <dgm:prSet presAssocID="{822B2482-823F-4566-8F1A-6DF5BC9F5778}" presName="accent_2" presStyleCnt="0"/>
      <dgm:spPr/>
    </dgm:pt>
    <dgm:pt modelId="{CFE1E41A-DFC6-40FC-AA88-0C26E82B4F2B}" type="pres">
      <dgm:prSet presAssocID="{822B2482-823F-4566-8F1A-6DF5BC9F5778}" presName="accentRepeatNode" presStyleLbl="solidFgAcc1" presStyleIdx="1" presStyleCnt="4"/>
      <dgm:spPr/>
    </dgm:pt>
    <dgm:pt modelId="{A17D2564-B398-4F01-B337-EA31C91FB037}" type="pres">
      <dgm:prSet presAssocID="{004395D5-9E6B-40CD-8904-F292E3F1A4A7}" presName="text_3" presStyleLbl="node1" presStyleIdx="2" presStyleCnt="4">
        <dgm:presLayoutVars>
          <dgm:bulletEnabled val="1"/>
        </dgm:presLayoutVars>
      </dgm:prSet>
      <dgm:spPr/>
    </dgm:pt>
    <dgm:pt modelId="{07D70F06-B1B2-4DC0-8158-27B51A90F65D}" type="pres">
      <dgm:prSet presAssocID="{004395D5-9E6B-40CD-8904-F292E3F1A4A7}" presName="accent_3" presStyleCnt="0"/>
      <dgm:spPr/>
    </dgm:pt>
    <dgm:pt modelId="{55C2089F-B52B-431B-A4BB-46776C6D8A42}" type="pres">
      <dgm:prSet presAssocID="{004395D5-9E6B-40CD-8904-F292E3F1A4A7}" presName="accentRepeatNode" presStyleLbl="solidFgAcc1" presStyleIdx="2" presStyleCnt="4"/>
      <dgm:spPr/>
    </dgm:pt>
    <dgm:pt modelId="{F2864DC2-70AA-474D-A0B3-1E215FA06F89}" type="pres">
      <dgm:prSet presAssocID="{502D541A-962F-4E0F-BFF5-F41CE6D1637D}" presName="text_4" presStyleLbl="node1" presStyleIdx="3" presStyleCnt="4">
        <dgm:presLayoutVars>
          <dgm:bulletEnabled val="1"/>
        </dgm:presLayoutVars>
      </dgm:prSet>
      <dgm:spPr/>
    </dgm:pt>
    <dgm:pt modelId="{804AF5D2-962C-498A-A495-7B45171D684C}" type="pres">
      <dgm:prSet presAssocID="{502D541A-962F-4E0F-BFF5-F41CE6D1637D}" presName="accent_4" presStyleCnt="0"/>
      <dgm:spPr/>
    </dgm:pt>
    <dgm:pt modelId="{516F6E4A-E3FC-4ACC-AB10-32BB91E98251}" type="pres">
      <dgm:prSet presAssocID="{502D541A-962F-4E0F-BFF5-F41CE6D1637D}" presName="accentRepeatNode" presStyleLbl="solidFgAcc1" presStyleIdx="3" presStyleCnt="4"/>
      <dgm:spPr/>
    </dgm:pt>
  </dgm:ptLst>
  <dgm:cxnLst>
    <dgm:cxn modelId="{94244300-6EFE-4D9F-BB20-C4299E2AD2B3}" srcId="{957968F1-0C81-4FFB-91E0-6F62386D804F}" destId="{DCB14A18-7979-4ACC-8552-84F94CAB48D6}" srcOrd="0" destOrd="0" parTransId="{8D56496C-3FD2-420A-925F-B89C2B08FE08}" sibTransId="{106755F1-DE4B-429A-B0AD-1276D6C08568}"/>
    <dgm:cxn modelId="{330F441E-AE95-497C-B709-301586353B2E}" srcId="{957968F1-0C81-4FFB-91E0-6F62386D804F}" destId="{004395D5-9E6B-40CD-8904-F292E3F1A4A7}" srcOrd="2" destOrd="0" parTransId="{8AD91D6E-A83A-4CE4-BA0F-26449103A7E3}" sibTransId="{A33C6DD5-41B6-4E81-AD1B-04F1B9A5E7C5}"/>
    <dgm:cxn modelId="{27BC9925-D970-492D-B274-EB9B23D3B57E}" type="presOf" srcId="{004395D5-9E6B-40CD-8904-F292E3F1A4A7}" destId="{A17D2564-B398-4F01-B337-EA31C91FB037}" srcOrd="0" destOrd="0" presId="urn:microsoft.com/office/officeart/2008/layout/VerticalCurvedList"/>
    <dgm:cxn modelId="{9344C468-BC00-458A-A1FE-2978F54BC7FB}" type="presOf" srcId="{957968F1-0C81-4FFB-91E0-6F62386D804F}" destId="{EF607CCF-FB1F-4729-AB43-9F3B6A7A8334}" srcOrd="0" destOrd="0" presId="urn:microsoft.com/office/officeart/2008/layout/VerticalCurvedList"/>
    <dgm:cxn modelId="{0E9EF66F-57EC-4A39-90EE-EDC660D011F8}" type="presOf" srcId="{DCB14A18-7979-4ACC-8552-84F94CAB48D6}" destId="{D3E387D7-E579-4018-8FC4-E0510D9DE078}" srcOrd="0" destOrd="0" presId="urn:microsoft.com/office/officeart/2008/layout/VerticalCurvedList"/>
    <dgm:cxn modelId="{3175635A-9BC1-4ECE-BD8E-9D8929D8CDEB}" type="presOf" srcId="{106755F1-DE4B-429A-B0AD-1276D6C08568}" destId="{6A030F3E-AE6A-4771-8173-400F4BA8FBBD}" srcOrd="0" destOrd="0" presId="urn:microsoft.com/office/officeart/2008/layout/VerticalCurvedList"/>
    <dgm:cxn modelId="{97600F7D-09B6-45F9-8D18-5883B2EF1432}" srcId="{957968F1-0C81-4FFB-91E0-6F62386D804F}" destId="{822B2482-823F-4566-8F1A-6DF5BC9F5778}" srcOrd="1" destOrd="0" parTransId="{D16DD211-25E1-499A-8CD6-52593F8C56AE}" sibTransId="{A8C33B67-637A-4910-BA45-533C7974D309}"/>
    <dgm:cxn modelId="{008BF0B8-F9A3-4C0D-9F8F-3A3E5E5A50AC}" srcId="{957968F1-0C81-4FFB-91E0-6F62386D804F}" destId="{502D541A-962F-4E0F-BFF5-F41CE6D1637D}" srcOrd="3" destOrd="0" parTransId="{3AD27FD8-E4DD-4956-B1D7-CF1C913DBEB4}" sibTransId="{76D9A21E-F20F-4848-B909-BABB02002E83}"/>
    <dgm:cxn modelId="{E1A380BD-61B3-42F9-8B41-49FF911F50BA}" type="presOf" srcId="{502D541A-962F-4E0F-BFF5-F41CE6D1637D}" destId="{F2864DC2-70AA-474D-A0B3-1E215FA06F89}" srcOrd="0" destOrd="0" presId="urn:microsoft.com/office/officeart/2008/layout/VerticalCurvedList"/>
    <dgm:cxn modelId="{4A52CCE5-13AB-4789-A106-4B8AFF210684}" type="presOf" srcId="{822B2482-823F-4566-8F1A-6DF5BC9F5778}" destId="{FBDA16DB-DF35-4C84-9146-8483330A18F5}" srcOrd="0" destOrd="0" presId="urn:microsoft.com/office/officeart/2008/layout/VerticalCurvedList"/>
    <dgm:cxn modelId="{EE784EE1-2EA3-4DBB-A4A8-DCCDF316C44A}" type="presParOf" srcId="{EF607CCF-FB1F-4729-AB43-9F3B6A7A8334}" destId="{C431EB67-BDE1-4CD4-98BD-FFBEEF1A563D}" srcOrd="0" destOrd="0" presId="urn:microsoft.com/office/officeart/2008/layout/VerticalCurvedList"/>
    <dgm:cxn modelId="{8AF50A82-FF44-429D-A990-738CD5E61207}" type="presParOf" srcId="{C431EB67-BDE1-4CD4-98BD-FFBEEF1A563D}" destId="{278C7EF3-231E-4509-BBF9-BD73D9391530}" srcOrd="0" destOrd="0" presId="urn:microsoft.com/office/officeart/2008/layout/VerticalCurvedList"/>
    <dgm:cxn modelId="{0A1ADA78-E491-4452-91E8-7279ED352444}" type="presParOf" srcId="{278C7EF3-231E-4509-BBF9-BD73D9391530}" destId="{A5C0630B-6849-4009-9C3B-DC47BC28B9CF}" srcOrd="0" destOrd="0" presId="urn:microsoft.com/office/officeart/2008/layout/VerticalCurvedList"/>
    <dgm:cxn modelId="{65721C8C-7AD9-449E-A722-C665A5755D83}" type="presParOf" srcId="{278C7EF3-231E-4509-BBF9-BD73D9391530}" destId="{6A030F3E-AE6A-4771-8173-400F4BA8FBBD}" srcOrd="1" destOrd="0" presId="urn:microsoft.com/office/officeart/2008/layout/VerticalCurvedList"/>
    <dgm:cxn modelId="{95DC5D99-05E6-4D20-BDD8-B7AE5BD2CEC1}" type="presParOf" srcId="{278C7EF3-231E-4509-BBF9-BD73D9391530}" destId="{6B01E320-F206-4B7C-A053-CFA48864A7F5}" srcOrd="2" destOrd="0" presId="urn:microsoft.com/office/officeart/2008/layout/VerticalCurvedList"/>
    <dgm:cxn modelId="{19A29355-F219-471B-89C3-968DABA6F2D1}" type="presParOf" srcId="{278C7EF3-231E-4509-BBF9-BD73D9391530}" destId="{584FE015-D807-4700-BBAA-393AD3087CAD}" srcOrd="3" destOrd="0" presId="urn:microsoft.com/office/officeart/2008/layout/VerticalCurvedList"/>
    <dgm:cxn modelId="{D44B38D7-9481-4B40-8B5F-296A0E918F06}" type="presParOf" srcId="{C431EB67-BDE1-4CD4-98BD-FFBEEF1A563D}" destId="{D3E387D7-E579-4018-8FC4-E0510D9DE078}" srcOrd="1" destOrd="0" presId="urn:microsoft.com/office/officeart/2008/layout/VerticalCurvedList"/>
    <dgm:cxn modelId="{3BE08741-0E5C-46D5-9C40-C7EE77EFE7DD}" type="presParOf" srcId="{C431EB67-BDE1-4CD4-98BD-FFBEEF1A563D}" destId="{DC08A12E-B914-4BC8-BBEE-9129F321FCBC}" srcOrd="2" destOrd="0" presId="urn:microsoft.com/office/officeart/2008/layout/VerticalCurvedList"/>
    <dgm:cxn modelId="{3E93367D-DC32-4EBB-AF98-3D50370C73EB}" type="presParOf" srcId="{DC08A12E-B914-4BC8-BBEE-9129F321FCBC}" destId="{A47CC625-B8DF-4BC5-B997-7DB8D3C75BC4}" srcOrd="0" destOrd="0" presId="urn:microsoft.com/office/officeart/2008/layout/VerticalCurvedList"/>
    <dgm:cxn modelId="{B273A012-47BE-4232-9D7E-3CC3245E894D}" type="presParOf" srcId="{C431EB67-BDE1-4CD4-98BD-FFBEEF1A563D}" destId="{FBDA16DB-DF35-4C84-9146-8483330A18F5}" srcOrd="3" destOrd="0" presId="urn:microsoft.com/office/officeart/2008/layout/VerticalCurvedList"/>
    <dgm:cxn modelId="{34FBA3CF-0437-4DC9-88A5-C276E622391E}" type="presParOf" srcId="{C431EB67-BDE1-4CD4-98BD-FFBEEF1A563D}" destId="{23E019D9-3914-4D6F-B481-59EB75F39581}" srcOrd="4" destOrd="0" presId="urn:microsoft.com/office/officeart/2008/layout/VerticalCurvedList"/>
    <dgm:cxn modelId="{28E3D1A4-422B-4DF7-8EFC-2AC4228FD333}" type="presParOf" srcId="{23E019D9-3914-4D6F-B481-59EB75F39581}" destId="{CFE1E41A-DFC6-40FC-AA88-0C26E82B4F2B}" srcOrd="0" destOrd="0" presId="urn:microsoft.com/office/officeart/2008/layout/VerticalCurvedList"/>
    <dgm:cxn modelId="{76E8AC70-49C5-445E-BF1D-F19E197E98F7}" type="presParOf" srcId="{C431EB67-BDE1-4CD4-98BD-FFBEEF1A563D}" destId="{A17D2564-B398-4F01-B337-EA31C91FB037}" srcOrd="5" destOrd="0" presId="urn:microsoft.com/office/officeart/2008/layout/VerticalCurvedList"/>
    <dgm:cxn modelId="{5D19BD00-58EB-4A42-B71F-5D1868485F3D}" type="presParOf" srcId="{C431EB67-BDE1-4CD4-98BD-FFBEEF1A563D}" destId="{07D70F06-B1B2-4DC0-8158-27B51A90F65D}" srcOrd="6" destOrd="0" presId="urn:microsoft.com/office/officeart/2008/layout/VerticalCurvedList"/>
    <dgm:cxn modelId="{B6010A09-270C-4EE7-A45B-4905A47F5366}" type="presParOf" srcId="{07D70F06-B1B2-4DC0-8158-27B51A90F65D}" destId="{55C2089F-B52B-431B-A4BB-46776C6D8A42}" srcOrd="0" destOrd="0" presId="urn:microsoft.com/office/officeart/2008/layout/VerticalCurvedList"/>
    <dgm:cxn modelId="{96EC0621-86BE-4D8C-B978-328FD0C5BE29}" type="presParOf" srcId="{C431EB67-BDE1-4CD4-98BD-FFBEEF1A563D}" destId="{F2864DC2-70AA-474D-A0B3-1E215FA06F89}" srcOrd="7" destOrd="0" presId="urn:microsoft.com/office/officeart/2008/layout/VerticalCurvedList"/>
    <dgm:cxn modelId="{648F1744-041F-42A4-8197-15FD82CF6216}" type="presParOf" srcId="{C431EB67-BDE1-4CD4-98BD-FFBEEF1A563D}" destId="{804AF5D2-962C-498A-A495-7B45171D684C}" srcOrd="8" destOrd="0" presId="urn:microsoft.com/office/officeart/2008/layout/VerticalCurvedList"/>
    <dgm:cxn modelId="{BE89F6E0-514C-4F67-B00A-8793688596FB}" type="presParOf" srcId="{804AF5D2-962C-498A-A495-7B45171D684C}" destId="{516F6E4A-E3FC-4ACC-AB10-32BB91E9825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2F33576-9BEF-4199-891B-C512F57BF7AC}"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fr-FR"/>
        </a:p>
      </dgm:t>
    </dgm:pt>
    <dgm:pt modelId="{6A89B4D1-0D26-49D2-8580-53FE38301818}">
      <dgm:prSet phldrT="[Texte]"/>
      <dgm:spPr>
        <a:solidFill>
          <a:srgbClr val="E0007C"/>
        </a:solidFill>
      </dgm:spPr>
      <dgm:t>
        <a:bodyPr/>
        <a:lstStyle/>
        <a:p>
          <a:r>
            <a:rPr lang="fr-FR"/>
            <a:t>La Prestation de Service Unique  (PSU)</a:t>
          </a:r>
        </a:p>
      </dgm:t>
    </dgm:pt>
    <dgm:pt modelId="{CEC7DD05-6157-48F8-8D11-2F4C51FADC15}" type="parTrans" cxnId="{1456900F-457B-4F5E-AFB5-861D0C86DB7D}">
      <dgm:prSet/>
      <dgm:spPr/>
      <dgm:t>
        <a:bodyPr/>
        <a:lstStyle/>
        <a:p>
          <a:endParaRPr lang="fr-FR"/>
        </a:p>
      </dgm:t>
    </dgm:pt>
    <dgm:pt modelId="{EA160D29-AC3B-4D70-B7F1-E9812F787463}" type="sibTrans" cxnId="{1456900F-457B-4F5E-AFB5-861D0C86DB7D}">
      <dgm:prSet/>
      <dgm:spPr/>
      <dgm:t>
        <a:bodyPr/>
        <a:lstStyle/>
        <a:p>
          <a:endParaRPr lang="fr-FR"/>
        </a:p>
      </dgm:t>
    </dgm:pt>
    <dgm:pt modelId="{3DC45BC3-03C0-4862-B961-36CE117E4C5D}">
      <dgm:prSet phldrT="[Texte]" custT="1"/>
      <dgm:spPr>
        <a:solidFill>
          <a:srgbClr val="3DB9C5"/>
        </a:solidFill>
      </dgm:spPr>
      <dgm:t>
        <a:bodyPr/>
        <a:lstStyle/>
        <a:p>
          <a:r>
            <a:rPr lang="fr-FR" sz="1400" b="1">
              <a:solidFill>
                <a:schemeClr val="bg1"/>
              </a:solidFill>
              <a:latin typeface="Roboto Slab Light" pitchFamily="2" charset="0"/>
              <a:ea typeface="Roboto Slab Light" pitchFamily="2" charset="0"/>
              <a:cs typeface="Tahoma"/>
            </a:rPr>
            <a:t>Le Bonus « territoire CTG »</a:t>
          </a:r>
          <a:endParaRPr lang="fr-FR" sz="1400">
            <a:solidFill>
              <a:schemeClr val="bg1"/>
            </a:solidFill>
          </a:endParaRPr>
        </a:p>
      </dgm:t>
    </dgm:pt>
    <dgm:pt modelId="{ABF1370C-993C-4BB3-9DBF-6CC53B2C8F3A}" type="parTrans" cxnId="{5D1F389A-1B60-4FCB-BE17-A68934D0A8C8}">
      <dgm:prSet/>
      <dgm:spPr/>
      <dgm:t>
        <a:bodyPr/>
        <a:lstStyle/>
        <a:p>
          <a:endParaRPr lang="fr-FR"/>
        </a:p>
      </dgm:t>
    </dgm:pt>
    <dgm:pt modelId="{EE5656FD-6F47-45FB-9B54-94C401FEBB6A}" type="sibTrans" cxnId="{5D1F389A-1B60-4FCB-BE17-A68934D0A8C8}">
      <dgm:prSet/>
      <dgm:spPr/>
      <dgm:t>
        <a:bodyPr/>
        <a:lstStyle/>
        <a:p>
          <a:endParaRPr lang="fr-FR"/>
        </a:p>
      </dgm:t>
    </dgm:pt>
    <dgm:pt modelId="{BC1D9337-0210-4B6C-863B-0E4F1CA50837}">
      <dgm:prSet phldrT="[Texte]" custT="1"/>
      <dgm:spPr>
        <a:solidFill>
          <a:srgbClr val="F8B8C6"/>
        </a:solidFill>
      </dgm:spPr>
      <dgm:t>
        <a:bodyPr/>
        <a:lstStyle/>
        <a:p>
          <a:r>
            <a:rPr lang="fr-FR" sz="1400" b="1">
              <a:latin typeface="Roboto Slab Light" pitchFamily="2" charset="0"/>
              <a:ea typeface="Roboto Slab Light" pitchFamily="2" charset="0"/>
              <a:cs typeface="Roboto Slab Light" pitchFamily="2" charset="0"/>
            </a:rPr>
            <a:t>Le Bonus « Trajectoire de développement »</a:t>
          </a:r>
          <a:endParaRPr lang="fr-FR" sz="1400"/>
        </a:p>
      </dgm:t>
    </dgm:pt>
    <dgm:pt modelId="{A3B966DB-F111-4C56-9D07-20782B154AF9}" type="parTrans" cxnId="{D60A3DFA-39D3-4CC1-8423-503176323A54}">
      <dgm:prSet/>
      <dgm:spPr/>
      <dgm:t>
        <a:bodyPr/>
        <a:lstStyle/>
        <a:p>
          <a:endParaRPr lang="fr-FR"/>
        </a:p>
      </dgm:t>
    </dgm:pt>
    <dgm:pt modelId="{1AA3EAA2-188D-49EB-B902-5CEC9098FDA4}" type="sibTrans" cxnId="{D60A3DFA-39D3-4CC1-8423-503176323A54}">
      <dgm:prSet/>
      <dgm:spPr/>
      <dgm:t>
        <a:bodyPr/>
        <a:lstStyle/>
        <a:p>
          <a:endParaRPr lang="fr-FR"/>
        </a:p>
      </dgm:t>
    </dgm:pt>
    <dgm:pt modelId="{A88DA116-F35F-4C46-8C9F-477B242F3063}">
      <dgm:prSet phldrT="[Texte]" custT="1"/>
      <dgm:spPr>
        <a:solidFill>
          <a:srgbClr val="1F3C85"/>
        </a:solidFill>
      </dgm:spPr>
      <dgm:t>
        <a:bodyPr/>
        <a:lstStyle/>
        <a:p>
          <a:r>
            <a:rPr lang="fr-FR" sz="1400" b="1">
              <a:latin typeface="Roboto Slab Light" pitchFamily="2" charset="0"/>
              <a:ea typeface="Roboto Slab Light" pitchFamily="2" charset="0"/>
              <a:cs typeface="Roboto Slab Light" pitchFamily="2" charset="0"/>
            </a:rPr>
            <a:t>Le Bonus « Attractivité »</a:t>
          </a:r>
          <a:endParaRPr lang="fr-FR" sz="1400"/>
        </a:p>
      </dgm:t>
    </dgm:pt>
    <dgm:pt modelId="{EF0073B3-884A-4CBF-B1BC-5E17CD8A11EC}" type="parTrans" cxnId="{231377EE-8F4A-439A-A2FB-720393A0BE21}">
      <dgm:prSet/>
      <dgm:spPr/>
      <dgm:t>
        <a:bodyPr/>
        <a:lstStyle/>
        <a:p>
          <a:endParaRPr lang="fr-FR"/>
        </a:p>
      </dgm:t>
    </dgm:pt>
    <dgm:pt modelId="{156AD341-4891-40D2-B2DB-FFF5966C85BE}" type="sibTrans" cxnId="{231377EE-8F4A-439A-A2FB-720393A0BE21}">
      <dgm:prSet/>
      <dgm:spPr/>
      <dgm:t>
        <a:bodyPr/>
        <a:lstStyle/>
        <a:p>
          <a:endParaRPr lang="fr-FR"/>
        </a:p>
      </dgm:t>
    </dgm:pt>
    <dgm:pt modelId="{8ADD2F93-25F6-4A16-8EB4-FC5204A2B01A}">
      <dgm:prSet phldrT="[Texte]" custT="1"/>
      <dgm:spPr>
        <a:solidFill>
          <a:srgbClr val="E6E6E6"/>
        </a:solidFill>
      </dgm:spPr>
      <dgm:t>
        <a:bodyPr/>
        <a:lstStyle/>
        <a:p>
          <a:r>
            <a:rPr lang="fr-FR" sz="1400" b="1">
              <a:solidFill>
                <a:srgbClr val="1F3C85"/>
              </a:solidFill>
              <a:latin typeface="Roboto Slab Light" pitchFamily="2" charset="0"/>
              <a:ea typeface="Roboto Slab Light" pitchFamily="2" charset="0"/>
              <a:cs typeface="Roboto Slab Light" pitchFamily="2" charset="0"/>
            </a:rPr>
            <a:t>Le Fonds de soutien au démarrage</a:t>
          </a:r>
          <a:endParaRPr lang="fr-FR" sz="1400">
            <a:solidFill>
              <a:srgbClr val="1F3C85"/>
            </a:solidFill>
          </a:endParaRPr>
        </a:p>
      </dgm:t>
    </dgm:pt>
    <dgm:pt modelId="{CDAEE0D5-EE0E-4663-A30F-3285C4F0AD62}" type="parTrans" cxnId="{F214571E-9A1A-4A4A-995D-6B9305CB7F04}">
      <dgm:prSet/>
      <dgm:spPr/>
      <dgm:t>
        <a:bodyPr/>
        <a:lstStyle/>
        <a:p>
          <a:endParaRPr lang="fr-FR"/>
        </a:p>
      </dgm:t>
    </dgm:pt>
    <dgm:pt modelId="{4E194FB0-A471-497A-91E3-EAE1F4B3D5F4}" type="sibTrans" cxnId="{F214571E-9A1A-4A4A-995D-6B9305CB7F04}">
      <dgm:prSet/>
      <dgm:spPr/>
      <dgm:t>
        <a:bodyPr/>
        <a:lstStyle/>
        <a:p>
          <a:endParaRPr lang="fr-FR"/>
        </a:p>
      </dgm:t>
    </dgm:pt>
    <dgm:pt modelId="{4C5C09AA-DC61-4A11-91F0-1F1FE8456FFD}">
      <dgm:prSet phldrT="[Texte]" custT="1"/>
      <dgm:spPr>
        <a:solidFill>
          <a:schemeClr val="tx2">
            <a:lumMod val="60000"/>
            <a:lumOff val="40000"/>
          </a:schemeClr>
        </a:solidFill>
      </dgm:spPr>
      <dgm:t>
        <a:bodyPr/>
        <a:lstStyle/>
        <a:p>
          <a:r>
            <a:rPr lang="fr-FR" sz="1400" b="1">
              <a:solidFill>
                <a:schemeClr val="bg1"/>
              </a:solidFill>
              <a:latin typeface="Roboto Slab Light" pitchFamily="2" charset="0"/>
              <a:ea typeface="Roboto Slab Light" pitchFamily="2" charset="0"/>
              <a:cs typeface="Roboto Slab Light" pitchFamily="2" charset="0"/>
            </a:rPr>
            <a:t>Les journées pédagogiques </a:t>
          </a:r>
          <a:endParaRPr lang="fr-FR" sz="1400">
            <a:solidFill>
              <a:schemeClr val="bg1"/>
            </a:solidFill>
          </a:endParaRPr>
        </a:p>
      </dgm:t>
    </dgm:pt>
    <dgm:pt modelId="{EA6AF657-31DB-46BF-97C4-A3CF146AF7B9}" type="parTrans" cxnId="{A02E9424-9709-44EE-BDDE-4520DE33E5A4}">
      <dgm:prSet/>
      <dgm:spPr/>
      <dgm:t>
        <a:bodyPr/>
        <a:lstStyle/>
        <a:p>
          <a:endParaRPr lang="fr-FR"/>
        </a:p>
      </dgm:t>
    </dgm:pt>
    <dgm:pt modelId="{7003B10D-6657-432D-BC8E-8EC215B98663}" type="sibTrans" cxnId="{A02E9424-9709-44EE-BDDE-4520DE33E5A4}">
      <dgm:prSet/>
      <dgm:spPr/>
      <dgm:t>
        <a:bodyPr/>
        <a:lstStyle/>
        <a:p>
          <a:endParaRPr lang="fr-FR"/>
        </a:p>
      </dgm:t>
    </dgm:pt>
    <dgm:pt modelId="{0689C02C-B47E-4980-B572-62AAA3ABD309}" type="pres">
      <dgm:prSet presAssocID="{A2F33576-9BEF-4199-891B-C512F57BF7AC}" presName="Name0" presStyleCnt="0">
        <dgm:presLayoutVars>
          <dgm:chMax val="1"/>
          <dgm:dir/>
          <dgm:animLvl val="ctr"/>
          <dgm:resizeHandles val="exact"/>
        </dgm:presLayoutVars>
      </dgm:prSet>
      <dgm:spPr/>
    </dgm:pt>
    <dgm:pt modelId="{9888F6BA-9A06-4BFD-A399-7E9C153E0EAE}" type="pres">
      <dgm:prSet presAssocID="{6A89B4D1-0D26-49D2-8580-53FE38301818}" presName="centerShape" presStyleLbl="node0" presStyleIdx="0" presStyleCnt="1" custScaleX="133449" custScaleY="115947"/>
      <dgm:spPr/>
    </dgm:pt>
    <dgm:pt modelId="{A63F82E0-0AE3-4E6D-BE34-F733F6DBACD9}" type="pres">
      <dgm:prSet presAssocID="{ABF1370C-993C-4BB3-9DBF-6CC53B2C8F3A}" presName="parTrans" presStyleLbl="sibTrans2D1" presStyleIdx="0" presStyleCnt="5"/>
      <dgm:spPr/>
    </dgm:pt>
    <dgm:pt modelId="{86DCE857-88AD-4D19-8170-AABDAFECF1BF}" type="pres">
      <dgm:prSet presAssocID="{ABF1370C-993C-4BB3-9DBF-6CC53B2C8F3A}" presName="connectorText" presStyleLbl="sibTrans2D1" presStyleIdx="0" presStyleCnt="5"/>
      <dgm:spPr/>
    </dgm:pt>
    <dgm:pt modelId="{839D4848-4F85-4718-BEB8-45C62571A12B}" type="pres">
      <dgm:prSet presAssocID="{3DC45BC3-03C0-4862-B961-36CE117E4C5D}" presName="node" presStyleLbl="node1" presStyleIdx="0" presStyleCnt="5" custScaleX="133173" custScaleY="118502">
        <dgm:presLayoutVars>
          <dgm:bulletEnabled val="1"/>
        </dgm:presLayoutVars>
      </dgm:prSet>
      <dgm:spPr/>
    </dgm:pt>
    <dgm:pt modelId="{3AFFEF9F-6EFA-41FA-9FCD-A6595361CEDC}" type="pres">
      <dgm:prSet presAssocID="{A3B966DB-F111-4C56-9D07-20782B154AF9}" presName="parTrans" presStyleLbl="sibTrans2D1" presStyleIdx="1" presStyleCnt="5"/>
      <dgm:spPr/>
    </dgm:pt>
    <dgm:pt modelId="{E829C0EF-5FF3-47B9-BB7A-FD3DF487204A}" type="pres">
      <dgm:prSet presAssocID="{A3B966DB-F111-4C56-9D07-20782B154AF9}" presName="connectorText" presStyleLbl="sibTrans2D1" presStyleIdx="1" presStyleCnt="5"/>
      <dgm:spPr/>
    </dgm:pt>
    <dgm:pt modelId="{EC5E0788-0683-41B7-8680-D0D09865288B}" type="pres">
      <dgm:prSet presAssocID="{BC1D9337-0210-4B6C-863B-0E4F1CA50837}" presName="node" presStyleLbl="node1" presStyleIdx="1" presStyleCnt="5" custScaleX="130840" custScaleY="115561" custRadScaleRad="113759" custRadScaleInc="1100">
        <dgm:presLayoutVars>
          <dgm:bulletEnabled val="1"/>
        </dgm:presLayoutVars>
      </dgm:prSet>
      <dgm:spPr/>
    </dgm:pt>
    <dgm:pt modelId="{FE53E3D9-217D-4B9E-BB9C-879645B7AFCD}" type="pres">
      <dgm:prSet presAssocID="{EF0073B3-884A-4CBF-B1BC-5E17CD8A11EC}" presName="parTrans" presStyleLbl="sibTrans2D1" presStyleIdx="2" presStyleCnt="5"/>
      <dgm:spPr/>
    </dgm:pt>
    <dgm:pt modelId="{77849A94-5BBC-4B8F-B2CD-CF171DBA07C1}" type="pres">
      <dgm:prSet presAssocID="{EF0073B3-884A-4CBF-B1BC-5E17CD8A11EC}" presName="connectorText" presStyleLbl="sibTrans2D1" presStyleIdx="2" presStyleCnt="5"/>
      <dgm:spPr/>
    </dgm:pt>
    <dgm:pt modelId="{B131B15C-1B95-4ECD-88C6-40168694D75C}" type="pres">
      <dgm:prSet presAssocID="{A88DA116-F35F-4C46-8C9F-477B242F3063}" presName="node" presStyleLbl="node1" presStyleIdx="2" presStyleCnt="5" custScaleX="131797" custScaleY="117252">
        <dgm:presLayoutVars>
          <dgm:bulletEnabled val="1"/>
        </dgm:presLayoutVars>
      </dgm:prSet>
      <dgm:spPr/>
    </dgm:pt>
    <dgm:pt modelId="{D7E20AEF-488F-486E-98B0-3B90F3976866}" type="pres">
      <dgm:prSet presAssocID="{CDAEE0D5-EE0E-4663-A30F-3285C4F0AD62}" presName="parTrans" presStyleLbl="sibTrans2D1" presStyleIdx="3" presStyleCnt="5"/>
      <dgm:spPr/>
    </dgm:pt>
    <dgm:pt modelId="{A11F788E-865F-4D0B-9CCB-93592BD21DA1}" type="pres">
      <dgm:prSet presAssocID="{CDAEE0D5-EE0E-4663-A30F-3285C4F0AD62}" presName="connectorText" presStyleLbl="sibTrans2D1" presStyleIdx="3" presStyleCnt="5"/>
      <dgm:spPr/>
    </dgm:pt>
    <dgm:pt modelId="{3C8C9C92-24CB-4E98-911A-EF2772F0BCF7}" type="pres">
      <dgm:prSet presAssocID="{8ADD2F93-25F6-4A16-8EB4-FC5204A2B01A}" presName="node" presStyleLbl="node1" presStyleIdx="3" presStyleCnt="5" custScaleX="132935" custScaleY="124187" custRadScaleRad="113759" custRadScaleInc="-1100">
        <dgm:presLayoutVars>
          <dgm:bulletEnabled val="1"/>
        </dgm:presLayoutVars>
      </dgm:prSet>
      <dgm:spPr/>
    </dgm:pt>
    <dgm:pt modelId="{C4F1A6AC-576A-41C4-9057-C3871D2E1B33}" type="pres">
      <dgm:prSet presAssocID="{EA6AF657-31DB-46BF-97C4-A3CF146AF7B9}" presName="parTrans" presStyleLbl="sibTrans2D1" presStyleIdx="4" presStyleCnt="5"/>
      <dgm:spPr/>
    </dgm:pt>
    <dgm:pt modelId="{7469BD38-8E69-449C-90A2-792288B2EC93}" type="pres">
      <dgm:prSet presAssocID="{EA6AF657-31DB-46BF-97C4-A3CF146AF7B9}" presName="connectorText" presStyleLbl="sibTrans2D1" presStyleIdx="4" presStyleCnt="5"/>
      <dgm:spPr/>
    </dgm:pt>
    <dgm:pt modelId="{ABD71EC5-90B3-402D-AB2A-D87F6D108142}" type="pres">
      <dgm:prSet presAssocID="{4C5C09AA-DC61-4A11-91F0-1F1FE8456FFD}" presName="node" presStyleLbl="node1" presStyleIdx="4" presStyleCnt="5" custScaleX="122122" custScaleY="114020" custRadScaleRad="107037" custRadScaleInc="695">
        <dgm:presLayoutVars>
          <dgm:bulletEnabled val="1"/>
        </dgm:presLayoutVars>
      </dgm:prSet>
      <dgm:spPr/>
    </dgm:pt>
  </dgm:ptLst>
  <dgm:cxnLst>
    <dgm:cxn modelId="{D991C504-909D-4421-9D77-315962A354C8}" type="presOf" srcId="{A88DA116-F35F-4C46-8C9F-477B242F3063}" destId="{B131B15C-1B95-4ECD-88C6-40168694D75C}" srcOrd="0" destOrd="0" presId="urn:microsoft.com/office/officeart/2005/8/layout/radial5"/>
    <dgm:cxn modelId="{1456900F-457B-4F5E-AFB5-861D0C86DB7D}" srcId="{A2F33576-9BEF-4199-891B-C512F57BF7AC}" destId="{6A89B4D1-0D26-49D2-8580-53FE38301818}" srcOrd="0" destOrd="0" parTransId="{CEC7DD05-6157-48F8-8D11-2F4C51FADC15}" sibTransId="{EA160D29-AC3B-4D70-B7F1-E9812F787463}"/>
    <dgm:cxn modelId="{F214571E-9A1A-4A4A-995D-6B9305CB7F04}" srcId="{6A89B4D1-0D26-49D2-8580-53FE38301818}" destId="{8ADD2F93-25F6-4A16-8EB4-FC5204A2B01A}" srcOrd="3" destOrd="0" parTransId="{CDAEE0D5-EE0E-4663-A30F-3285C4F0AD62}" sibTransId="{4E194FB0-A471-497A-91E3-EAE1F4B3D5F4}"/>
    <dgm:cxn modelId="{9D94E121-1E1A-40CB-AA67-97B570E7B655}" type="presOf" srcId="{CDAEE0D5-EE0E-4663-A30F-3285C4F0AD62}" destId="{D7E20AEF-488F-486E-98B0-3B90F3976866}" srcOrd="0" destOrd="0" presId="urn:microsoft.com/office/officeart/2005/8/layout/radial5"/>
    <dgm:cxn modelId="{A02E9424-9709-44EE-BDDE-4520DE33E5A4}" srcId="{6A89B4D1-0D26-49D2-8580-53FE38301818}" destId="{4C5C09AA-DC61-4A11-91F0-1F1FE8456FFD}" srcOrd="4" destOrd="0" parTransId="{EA6AF657-31DB-46BF-97C4-A3CF146AF7B9}" sibTransId="{7003B10D-6657-432D-BC8E-8EC215B98663}"/>
    <dgm:cxn modelId="{BFA3AF30-7932-42A2-9EC0-A063CCE71729}" type="presOf" srcId="{EF0073B3-884A-4CBF-B1BC-5E17CD8A11EC}" destId="{77849A94-5BBC-4B8F-B2CD-CF171DBA07C1}" srcOrd="1" destOrd="0" presId="urn:microsoft.com/office/officeart/2005/8/layout/radial5"/>
    <dgm:cxn modelId="{5164D332-BE48-478D-9B34-B39079F02D71}" type="presOf" srcId="{3DC45BC3-03C0-4862-B961-36CE117E4C5D}" destId="{839D4848-4F85-4718-BEB8-45C62571A12B}" srcOrd="0" destOrd="0" presId="urn:microsoft.com/office/officeart/2005/8/layout/radial5"/>
    <dgm:cxn modelId="{DB84A240-E991-4CEB-93BC-9DC9B5FA543B}" type="presOf" srcId="{EF0073B3-884A-4CBF-B1BC-5E17CD8A11EC}" destId="{FE53E3D9-217D-4B9E-BB9C-879645B7AFCD}" srcOrd="0" destOrd="0" presId="urn:microsoft.com/office/officeart/2005/8/layout/radial5"/>
    <dgm:cxn modelId="{7272BF5D-9579-49E1-A116-564357C84FF1}" type="presOf" srcId="{CDAEE0D5-EE0E-4663-A30F-3285C4F0AD62}" destId="{A11F788E-865F-4D0B-9CCB-93592BD21DA1}" srcOrd="1" destOrd="0" presId="urn:microsoft.com/office/officeart/2005/8/layout/radial5"/>
    <dgm:cxn modelId="{FAE4CC62-F582-43CE-B19F-0D2E1A15FC88}" type="presOf" srcId="{A3B966DB-F111-4C56-9D07-20782B154AF9}" destId="{E829C0EF-5FF3-47B9-BB7A-FD3DF487204A}" srcOrd="1" destOrd="0" presId="urn:microsoft.com/office/officeart/2005/8/layout/radial5"/>
    <dgm:cxn modelId="{5A893044-1623-483D-B67D-B885D6E6F796}" type="presOf" srcId="{ABF1370C-993C-4BB3-9DBF-6CC53B2C8F3A}" destId="{86DCE857-88AD-4D19-8170-AABDAFECF1BF}" srcOrd="1" destOrd="0" presId="urn:microsoft.com/office/officeart/2005/8/layout/radial5"/>
    <dgm:cxn modelId="{88A47364-AD94-4AD6-8DCC-7BFB6F54C861}" type="presOf" srcId="{6A89B4D1-0D26-49D2-8580-53FE38301818}" destId="{9888F6BA-9A06-4BFD-A399-7E9C153E0EAE}" srcOrd="0" destOrd="0" presId="urn:microsoft.com/office/officeart/2005/8/layout/radial5"/>
    <dgm:cxn modelId="{93113170-2BDB-4726-A8C8-4F65EE0E289A}" type="presOf" srcId="{BC1D9337-0210-4B6C-863B-0E4F1CA50837}" destId="{EC5E0788-0683-41B7-8680-D0D09865288B}" srcOrd="0" destOrd="0" presId="urn:microsoft.com/office/officeart/2005/8/layout/radial5"/>
    <dgm:cxn modelId="{FB422382-5BBB-43A3-8708-CD5324A52E3B}" type="presOf" srcId="{4C5C09AA-DC61-4A11-91F0-1F1FE8456FFD}" destId="{ABD71EC5-90B3-402D-AB2A-D87F6D108142}" srcOrd="0" destOrd="0" presId="urn:microsoft.com/office/officeart/2005/8/layout/radial5"/>
    <dgm:cxn modelId="{7F9A7B84-6C08-4CDE-9680-50B7FA7A9A9E}" type="presOf" srcId="{EA6AF657-31DB-46BF-97C4-A3CF146AF7B9}" destId="{7469BD38-8E69-449C-90A2-792288B2EC93}" srcOrd="1" destOrd="0" presId="urn:microsoft.com/office/officeart/2005/8/layout/radial5"/>
    <dgm:cxn modelId="{3661A798-21FB-4D19-BDB3-709D2D190BFC}" type="presOf" srcId="{A3B966DB-F111-4C56-9D07-20782B154AF9}" destId="{3AFFEF9F-6EFA-41FA-9FCD-A6595361CEDC}" srcOrd="0" destOrd="0" presId="urn:microsoft.com/office/officeart/2005/8/layout/radial5"/>
    <dgm:cxn modelId="{5D1F389A-1B60-4FCB-BE17-A68934D0A8C8}" srcId="{6A89B4D1-0D26-49D2-8580-53FE38301818}" destId="{3DC45BC3-03C0-4862-B961-36CE117E4C5D}" srcOrd="0" destOrd="0" parTransId="{ABF1370C-993C-4BB3-9DBF-6CC53B2C8F3A}" sibTransId="{EE5656FD-6F47-45FB-9B54-94C401FEBB6A}"/>
    <dgm:cxn modelId="{1C5E19AF-D79E-4F17-B205-54F0A6964E29}" type="presOf" srcId="{A2F33576-9BEF-4199-891B-C512F57BF7AC}" destId="{0689C02C-B47E-4980-B572-62AAA3ABD309}" srcOrd="0" destOrd="0" presId="urn:microsoft.com/office/officeart/2005/8/layout/radial5"/>
    <dgm:cxn modelId="{CA8C8ADB-84F8-4B87-BC82-49498A93CE44}" type="presOf" srcId="{ABF1370C-993C-4BB3-9DBF-6CC53B2C8F3A}" destId="{A63F82E0-0AE3-4E6D-BE34-F733F6DBACD9}" srcOrd="0" destOrd="0" presId="urn:microsoft.com/office/officeart/2005/8/layout/radial5"/>
    <dgm:cxn modelId="{0378A3DC-70FA-4D4F-8960-EF7E61DE757F}" type="presOf" srcId="{8ADD2F93-25F6-4A16-8EB4-FC5204A2B01A}" destId="{3C8C9C92-24CB-4E98-911A-EF2772F0BCF7}" srcOrd="0" destOrd="0" presId="urn:microsoft.com/office/officeart/2005/8/layout/radial5"/>
    <dgm:cxn modelId="{231377EE-8F4A-439A-A2FB-720393A0BE21}" srcId="{6A89B4D1-0D26-49D2-8580-53FE38301818}" destId="{A88DA116-F35F-4C46-8C9F-477B242F3063}" srcOrd="2" destOrd="0" parTransId="{EF0073B3-884A-4CBF-B1BC-5E17CD8A11EC}" sibTransId="{156AD341-4891-40D2-B2DB-FFF5966C85BE}"/>
    <dgm:cxn modelId="{733816F8-0CB3-44DC-80E8-67B74336DBC8}" type="presOf" srcId="{EA6AF657-31DB-46BF-97C4-A3CF146AF7B9}" destId="{C4F1A6AC-576A-41C4-9057-C3871D2E1B33}" srcOrd="0" destOrd="0" presId="urn:microsoft.com/office/officeart/2005/8/layout/radial5"/>
    <dgm:cxn modelId="{D60A3DFA-39D3-4CC1-8423-503176323A54}" srcId="{6A89B4D1-0D26-49D2-8580-53FE38301818}" destId="{BC1D9337-0210-4B6C-863B-0E4F1CA50837}" srcOrd="1" destOrd="0" parTransId="{A3B966DB-F111-4C56-9D07-20782B154AF9}" sibTransId="{1AA3EAA2-188D-49EB-B902-5CEC9098FDA4}"/>
    <dgm:cxn modelId="{2FD2EB60-39D9-4FC8-9AD3-22EA4BD8DE12}" type="presParOf" srcId="{0689C02C-B47E-4980-B572-62AAA3ABD309}" destId="{9888F6BA-9A06-4BFD-A399-7E9C153E0EAE}" srcOrd="0" destOrd="0" presId="urn:microsoft.com/office/officeart/2005/8/layout/radial5"/>
    <dgm:cxn modelId="{A697E357-2F05-4D83-8377-EB804E69375A}" type="presParOf" srcId="{0689C02C-B47E-4980-B572-62AAA3ABD309}" destId="{A63F82E0-0AE3-4E6D-BE34-F733F6DBACD9}" srcOrd="1" destOrd="0" presId="urn:microsoft.com/office/officeart/2005/8/layout/radial5"/>
    <dgm:cxn modelId="{1C3C6C16-7BB7-4D16-B209-7C05CB58A3D6}" type="presParOf" srcId="{A63F82E0-0AE3-4E6D-BE34-F733F6DBACD9}" destId="{86DCE857-88AD-4D19-8170-AABDAFECF1BF}" srcOrd="0" destOrd="0" presId="urn:microsoft.com/office/officeart/2005/8/layout/radial5"/>
    <dgm:cxn modelId="{D35486A6-012E-45FF-B4D5-92C3134FCB96}" type="presParOf" srcId="{0689C02C-B47E-4980-B572-62AAA3ABD309}" destId="{839D4848-4F85-4718-BEB8-45C62571A12B}" srcOrd="2" destOrd="0" presId="urn:microsoft.com/office/officeart/2005/8/layout/radial5"/>
    <dgm:cxn modelId="{409405B2-E616-4BE4-90BC-2C20ED078AF5}" type="presParOf" srcId="{0689C02C-B47E-4980-B572-62AAA3ABD309}" destId="{3AFFEF9F-6EFA-41FA-9FCD-A6595361CEDC}" srcOrd="3" destOrd="0" presId="urn:microsoft.com/office/officeart/2005/8/layout/radial5"/>
    <dgm:cxn modelId="{F1370E2B-1B62-4700-91A1-AB4528E5B267}" type="presParOf" srcId="{3AFFEF9F-6EFA-41FA-9FCD-A6595361CEDC}" destId="{E829C0EF-5FF3-47B9-BB7A-FD3DF487204A}" srcOrd="0" destOrd="0" presId="urn:microsoft.com/office/officeart/2005/8/layout/radial5"/>
    <dgm:cxn modelId="{1B4E88A5-CA12-4E43-9036-85C235B29EC1}" type="presParOf" srcId="{0689C02C-B47E-4980-B572-62AAA3ABD309}" destId="{EC5E0788-0683-41B7-8680-D0D09865288B}" srcOrd="4" destOrd="0" presId="urn:microsoft.com/office/officeart/2005/8/layout/radial5"/>
    <dgm:cxn modelId="{870F0DAF-4EBA-453F-90DC-970AEE2A139C}" type="presParOf" srcId="{0689C02C-B47E-4980-B572-62AAA3ABD309}" destId="{FE53E3D9-217D-4B9E-BB9C-879645B7AFCD}" srcOrd="5" destOrd="0" presId="urn:microsoft.com/office/officeart/2005/8/layout/radial5"/>
    <dgm:cxn modelId="{4114A179-FC23-4C51-BB4B-FC8556518AC7}" type="presParOf" srcId="{FE53E3D9-217D-4B9E-BB9C-879645B7AFCD}" destId="{77849A94-5BBC-4B8F-B2CD-CF171DBA07C1}" srcOrd="0" destOrd="0" presId="urn:microsoft.com/office/officeart/2005/8/layout/radial5"/>
    <dgm:cxn modelId="{7AB547B0-EBD3-4963-9AEE-3FE15A4AC960}" type="presParOf" srcId="{0689C02C-B47E-4980-B572-62AAA3ABD309}" destId="{B131B15C-1B95-4ECD-88C6-40168694D75C}" srcOrd="6" destOrd="0" presId="urn:microsoft.com/office/officeart/2005/8/layout/radial5"/>
    <dgm:cxn modelId="{54A55800-6760-4D8A-A802-BAC773139E7B}" type="presParOf" srcId="{0689C02C-B47E-4980-B572-62AAA3ABD309}" destId="{D7E20AEF-488F-486E-98B0-3B90F3976866}" srcOrd="7" destOrd="0" presId="urn:microsoft.com/office/officeart/2005/8/layout/radial5"/>
    <dgm:cxn modelId="{D0EA0932-3754-41FC-82E8-896E3003D0A4}" type="presParOf" srcId="{D7E20AEF-488F-486E-98B0-3B90F3976866}" destId="{A11F788E-865F-4D0B-9CCB-93592BD21DA1}" srcOrd="0" destOrd="0" presId="urn:microsoft.com/office/officeart/2005/8/layout/radial5"/>
    <dgm:cxn modelId="{0FB50173-7ABC-4808-BE90-916A9994A533}" type="presParOf" srcId="{0689C02C-B47E-4980-B572-62AAA3ABD309}" destId="{3C8C9C92-24CB-4E98-911A-EF2772F0BCF7}" srcOrd="8" destOrd="0" presId="urn:microsoft.com/office/officeart/2005/8/layout/radial5"/>
    <dgm:cxn modelId="{8162A22D-4C61-49A8-A65C-32E834B2B207}" type="presParOf" srcId="{0689C02C-B47E-4980-B572-62AAA3ABD309}" destId="{C4F1A6AC-576A-41C4-9057-C3871D2E1B33}" srcOrd="9" destOrd="0" presId="urn:microsoft.com/office/officeart/2005/8/layout/radial5"/>
    <dgm:cxn modelId="{DDC57AC4-0308-410D-BFC0-3AF4D8ACDC50}" type="presParOf" srcId="{C4F1A6AC-576A-41C4-9057-C3871D2E1B33}" destId="{7469BD38-8E69-449C-90A2-792288B2EC93}" srcOrd="0" destOrd="0" presId="urn:microsoft.com/office/officeart/2005/8/layout/radial5"/>
    <dgm:cxn modelId="{68B30563-B534-43CC-9742-45159C800A6C}" type="presParOf" srcId="{0689C02C-B47E-4980-B572-62AAA3ABD309}" destId="{ABD71EC5-90B3-402D-AB2A-D87F6D108142}" srcOrd="1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88AE232-C384-4B63-851A-E352B993C7E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fr-FR"/>
        </a:p>
      </dgm:t>
    </dgm:pt>
    <dgm:pt modelId="{B6608000-1286-4D20-A65A-3E7A86148541}">
      <dgm:prSet phldrT="[Texte]" custT="1"/>
      <dgm:spPr>
        <a:noFill/>
      </dgm:spPr>
      <dgm:t>
        <a:bodyPr/>
        <a:lstStyle/>
        <a:p>
          <a:pPr algn="l" rtl="0"/>
          <a:r>
            <a:rPr lang="fr-FR" sz="2000" b="1" dirty="0">
              <a:solidFill>
                <a:srgbClr val="1F3C85"/>
              </a:solidFill>
              <a:latin typeface="Roboto Slab Light"/>
              <a:ea typeface="Roboto Slab Light"/>
              <a:cs typeface="Tahoma"/>
            </a:rPr>
            <a:t>	</a:t>
          </a:r>
          <a:r>
            <a:rPr lang="fr-FR" sz="2000" b="1" dirty="0">
              <a:solidFill>
                <a:srgbClr val="1F3C85"/>
              </a:solidFill>
              <a:latin typeface="Roboto Slab Light"/>
              <a:cs typeface="Tahoma"/>
            </a:rPr>
            <a:t>Des aides à l’investissement sont mobilisables : </a:t>
          </a:r>
        </a:p>
      </dgm:t>
    </dgm:pt>
    <dgm:pt modelId="{EC923B12-FCFE-483A-8202-B56F8AB0E9D8}" type="parTrans" cxnId="{8C8D13F4-8B61-40D4-A246-EE79AA61FEA2}">
      <dgm:prSet/>
      <dgm:spPr/>
      <dgm:t>
        <a:bodyPr/>
        <a:lstStyle/>
        <a:p>
          <a:pPr algn="ctr"/>
          <a:endParaRPr lang="fr-FR"/>
        </a:p>
      </dgm:t>
    </dgm:pt>
    <dgm:pt modelId="{A0F36C15-CE99-46E2-A3E3-40D85B55797F}" type="sibTrans" cxnId="{8C8D13F4-8B61-40D4-A246-EE79AA61FEA2}">
      <dgm:prSet/>
      <dgm:spPr/>
      <dgm:t>
        <a:bodyPr/>
        <a:lstStyle/>
        <a:p>
          <a:pPr algn="ctr"/>
          <a:endParaRPr lang="fr-FR"/>
        </a:p>
      </dgm:t>
    </dgm:pt>
    <dgm:pt modelId="{B604CC62-6940-476E-B9A6-114745FE9AC9}">
      <dgm:prSet phldrT="[Texte]" custT="1"/>
      <dgm:spPr>
        <a:solidFill>
          <a:srgbClr val="F8B8C6"/>
        </a:solidFill>
      </dgm:spPr>
      <dgm:t>
        <a:bodyPr/>
        <a:lstStyle/>
        <a:p>
          <a:pPr algn="just" rtl="0"/>
          <a:r>
            <a:rPr lang="fr-FR" sz="1400" b="1" dirty="0">
              <a:solidFill>
                <a:srgbClr val="0070C0"/>
              </a:solidFill>
              <a:latin typeface="Roboto Light"/>
              <a:ea typeface="Roboto Light"/>
              <a:cs typeface="Roboto Light"/>
              <a:sym typeface="Wingdings" panose="05000000000000000000" pitchFamily="2" charset="2"/>
            </a:rPr>
            <a:t>Pour la rénovation</a:t>
          </a:r>
          <a:r>
            <a:rPr lang="fr-FR" sz="1400" b="1" dirty="0">
              <a:solidFill>
                <a:schemeClr val="bg1"/>
              </a:solidFill>
              <a:latin typeface="Roboto Light"/>
              <a:ea typeface="Roboto Light"/>
              <a:cs typeface="Roboto Light"/>
              <a:sym typeface="Wingdings" panose="05000000000000000000" pitchFamily="2" charset="2"/>
            </a:rPr>
            <a:t>, à travers le Fond de modernisation des Equipements pour la mise aux normes et/ou la rénovation des locaux d’une structure existante.</a:t>
          </a:r>
        </a:p>
      </dgm:t>
    </dgm:pt>
    <dgm:pt modelId="{AB8A7589-3734-467E-B92A-CB09E8FC3F1F}" type="parTrans" cxnId="{1FC79479-4969-4D89-9343-125504B4DCC6}">
      <dgm:prSet/>
      <dgm:spPr/>
      <dgm:t>
        <a:bodyPr/>
        <a:lstStyle/>
        <a:p>
          <a:pPr algn="ctr"/>
          <a:endParaRPr lang="fr-FR"/>
        </a:p>
      </dgm:t>
    </dgm:pt>
    <dgm:pt modelId="{E039140E-827E-41F5-AF9C-964253CD36AE}" type="sibTrans" cxnId="{1FC79479-4969-4D89-9343-125504B4DCC6}">
      <dgm:prSet/>
      <dgm:spPr/>
      <dgm:t>
        <a:bodyPr/>
        <a:lstStyle/>
        <a:p>
          <a:pPr algn="ctr"/>
          <a:endParaRPr lang="fr-FR"/>
        </a:p>
      </dgm:t>
    </dgm:pt>
    <dgm:pt modelId="{19D48BE7-5622-47BC-94DB-ABDBD44B1900}">
      <dgm:prSet phldrT="[Texte]" custT="1"/>
      <dgm:spPr>
        <a:solidFill>
          <a:schemeClr val="accent6">
            <a:lumMod val="40000"/>
            <a:lumOff val="60000"/>
          </a:schemeClr>
        </a:solidFill>
      </dgm:spPr>
      <dgm:t>
        <a:bodyPr/>
        <a:lstStyle/>
        <a:p>
          <a:pPr algn="just" rtl="0"/>
          <a:r>
            <a:rPr lang="fr-FR" sz="1400" b="1" dirty="0">
              <a:solidFill>
                <a:srgbClr val="0070C0"/>
              </a:solidFill>
              <a:latin typeface="Roboto Light"/>
              <a:ea typeface="Roboto Light"/>
              <a:cs typeface="Roboto Light"/>
            </a:rPr>
            <a:t>Pour la création ou le développement </a:t>
          </a:r>
          <a:r>
            <a:rPr lang="fr-FR" sz="1400" b="1" dirty="0">
              <a:solidFill>
                <a:schemeClr val="bg1"/>
              </a:solidFill>
              <a:latin typeface="Roboto Light"/>
              <a:ea typeface="Roboto Light"/>
              <a:cs typeface="Roboto Light"/>
            </a:rPr>
            <a:t>de +10% de places sur une structure existante, via le plan Crèche pour financer la construction, l’aménagement de locaux, l’achat de matériel de puériculture, le mobilier… </a:t>
          </a:r>
        </a:p>
      </dgm:t>
    </dgm:pt>
    <dgm:pt modelId="{1D06051A-1D1E-4605-A998-7B98301B3204}" type="parTrans" cxnId="{02762004-097F-4909-89ED-036B81782850}">
      <dgm:prSet/>
      <dgm:spPr/>
      <dgm:t>
        <a:bodyPr/>
        <a:lstStyle/>
        <a:p>
          <a:pPr algn="ctr"/>
          <a:endParaRPr lang="fr-FR"/>
        </a:p>
      </dgm:t>
    </dgm:pt>
    <dgm:pt modelId="{405C3676-A809-4188-A5ED-BA08516FCC5D}" type="sibTrans" cxnId="{02762004-097F-4909-89ED-036B81782850}">
      <dgm:prSet/>
      <dgm:spPr/>
      <dgm:t>
        <a:bodyPr/>
        <a:lstStyle/>
        <a:p>
          <a:pPr algn="ctr"/>
          <a:endParaRPr lang="fr-FR"/>
        </a:p>
      </dgm:t>
    </dgm:pt>
    <dgm:pt modelId="{DA440CF5-ECEE-4F96-A7F9-CF8B1C3FF2AC}" type="pres">
      <dgm:prSet presAssocID="{E88AE232-C384-4B63-851A-E352B993C7E3}" presName="theList" presStyleCnt="0">
        <dgm:presLayoutVars>
          <dgm:dir/>
          <dgm:animLvl val="lvl"/>
          <dgm:resizeHandles val="exact"/>
        </dgm:presLayoutVars>
      </dgm:prSet>
      <dgm:spPr/>
    </dgm:pt>
    <dgm:pt modelId="{D7AB9C5A-2505-4A6C-A7DF-7F46EA2F993F}" type="pres">
      <dgm:prSet presAssocID="{B6608000-1286-4D20-A65A-3E7A86148541}" presName="compNode" presStyleCnt="0"/>
      <dgm:spPr/>
    </dgm:pt>
    <dgm:pt modelId="{8477B35C-E284-4863-AAD8-35F1EB241507}" type="pres">
      <dgm:prSet presAssocID="{B6608000-1286-4D20-A65A-3E7A86148541}" presName="aNode" presStyleLbl="bgShp" presStyleIdx="0" presStyleCnt="1"/>
      <dgm:spPr/>
    </dgm:pt>
    <dgm:pt modelId="{547C42D5-EAA7-4E41-BAF3-101515669A59}" type="pres">
      <dgm:prSet presAssocID="{B6608000-1286-4D20-A65A-3E7A86148541}" presName="textNode" presStyleLbl="bgShp" presStyleIdx="0" presStyleCnt="1"/>
      <dgm:spPr/>
    </dgm:pt>
    <dgm:pt modelId="{E6EE5752-09B6-4782-A066-F5825693E478}" type="pres">
      <dgm:prSet presAssocID="{B6608000-1286-4D20-A65A-3E7A86148541}" presName="compChildNode" presStyleCnt="0"/>
      <dgm:spPr/>
    </dgm:pt>
    <dgm:pt modelId="{F218AD6F-DF4B-47D6-808D-75F8C1CD5791}" type="pres">
      <dgm:prSet presAssocID="{B6608000-1286-4D20-A65A-3E7A86148541}" presName="theInnerList" presStyleCnt="0"/>
      <dgm:spPr/>
    </dgm:pt>
    <dgm:pt modelId="{CDAF2994-07CB-463B-9BEA-95A0A0C507A5}" type="pres">
      <dgm:prSet presAssocID="{19D48BE7-5622-47BC-94DB-ABDBD44B1900}" presName="childNode" presStyleLbl="node1" presStyleIdx="0" presStyleCnt="2">
        <dgm:presLayoutVars>
          <dgm:bulletEnabled val="1"/>
        </dgm:presLayoutVars>
      </dgm:prSet>
      <dgm:spPr/>
    </dgm:pt>
    <dgm:pt modelId="{720B53D5-10A6-4957-9D4E-D53D0C4B1FC8}" type="pres">
      <dgm:prSet presAssocID="{19D48BE7-5622-47BC-94DB-ABDBD44B1900}" presName="aSpace2" presStyleCnt="0"/>
      <dgm:spPr/>
    </dgm:pt>
    <dgm:pt modelId="{FAB7AD8D-2158-4689-8CF5-85AC2C5B2681}" type="pres">
      <dgm:prSet presAssocID="{B604CC62-6940-476E-B9A6-114745FE9AC9}" presName="childNode" presStyleLbl="node1" presStyleIdx="1" presStyleCnt="2">
        <dgm:presLayoutVars>
          <dgm:bulletEnabled val="1"/>
        </dgm:presLayoutVars>
      </dgm:prSet>
      <dgm:spPr/>
    </dgm:pt>
  </dgm:ptLst>
  <dgm:cxnLst>
    <dgm:cxn modelId="{02762004-097F-4909-89ED-036B81782850}" srcId="{B6608000-1286-4D20-A65A-3E7A86148541}" destId="{19D48BE7-5622-47BC-94DB-ABDBD44B1900}" srcOrd="0" destOrd="0" parTransId="{1D06051A-1D1E-4605-A998-7B98301B3204}" sibTransId="{405C3676-A809-4188-A5ED-BA08516FCC5D}"/>
    <dgm:cxn modelId="{17BBE81A-831F-48A0-AB88-D728F04D0B1A}" type="presOf" srcId="{E88AE232-C384-4B63-851A-E352B993C7E3}" destId="{DA440CF5-ECEE-4F96-A7F9-CF8B1C3FF2AC}" srcOrd="0" destOrd="0" presId="urn:microsoft.com/office/officeart/2005/8/layout/lProcess2"/>
    <dgm:cxn modelId="{D313E82F-22F5-4DBE-BA61-41FD1061F82F}" type="presOf" srcId="{B604CC62-6940-476E-B9A6-114745FE9AC9}" destId="{FAB7AD8D-2158-4689-8CF5-85AC2C5B2681}" srcOrd="0" destOrd="0" presId="urn:microsoft.com/office/officeart/2005/8/layout/lProcess2"/>
    <dgm:cxn modelId="{090C8949-A415-4F84-916E-5D3F3C886940}" type="presOf" srcId="{19D48BE7-5622-47BC-94DB-ABDBD44B1900}" destId="{CDAF2994-07CB-463B-9BEA-95A0A0C507A5}" srcOrd="0" destOrd="0" presId="urn:microsoft.com/office/officeart/2005/8/layout/lProcess2"/>
    <dgm:cxn modelId="{44DC5456-C5DE-4BCD-B643-CD4BE71FFAA1}" type="presOf" srcId="{B6608000-1286-4D20-A65A-3E7A86148541}" destId="{8477B35C-E284-4863-AAD8-35F1EB241507}" srcOrd="0" destOrd="0" presId="urn:microsoft.com/office/officeart/2005/8/layout/lProcess2"/>
    <dgm:cxn modelId="{1FC79479-4969-4D89-9343-125504B4DCC6}" srcId="{B6608000-1286-4D20-A65A-3E7A86148541}" destId="{B604CC62-6940-476E-B9A6-114745FE9AC9}" srcOrd="1" destOrd="0" parTransId="{AB8A7589-3734-467E-B92A-CB09E8FC3F1F}" sibTransId="{E039140E-827E-41F5-AF9C-964253CD36AE}"/>
    <dgm:cxn modelId="{8C8D13F4-8B61-40D4-A246-EE79AA61FEA2}" srcId="{E88AE232-C384-4B63-851A-E352B993C7E3}" destId="{B6608000-1286-4D20-A65A-3E7A86148541}" srcOrd="0" destOrd="0" parTransId="{EC923B12-FCFE-483A-8202-B56F8AB0E9D8}" sibTransId="{A0F36C15-CE99-46E2-A3E3-40D85B55797F}"/>
    <dgm:cxn modelId="{590314FB-6608-4F4C-AD3A-974104D6D53F}" type="presOf" srcId="{B6608000-1286-4D20-A65A-3E7A86148541}" destId="{547C42D5-EAA7-4E41-BAF3-101515669A59}" srcOrd="1" destOrd="0" presId="urn:microsoft.com/office/officeart/2005/8/layout/lProcess2"/>
    <dgm:cxn modelId="{4E989410-5C65-44B5-AAD8-7878E4959E6C}" type="presParOf" srcId="{DA440CF5-ECEE-4F96-A7F9-CF8B1C3FF2AC}" destId="{D7AB9C5A-2505-4A6C-A7DF-7F46EA2F993F}" srcOrd="0" destOrd="0" presId="urn:microsoft.com/office/officeart/2005/8/layout/lProcess2"/>
    <dgm:cxn modelId="{8ED96D92-DAD6-437D-A1BF-1F69C68126C4}" type="presParOf" srcId="{D7AB9C5A-2505-4A6C-A7DF-7F46EA2F993F}" destId="{8477B35C-E284-4863-AAD8-35F1EB241507}" srcOrd="0" destOrd="0" presId="urn:microsoft.com/office/officeart/2005/8/layout/lProcess2"/>
    <dgm:cxn modelId="{9497990E-4C93-4C6E-8618-26F87F6743A8}" type="presParOf" srcId="{D7AB9C5A-2505-4A6C-A7DF-7F46EA2F993F}" destId="{547C42D5-EAA7-4E41-BAF3-101515669A59}" srcOrd="1" destOrd="0" presId="urn:microsoft.com/office/officeart/2005/8/layout/lProcess2"/>
    <dgm:cxn modelId="{6FD3A06E-133C-444B-B252-706FACE84D2B}" type="presParOf" srcId="{D7AB9C5A-2505-4A6C-A7DF-7F46EA2F993F}" destId="{E6EE5752-09B6-4782-A066-F5825693E478}" srcOrd="2" destOrd="0" presId="urn:microsoft.com/office/officeart/2005/8/layout/lProcess2"/>
    <dgm:cxn modelId="{A09D115D-0266-444E-98BF-0B39AA24FD41}" type="presParOf" srcId="{E6EE5752-09B6-4782-A066-F5825693E478}" destId="{F218AD6F-DF4B-47D6-808D-75F8C1CD5791}" srcOrd="0" destOrd="0" presId="urn:microsoft.com/office/officeart/2005/8/layout/lProcess2"/>
    <dgm:cxn modelId="{071E69A6-5353-4BFC-975A-45C7DD1606A9}" type="presParOf" srcId="{F218AD6F-DF4B-47D6-808D-75F8C1CD5791}" destId="{CDAF2994-07CB-463B-9BEA-95A0A0C507A5}" srcOrd="0" destOrd="0" presId="urn:microsoft.com/office/officeart/2005/8/layout/lProcess2"/>
    <dgm:cxn modelId="{F852DEEC-0A0E-4785-99E0-3542A149FB4A}" type="presParOf" srcId="{F218AD6F-DF4B-47D6-808D-75F8C1CD5791}" destId="{720B53D5-10A6-4957-9D4E-D53D0C4B1FC8}" srcOrd="1" destOrd="0" presId="urn:microsoft.com/office/officeart/2005/8/layout/lProcess2"/>
    <dgm:cxn modelId="{8D8EA30F-9A7B-4C31-8D66-874CECF859C2}" type="presParOf" srcId="{F218AD6F-DF4B-47D6-808D-75F8C1CD5791}" destId="{FAB7AD8D-2158-4689-8CF5-85AC2C5B2681}"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88AE232-C384-4B63-851A-E352B993C7E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fr-FR"/>
        </a:p>
      </dgm:t>
    </dgm:pt>
    <dgm:pt modelId="{B6608000-1286-4D20-A65A-3E7A86148541}">
      <dgm:prSet phldrT="[Texte]" custT="1"/>
      <dgm:spPr>
        <a:noFill/>
      </dgm:spPr>
      <dgm:t>
        <a:bodyPr/>
        <a:lstStyle/>
        <a:p>
          <a:pPr algn="l" rtl="0"/>
          <a:r>
            <a:rPr lang="fr-FR" sz="2000" b="1" dirty="0">
              <a:solidFill>
                <a:srgbClr val="1F3C85"/>
              </a:solidFill>
              <a:latin typeface="Roboto Slab Light"/>
              <a:ea typeface="Roboto Slab Light"/>
              <a:cs typeface="Tahoma"/>
            </a:rPr>
            <a:t>	</a:t>
          </a:r>
          <a:r>
            <a:rPr lang="fr-FR" sz="2000" b="1" dirty="0">
              <a:solidFill>
                <a:srgbClr val="1F3C85"/>
              </a:solidFill>
              <a:latin typeface="Roboto Slab Light"/>
              <a:cs typeface="Tahoma"/>
            </a:rPr>
            <a:t>Pour la gestion, des aides au fonctionnement peuvent être versées selon 	deux modalités possibles : </a:t>
          </a:r>
        </a:p>
        <a:p>
          <a:pPr algn="l" rtl="0"/>
          <a:endParaRPr lang="fr-FR" sz="2000" b="1" dirty="0">
            <a:solidFill>
              <a:srgbClr val="1F3C85"/>
            </a:solidFill>
            <a:latin typeface="Roboto Slab Light"/>
            <a:ea typeface="Roboto Slab Light"/>
          </a:endParaRPr>
        </a:p>
      </dgm:t>
    </dgm:pt>
    <dgm:pt modelId="{EC923B12-FCFE-483A-8202-B56F8AB0E9D8}" type="parTrans" cxnId="{8C8D13F4-8B61-40D4-A246-EE79AA61FEA2}">
      <dgm:prSet/>
      <dgm:spPr/>
      <dgm:t>
        <a:bodyPr/>
        <a:lstStyle/>
        <a:p>
          <a:pPr algn="ctr"/>
          <a:endParaRPr lang="fr-FR"/>
        </a:p>
      </dgm:t>
    </dgm:pt>
    <dgm:pt modelId="{A0F36C15-CE99-46E2-A3E3-40D85B55797F}" type="sibTrans" cxnId="{8C8D13F4-8B61-40D4-A246-EE79AA61FEA2}">
      <dgm:prSet/>
      <dgm:spPr/>
      <dgm:t>
        <a:bodyPr/>
        <a:lstStyle/>
        <a:p>
          <a:pPr algn="ctr"/>
          <a:endParaRPr lang="fr-FR"/>
        </a:p>
      </dgm:t>
    </dgm:pt>
    <dgm:pt modelId="{B604CC62-6940-476E-B9A6-114745FE9AC9}">
      <dgm:prSet phldrT="[Texte]" custT="1"/>
      <dgm:spPr>
        <a:solidFill>
          <a:srgbClr val="F8B8C6"/>
        </a:solidFill>
      </dgm:spPr>
      <dgm:t>
        <a:bodyPr/>
        <a:lstStyle/>
        <a:p>
          <a:pPr algn="just" rtl="0"/>
          <a:r>
            <a:rPr lang="fr-FR" sz="1400" b="1" dirty="0">
              <a:solidFill>
                <a:srgbClr val="0070C0"/>
              </a:solidFill>
              <a:latin typeface="Roboto Light"/>
              <a:ea typeface="Roboto Light"/>
              <a:cs typeface="Roboto Light"/>
              <a:sym typeface="Wingdings" panose="05000000000000000000" pitchFamily="2" charset="2"/>
            </a:rPr>
            <a:t>La Prestation d’Accueil du Jeune Enfant (PAJE) </a:t>
          </a:r>
          <a:r>
            <a:rPr lang="fr-FR" sz="1400" b="1" dirty="0">
              <a:solidFill>
                <a:schemeClr val="bg1"/>
              </a:solidFill>
              <a:latin typeface="Roboto Light"/>
              <a:ea typeface="Roboto Light"/>
              <a:cs typeface="Roboto Light"/>
              <a:sym typeface="Wingdings" panose="05000000000000000000" pitchFamily="2" charset="2"/>
            </a:rPr>
            <a:t>- La crèche n’est pas directement financée par la Caf (ex. micro-crèche </a:t>
          </a:r>
          <a:r>
            <a:rPr lang="fr-FR" sz="1400" b="1" dirty="0" err="1">
              <a:solidFill>
                <a:schemeClr val="bg1"/>
              </a:solidFill>
              <a:latin typeface="Roboto Light"/>
              <a:ea typeface="Roboto Light"/>
              <a:cs typeface="Roboto Light"/>
              <a:sym typeface="Wingdings" panose="05000000000000000000" pitchFamily="2" charset="2"/>
            </a:rPr>
            <a:t>Paje</a:t>
          </a:r>
          <a:r>
            <a:rPr lang="fr-FR" sz="1400" b="1" dirty="0">
              <a:solidFill>
                <a:schemeClr val="bg1"/>
              </a:solidFill>
              <a:latin typeface="Roboto Light"/>
              <a:ea typeface="Roboto Light"/>
              <a:cs typeface="Roboto Light"/>
              <a:sym typeface="Wingdings" panose="05000000000000000000" pitchFamily="2" charset="2"/>
            </a:rPr>
            <a:t>) car ce sont les parents qui perçoivent le Complément Mode de garde dit "</a:t>
          </a:r>
          <a:r>
            <a:rPr lang="fr-FR" sz="1400" b="1" dirty="0" err="1">
              <a:solidFill>
                <a:schemeClr val="bg1"/>
              </a:solidFill>
              <a:latin typeface="Roboto Light"/>
              <a:ea typeface="Roboto Light"/>
              <a:cs typeface="Roboto Light"/>
              <a:sym typeface="Wingdings" panose="05000000000000000000" pitchFamily="2" charset="2"/>
            </a:rPr>
            <a:t>Cmg</a:t>
          </a:r>
          <a:r>
            <a:rPr lang="fr-FR" sz="1400" b="1" dirty="0">
              <a:solidFill>
                <a:schemeClr val="bg1"/>
              </a:solidFill>
              <a:latin typeface="Roboto Light"/>
              <a:ea typeface="Roboto Light"/>
              <a:cs typeface="Roboto Light"/>
              <a:sym typeface="Wingdings" panose="05000000000000000000" pitchFamily="2" charset="2"/>
            </a:rPr>
            <a:t> structures". Dans ce cas, la tarification est fixée librement par le gestionnaire de la crèche dans la limite d’un plafond.</a:t>
          </a:r>
        </a:p>
      </dgm:t>
    </dgm:pt>
    <dgm:pt modelId="{AB8A7589-3734-467E-B92A-CB09E8FC3F1F}" type="parTrans" cxnId="{1FC79479-4969-4D89-9343-125504B4DCC6}">
      <dgm:prSet/>
      <dgm:spPr/>
      <dgm:t>
        <a:bodyPr/>
        <a:lstStyle/>
        <a:p>
          <a:pPr algn="ctr"/>
          <a:endParaRPr lang="fr-FR"/>
        </a:p>
      </dgm:t>
    </dgm:pt>
    <dgm:pt modelId="{E039140E-827E-41F5-AF9C-964253CD36AE}" type="sibTrans" cxnId="{1FC79479-4969-4D89-9343-125504B4DCC6}">
      <dgm:prSet/>
      <dgm:spPr/>
      <dgm:t>
        <a:bodyPr/>
        <a:lstStyle/>
        <a:p>
          <a:pPr algn="ctr"/>
          <a:endParaRPr lang="fr-FR"/>
        </a:p>
      </dgm:t>
    </dgm:pt>
    <dgm:pt modelId="{19D48BE7-5622-47BC-94DB-ABDBD44B1900}">
      <dgm:prSet phldrT="[Texte]" custT="1"/>
      <dgm:spPr>
        <a:solidFill>
          <a:schemeClr val="accent6">
            <a:lumMod val="40000"/>
            <a:lumOff val="60000"/>
          </a:schemeClr>
        </a:solidFill>
      </dgm:spPr>
      <dgm:t>
        <a:bodyPr/>
        <a:lstStyle/>
        <a:p>
          <a:pPr algn="just" rtl="0"/>
          <a:r>
            <a:rPr lang="fr-FR" sz="1400" b="1" dirty="0">
              <a:solidFill>
                <a:srgbClr val="0070C0"/>
              </a:solidFill>
              <a:latin typeface="Roboto Light"/>
              <a:ea typeface="Roboto Light"/>
              <a:cs typeface="Roboto Light"/>
            </a:rPr>
            <a:t>La Prestation de Service Unique (PSU) </a:t>
          </a:r>
          <a:r>
            <a:rPr lang="fr-FR" sz="1400" b="1" dirty="0">
              <a:solidFill>
                <a:schemeClr val="bg1"/>
              </a:solidFill>
              <a:latin typeface="Roboto Light"/>
              <a:ea typeface="Roboto Light"/>
              <a:cs typeface="Roboto Light"/>
            </a:rPr>
            <a:t>- La crèche d’entreprise est subventionnée par la Caf lorsqu’elle applique le barème national des participations familiales qui varie en fonction des ressources du foyer.</a:t>
          </a:r>
        </a:p>
      </dgm:t>
    </dgm:pt>
    <dgm:pt modelId="{1D06051A-1D1E-4605-A998-7B98301B3204}" type="parTrans" cxnId="{02762004-097F-4909-89ED-036B81782850}">
      <dgm:prSet/>
      <dgm:spPr/>
      <dgm:t>
        <a:bodyPr/>
        <a:lstStyle/>
        <a:p>
          <a:pPr algn="ctr"/>
          <a:endParaRPr lang="fr-FR"/>
        </a:p>
      </dgm:t>
    </dgm:pt>
    <dgm:pt modelId="{405C3676-A809-4188-A5ED-BA08516FCC5D}" type="sibTrans" cxnId="{02762004-097F-4909-89ED-036B81782850}">
      <dgm:prSet/>
      <dgm:spPr/>
      <dgm:t>
        <a:bodyPr/>
        <a:lstStyle/>
        <a:p>
          <a:pPr algn="ctr"/>
          <a:endParaRPr lang="fr-FR"/>
        </a:p>
      </dgm:t>
    </dgm:pt>
    <dgm:pt modelId="{DA440CF5-ECEE-4F96-A7F9-CF8B1C3FF2AC}" type="pres">
      <dgm:prSet presAssocID="{E88AE232-C384-4B63-851A-E352B993C7E3}" presName="theList" presStyleCnt="0">
        <dgm:presLayoutVars>
          <dgm:dir/>
          <dgm:animLvl val="lvl"/>
          <dgm:resizeHandles val="exact"/>
        </dgm:presLayoutVars>
      </dgm:prSet>
      <dgm:spPr/>
    </dgm:pt>
    <dgm:pt modelId="{D7AB9C5A-2505-4A6C-A7DF-7F46EA2F993F}" type="pres">
      <dgm:prSet presAssocID="{B6608000-1286-4D20-A65A-3E7A86148541}" presName="compNode" presStyleCnt="0"/>
      <dgm:spPr/>
    </dgm:pt>
    <dgm:pt modelId="{8477B35C-E284-4863-AAD8-35F1EB241507}" type="pres">
      <dgm:prSet presAssocID="{B6608000-1286-4D20-A65A-3E7A86148541}" presName="aNode" presStyleLbl="bgShp" presStyleIdx="0" presStyleCnt="1"/>
      <dgm:spPr/>
    </dgm:pt>
    <dgm:pt modelId="{547C42D5-EAA7-4E41-BAF3-101515669A59}" type="pres">
      <dgm:prSet presAssocID="{B6608000-1286-4D20-A65A-3E7A86148541}" presName="textNode" presStyleLbl="bgShp" presStyleIdx="0" presStyleCnt="1"/>
      <dgm:spPr/>
    </dgm:pt>
    <dgm:pt modelId="{E6EE5752-09B6-4782-A066-F5825693E478}" type="pres">
      <dgm:prSet presAssocID="{B6608000-1286-4D20-A65A-3E7A86148541}" presName="compChildNode" presStyleCnt="0"/>
      <dgm:spPr/>
    </dgm:pt>
    <dgm:pt modelId="{F218AD6F-DF4B-47D6-808D-75F8C1CD5791}" type="pres">
      <dgm:prSet presAssocID="{B6608000-1286-4D20-A65A-3E7A86148541}" presName="theInnerList" presStyleCnt="0"/>
      <dgm:spPr/>
    </dgm:pt>
    <dgm:pt modelId="{CDAF2994-07CB-463B-9BEA-95A0A0C507A5}" type="pres">
      <dgm:prSet presAssocID="{19D48BE7-5622-47BC-94DB-ABDBD44B1900}" presName="childNode" presStyleLbl="node1" presStyleIdx="0" presStyleCnt="2">
        <dgm:presLayoutVars>
          <dgm:bulletEnabled val="1"/>
        </dgm:presLayoutVars>
      </dgm:prSet>
      <dgm:spPr/>
    </dgm:pt>
    <dgm:pt modelId="{720B53D5-10A6-4957-9D4E-D53D0C4B1FC8}" type="pres">
      <dgm:prSet presAssocID="{19D48BE7-5622-47BC-94DB-ABDBD44B1900}" presName="aSpace2" presStyleCnt="0"/>
      <dgm:spPr/>
    </dgm:pt>
    <dgm:pt modelId="{FAB7AD8D-2158-4689-8CF5-85AC2C5B2681}" type="pres">
      <dgm:prSet presAssocID="{B604CC62-6940-476E-B9A6-114745FE9AC9}" presName="childNode" presStyleLbl="node1" presStyleIdx="1" presStyleCnt="2">
        <dgm:presLayoutVars>
          <dgm:bulletEnabled val="1"/>
        </dgm:presLayoutVars>
      </dgm:prSet>
      <dgm:spPr/>
    </dgm:pt>
  </dgm:ptLst>
  <dgm:cxnLst>
    <dgm:cxn modelId="{02762004-097F-4909-89ED-036B81782850}" srcId="{B6608000-1286-4D20-A65A-3E7A86148541}" destId="{19D48BE7-5622-47BC-94DB-ABDBD44B1900}" srcOrd="0" destOrd="0" parTransId="{1D06051A-1D1E-4605-A998-7B98301B3204}" sibTransId="{405C3676-A809-4188-A5ED-BA08516FCC5D}"/>
    <dgm:cxn modelId="{A58FC164-1945-424B-815F-D69C7AF16210}" type="presOf" srcId="{19D48BE7-5622-47BC-94DB-ABDBD44B1900}" destId="{CDAF2994-07CB-463B-9BEA-95A0A0C507A5}" srcOrd="0" destOrd="0" presId="urn:microsoft.com/office/officeart/2005/8/layout/lProcess2"/>
    <dgm:cxn modelId="{1FC79479-4969-4D89-9343-125504B4DCC6}" srcId="{B6608000-1286-4D20-A65A-3E7A86148541}" destId="{B604CC62-6940-476E-B9A6-114745FE9AC9}" srcOrd="1" destOrd="0" parTransId="{AB8A7589-3734-467E-B92A-CB09E8FC3F1F}" sibTransId="{E039140E-827E-41F5-AF9C-964253CD36AE}"/>
    <dgm:cxn modelId="{B853C0AC-6635-4792-A324-412524061FE7}" type="presOf" srcId="{B604CC62-6940-476E-B9A6-114745FE9AC9}" destId="{FAB7AD8D-2158-4689-8CF5-85AC2C5B2681}" srcOrd="0" destOrd="0" presId="urn:microsoft.com/office/officeart/2005/8/layout/lProcess2"/>
    <dgm:cxn modelId="{0686B0D0-4EE3-4EC6-9E4F-BAF1A2986B9C}" type="presOf" srcId="{E88AE232-C384-4B63-851A-E352B993C7E3}" destId="{DA440CF5-ECEE-4F96-A7F9-CF8B1C3FF2AC}" srcOrd="0" destOrd="0" presId="urn:microsoft.com/office/officeart/2005/8/layout/lProcess2"/>
    <dgm:cxn modelId="{0A0B86D6-122D-41E7-B083-2ED2E1659963}" type="presOf" srcId="{B6608000-1286-4D20-A65A-3E7A86148541}" destId="{8477B35C-E284-4863-AAD8-35F1EB241507}" srcOrd="0" destOrd="0" presId="urn:microsoft.com/office/officeart/2005/8/layout/lProcess2"/>
    <dgm:cxn modelId="{8C8D13F4-8B61-40D4-A246-EE79AA61FEA2}" srcId="{E88AE232-C384-4B63-851A-E352B993C7E3}" destId="{B6608000-1286-4D20-A65A-3E7A86148541}" srcOrd="0" destOrd="0" parTransId="{EC923B12-FCFE-483A-8202-B56F8AB0E9D8}" sibTransId="{A0F36C15-CE99-46E2-A3E3-40D85B55797F}"/>
    <dgm:cxn modelId="{7DF15DFB-0050-45FE-B2C7-0EB52F2D0A15}" type="presOf" srcId="{B6608000-1286-4D20-A65A-3E7A86148541}" destId="{547C42D5-EAA7-4E41-BAF3-101515669A59}" srcOrd="1" destOrd="0" presId="urn:microsoft.com/office/officeart/2005/8/layout/lProcess2"/>
    <dgm:cxn modelId="{7DE1C22E-1970-476E-8C98-750B5F094F39}" type="presParOf" srcId="{DA440CF5-ECEE-4F96-A7F9-CF8B1C3FF2AC}" destId="{D7AB9C5A-2505-4A6C-A7DF-7F46EA2F993F}" srcOrd="0" destOrd="0" presId="urn:microsoft.com/office/officeart/2005/8/layout/lProcess2"/>
    <dgm:cxn modelId="{789B18D7-421E-4171-8D52-7566060A222D}" type="presParOf" srcId="{D7AB9C5A-2505-4A6C-A7DF-7F46EA2F993F}" destId="{8477B35C-E284-4863-AAD8-35F1EB241507}" srcOrd="0" destOrd="0" presId="urn:microsoft.com/office/officeart/2005/8/layout/lProcess2"/>
    <dgm:cxn modelId="{89225C44-D2F0-4EB4-ABA7-33C9015346C4}" type="presParOf" srcId="{D7AB9C5A-2505-4A6C-A7DF-7F46EA2F993F}" destId="{547C42D5-EAA7-4E41-BAF3-101515669A59}" srcOrd="1" destOrd="0" presId="urn:microsoft.com/office/officeart/2005/8/layout/lProcess2"/>
    <dgm:cxn modelId="{D5F14E54-7D7A-424A-B781-008B49229DE7}" type="presParOf" srcId="{D7AB9C5A-2505-4A6C-A7DF-7F46EA2F993F}" destId="{E6EE5752-09B6-4782-A066-F5825693E478}" srcOrd="2" destOrd="0" presId="urn:microsoft.com/office/officeart/2005/8/layout/lProcess2"/>
    <dgm:cxn modelId="{DBB4E520-FB09-4F48-BDA8-684ED54E3490}" type="presParOf" srcId="{E6EE5752-09B6-4782-A066-F5825693E478}" destId="{F218AD6F-DF4B-47D6-808D-75F8C1CD5791}" srcOrd="0" destOrd="0" presId="urn:microsoft.com/office/officeart/2005/8/layout/lProcess2"/>
    <dgm:cxn modelId="{D09BE4F1-9B1F-4E28-A086-39E832D8D67C}" type="presParOf" srcId="{F218AD6F-DF4B-47D6-808D-75F8C1CD5791}" destId="{CDAF2994-07CB-463B-9BEA-95A0A0C507A5}" srcOrd="0" destOrd="0" presId="urn:microsoft.com/office/officeart/2005/8/layout/lProcess2"/>
    <dgm:cxn modelId="{6B07358A-3672-495D-8865-E2D6CFDE41FA}" type="presParOf" srcId="{F218AD6F-DF4B-47D6-808D-75F8C1CD5791}" destId="{720B53D5-10A6-4957-9D4E-D53D0C4B1FC8}" srcOrd="1" destOrd="0" presId="urn:microsoft.com/office/officeart/2005/8/layout/lProcess2"/>
    <dgm:cxn modelId="{6041E13A-C898-4256-A4DB-5AAFB2470FF9}" type="presParOf" srcId="{F218AD6F-DF4B-47D6-808D-75F8C1CD5791}" destId="{FAB7AD8D-2158-4689-8CF5-85AC2C5B2681}" srcOrd="2" destOrd="0" presId="urn:microsoft.com/office/officeart/2005/8/layout/l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7B35C-E284-4863-AAD8-35F1EB241507}">
      <dsp:nvSpPr>
        <dsp:cNvPr id="0" name=""/>
        <dsp:cNvSpPr/>
      </dsp:nvSpPr>
      <dsp:spPr>
        <a:xfrm>
          <a:off x="0" y="0"/>
          <a:ext cx="10786885" cy="3813659"/>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endParaRPr lang="fr-FR" sz="2000" b="1" kern="1200" dirty="0">
            <a:solidFill>
              <a:srgbClr val="1F3C85"/>
            </a:solidFill>
            <a:latin typeface="Roboto Slab Light"/>
            <a:ea typeface="Roboto Slab Light"/>
          </a:endParaRPr>
        </a:p>
      </dsp:txBody>
      <dsp:txXfrm>
        <a:off x="0" y="0"/>
        <a:ext cx="10786885" cy="1144097"/>
      </dsp:txXfrm>
    </dsp:sp>
    <dsp:sp modelId="{CDAF2994-07CB-463B-9BEA-95A0A0C507A5}">
      <dsp:nvSpPr>
        <dsp:cNvPr id="0" name=""/>
        <dsp:cNvSpPr/>
      </dsp:nvSpPr>
      <dsp:spPr>
        <a:xfrm>
          <a:off x="1078688" y="1144097"/>
          <a:ext cx="8629508" cy="2478878"/>
        </a:xfrm>
        <a:prstGeom prst="roundRect">
          <a:avLst>
            <a:gd name="adj" fmla="val 10000"/>
          </a:avLst>
        </a:prstGeom>
        <a:solidFill>
          <a:srgbClr val="F8B8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rtl="0">
            <a:lnSpc>
              <a:spcPct val="90000"/>
            </a:lnSpc>
            <a:spcBef>
              <a:spcPct val="0"/>
            </a:spcBef>
            <a:spcAft>
              <a:spcPct val="35000"/>
            </a:spcAft>
            <a:buNone/>
          </a:pPr>
          <a:r>
            <a:rPr lang="fr-FR" sz="2400" b="1" kern="1200" dirty="0">
              <a:solidFill>
                <a:schemeClr val="bg1"/>
              </a:solidFill>
              <a:latin typeface="Roboto Light"/>
              <a:ea typeface="Roboto Light"/>
              <a:cs typeface="Roboto Light"/>
            </a:rPr>
            <a:t>Proposer ou réserver des places de crèches s’inscrit dans une démarche globale d’accompagnement des salariés dans leur rôle de parents et les bénéfices attendus sont de plusieurs natures : à la fois pour les salariés, les gestionnaires mais aussi pour l’employeur.</a:t>
          </a:r>
        </a:p>
      </dsp:txBody>
      <dsp:txXfrm>
        <a:off x="1151292" y="1216701"/>
        <a:ext cx="8484300" cy="23336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7B35C-E284-4863-AAD8-35F1EB241507}">
      <dsp:nvSpPr>
        <dsp:cNvPr id="0" name=""/>
        <dsp:cNvSpPr/>
      </dsp:nvSpPr>
      <dsp:spPr>
        <a:xfrm>
          <a:off x="0" y="0"/>
          <a:ext cx="3912745" cy="4382063"/>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fr-FR" sz="2000" b="1" kern="1200" dirty="0">
              <a:solidFill>
                <a:srgbClr val="1F3C85"/>
              </a:solidFill>
              <a:latin typeface="Roboto Slab Light"/>
              <a:ea typeface="Roboto Slab Light"/>
              <a:cs typeface="Tahoma"/>
            </a:rPr>
            <a:t>Pour les familles</a:t>
          </a:r>
          <a:endParaRPr lang="fr-FR" sz="2000" b="1" kern="1200" dirty="0">
            <a:solidFill>
              <a:srgbClr val="1F3C85"/>
            </a:solidFill>
            <a:latin typeface="Roboto Slab Light"/>
            <a:ea typeface="Roboto Slab Light"/>
          </a:endParaRPr>
        </a:p>
      </dsp:txBody>
      <dsp:txXfrm>
        <a:off x="0" y="0"/>
        <a:ext cx="3912745" cy="1314618"/>
      </dsp:txXfrm>
    </dsp:sp>
    <dsp:sp modelId="{CDAF2994-07CB-463B-9BEA-95A0A0C507A5}">
      <dsp:nvSpPr>
        <dsp:cNvPr id="0" name=""/>
        <dsp:cNvSpPr/>
      </dsp:nvSpPr>
      <dsp:spPr>
        <a:xfrm>
          <a:off x="391274" y="1315448"/>
          <a:ext cx="3130196" cy="506943"/>
        </a:xfrm>
        <a:prstGeom prst="roundRect">
          <a:avLst>
            <a:gd name="adj" fmla="val 10000"/>
          </a:avLst>
        </a:prstGeom>
        <a:solidFill>
          <a:srgbClr val="F8B8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fr-FR" sz="1400" b="1" kern="1200" dirty="0">
              <a:solidFill>
                <a:schemeClr val="bg1"/>
              </a:solidFill>
              <a:latin typeface="Roboto Light"/>
              <a:ea typeface="Roboto Light"/>
              <a:cs typeface="Roboto Light"/>
            </a:rPr>
            <a:t>Equilibre entre vie professionnelle et vie familiale</a:t>
          </a:r>
        </a:p>
      </dsp:txBody>
      <dsp:txXfrm>
        <a:off x="406122" y="1330296"/>
        <a:ext cx="3100500" cy="477247"/>
      </dsp:txXfrm>
    </dsp:sp>
    <dsp:sp modelId="{FAB7AD8D-2158-4689-8CF5-85AC2C5B2681}">
      <dsp:nvSpPr>
        <dsp:cNvPr id="0" name=""/>
        <dsp:cNvSpPr/>
      </dsp:nvSpPr>
      <dsp:spPr>
        <a:xfrm>
          <a:off x="391274" y="1900382"/>
          <a:ext cx="3130196" cy="506943"/>
        </a:xfrm>
        <a:prstGeom prst="roundRect">
          <a:avLst>
            <a:gd name="adj" fmla="val 10000"/>
          </a:avLst>
        </a:prstGeom>
        <a:solidFill>
          <a:srgbClr val="F8B8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fr-FR" sz="1400" b="1" kern="1200" dirty="0">
              <a:solidFill>
                <a:schemeClr val="bg1"/>
              </a:solidFill>
              <a:latin typeface="Roboto Light"/>
              <a:ea typeface="Roboto Light"/>
              <a:cs typeface="Roboto Light"/>
              <a:sym typeface="Wingdings" panose="05000000000000000000" pitchFamily="2" charset="2"/>
            </a:rPr>
            <a:t>Place réservée par l’employeur</a:t>
          </a:r>
          <a:endParaRPr lang="fr-FR" sz="1400" b="1" kern="1200" dirty="0">
            <a:solidFill>
              <a:schemeClr val="bg1"/>
            </a:solidFill>
            <a:latin typeface="Roboto Light"/>
            <a:ea typeface="Roboto Light"/>
            <a:cs typeface="Roboto Light"/>
          </a:endParaRPr>
        </a:p>
      </dsp:txBody>
      <dsp:txXfrm>
        <a:off x="406122" y="1915230"/>
        <a:ext cx="3100500" cy="477247"/>
      </dsp:txXfrm>
    </dsp:sp>
    <dsp:sp modelId="{3D176A01-1357-4344-97FF-AE92D2D2A66C}">
      <dsp:nvSpPr>
        <dsp:cNvPr id="0" name=""/>
        <dsp:cNvSpPr/>
      </dsp:nvSpPr>
      <dsp:spPr>
        <a:xfrm>
          <a:off x="391274" y="2485317"/>
          <a:ext cx="3130196" cy="506943"/>
        </a:xfrm>
        <a:prstGeom prst="roundRect">
          <a:avLst>
            <a:gd name="adj" fmla="val 10000"/>
          </a:avLst>
        </a:prstGeom>
        <a:solidFill>
          <a:srgbClr val="F8B8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fr-FR" sz="1400" b="1" kern="1200" dirty="0">
              <a:latin typeface="Roboto Light"/>
              <a:ea typeface="Roboto Light"/>
              <a:cs typeface="Roboto Light"/>
            </a:rPr>
            <a:t>Proximité du lieu de travail ou d’habitation</a:t>
          </a:r>
        </a:p>
      </dsp:txBody>
      <dsp:txXfrm>
        <a:off x="406122" y="2500165"/>
        <a:ext cx="3100500" cy="477247"/>
      </dsp:txXfrm>
    </dsp:sp>
    <dsp:sp modelId="{02B7A5A2-88F4-444B-B628-218651D07007}">
      <dsp:nvSpPr>
        <dsp:cNvPr id="0" name=""/>
        <dsp:cNvSpPr/>
      </dsp:nvSpPr>
      <dsp:spPr>
        <a:xfrm>
          <a:off x="391274" y="3070252"/>
          <a:ext cx="3130196" cy="506943"/>
        </a:xfrm>
        <a:prstGeom prst="roundRect">
          <a:avLst>
            <a:gd name="adj" fmla="val 10000"/>
          </a:avLst>
        </a:prstGeom>
        <a:solidFill>
          <a:srgbClr val="F8B8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fr-FR" sz="1400" b="1" kern="1200" dirty="0">
              <a:latin typeface="Roboto Light"/>
              <a:ea typeface="Roboto Light"/>
              <a:cs typeface="Roboto Light"/>
            </a:rPr>
            <a:t>Adaptation des horaires d’accueil en lien avec l’activité</a:t>
          </a:r>
        </a:p>
      </dsp:txBody>
      <dsp:txXfrm>
        <a:off x="406122" y="3085100"/>
        <a:ext cx="3100500" cy="477247"/>
      </dsp:txXfrm>
    </dsp:sp>
    <dsp:sp modelId="{ABC06F1D-7E3C-42ED-B389-9F4C2B457A3B}">
      <dsp:nvSpPr>
        <dsp:cNvPr id="0" name=""/>
        <dsp:cNvSpPr/>
      </dsp:nvSpPr>
      <dsp:spPr>
        <a:xfrm>
          <a:off x="391274" y="3655187"/>
          <a:ext cx="3130196" cy="506943"/>
        </a:xfrm>
        <a:prstGeom prst="roundRect">
          <a:avLst>
            <a:gd name="adj" fmla="val 10000"/>
          </a:avLst>
        </a:prstGeom>
        <a:solidFill>
          <a:srgbClr val="F8B8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fr-FR" sz="1400" b="1" kern="1200" dirty="0">
              <a:latin typeface="Roboto Light"/>
              <a:ea typeface="Roboto Light"/>
              <a:cs typeface="Roboto Light"/>
            </a:rPr>
            <a:t>Fiabilité et stabilité du mode d’accueil</a:t>
          </a:r>
        </a:p>
      </dsp:txBody>
      <dsp:txXfrm>
        <a:off x="406122" y="3670035"/>
        <a:ext cx="3100500" cy="4772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7B35C-E284-4863-AAD8-35F1EB241507}">
      <dsp:nvSpPr>
        <dsp:cNvPr id="0" name=""/>
        <dsp:cNvSpPr/>
      </dsp:nvSpPr>
      <dsp:spPr>
        <a:xfrm>
          <a:off x="1910" y="0"/>
          <a:ext cx="3908923" cy="4658108"/>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fr-FR" sz="2000" b="1" kern="1200" dirty="0">
              <a:solidFill>
                <a:srgbClr val="1F3C85"/>
              </a:solidFill>
              <a:latin typeface="Roboto Slab Light"/>
              <a:ea typeface="Roboto Slab Light"/>
              <a:cs typeface="Tahoma"/>
            </a:rPr>
            <a:t>Pour les gestionnaires</a:t>
          </a:r>
          <a:endParaRPr lang="fr-FR" sz="2000" b="1" kern="1200" dirty="0">
            <a:solidFill>
              <a:srgbClr val="1F3C85"/>
            </a:solidFill>
            <a:latin typeface="Roboto Slab Light"/>
            <a:ea typeface="Roboto Slab Light"/>
          </a:endParaRPr>
        </a:p>
      </dsp:txBody>
      <dsp:txXfrm>
        <a:off x="1910" y="0"/>
        <a:ext cx="3908923" cy="1397432"/>
      </dsp:txXfrm>
    </dsp:sp>
    <dsp:sp modelId="{CDAF2994-07CB-463B-9BEA-95A0A0C507A5}">
      <dsp:nvSpPr>
        <dsp:cNvPr id="0" name=""/>
        <dsp:cNvSpPr/>
      </dsp:nvSpPr>
      <dsp:spPr>
        <a:xfrm>
          <a:off x="392802" y="1397659"/>
          <a:ext cx="3127139" cy="447217"/>
        </a:xfrm>
        <a:prstGeom prst="roundRect">
          <a:avLst>
            <a:gd name="adj" fmla="val 10000"/>
          </a:avLst>
        </a:prstGeom>
        <a:solidFill>
          <a:srgbClr val="F8B8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fr-FR" sz="1400" b="1" kern="1200" dirty="0">
              <a:solidFill>
                <a:schemeClr val="bg1"/>
              </a:solidFill>
              <a:latin typeface="Roboto Light"/>
              <a:ea typeface="Roboto Light"/>
              <a:cs typeface="Roboto Light"/>
            </a:rPr>
            <a:t>Diversifier les profils des familles accueillies</a:t>
          </a:r>
        </a:p>
      </dsp:txBody>
      <dsp:txXfrm>
        <a:off x="405901" y="1410758"/>
        <a:ext cx="3100941" cy="421019"/>
      </dsp:txXfrm>
    </dsp:sp>
    <dsp:sp modelId="{FAB7AD8D-2158-4689-8CF5-85AC2C5B2681}">
      <dsp:nvSpPr>
        <dsp:cNvPr id="0" name=""/>
        <dsp:cNvSpPr/>
      </dsp:nvSpPr>
      <dsp:spPr>
        <a:xfrm>
          <a:off x="392802" y="1913679"/>
          <a:ext cx="3127139" cy="447217"/>
        </a:xfrm>
        <a:prstGeom prst="roundRect">
          <a:avLst>
            <a:gd name="adj" fmla="val 10000"/>
          </a:avLst>
        </a:prstGeom>
        <a:solidFill>
          <a:srgbClr val="F8B8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fr-FR" sz="1400" b="1" kern="1200" dirty="0">
              <a:solidFill>
                <a:schemeClr val="bg1"/>
              </a:solidFill>
              <a:latin typeface="Roboto Light"/>
              <a:ea typeface="Roboto Light"/>
              <a:cs typeface="Roboto Light"/>
              <a:sym typeface="Wingdings" panose="05000000000000000000" pitchFamily="2" charset="2"/>
            </a:rPr>
            <a:t>Favoriser la mixité sociale</a:t>
          </a:r>
          <a:endParaRPr lang="fr-FR" sz="1400" b="1" kern="1200" dirty="0">
            <a:solidFill>
              <a:schemeClr val="bg1"/>
            </a:solidFill>
            <a:latin typeface="Roboto Light"/>
            <a:ea typeface="Roboto Light"/>
            <a:cs typeface="Roboto Light"/>
          </a:endParaRPr>
        </a:p>
      </dsp:txBody>
      <dsp:txXfrm>
        <a:off x="405901" y="1926778"/>
        <a:ext cx="3100941" cy="421019"/>
      </dsp:txXfrm>
    </dsp:sp>
    <dsp:sp modelId="{3D176A01-1357-4344-97FF-AE92D2D2A66C}">
      <dsp:nvSpPr>
        <dsp:cNvPr id="0" name=""/>
        <dsp:cNvSpPr/>
      </dsp:nvSpPr>
      <dsp:spPr>
        <a:xfrm>
          <a:off x="392802" y="2429699"/>
          <a:ext cx="3127139" cy="447217"/>
        </a:xfrm>
        <a:prstGeom prst="roundRect">
          <a:avLst>
            <a:gd name="adj" fmla="val 10000"/>
          </a:avLst>
        </a:prstGeom>
        <a:solidFill>
          <a:srgbClr val="F8B8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fr-FR" sz="1400" b="1" kern="1200" dirty="0">
              <a:latin typeface="Roboto Light"/>
              <a:ea typeface="Roboto Light"/>
              <a:cs typeface="Roboto Light"/>
            </a:rPr>
            <a:t>Optimiser le fonctionnement en proposant des places inoccupées</a:t>
          </a:r>
        </a:p>
      </dsp:txBody>
      <dsp:txXfrm>
        <a:off x="405901" y="2442798"/>
        <a:ext cx="3100941" cy="421019"/>
      </dsp:txXfrm>
    </dsp:sp>
    <dsp:sp modelId="{02B7A5A2-88F4-444B-B628-218651D07007}">
      <dsp:nvSpPr>
        <dsp:cNvPr id="0" name=""/>
        <dsp:cNvSpPr/>
      </dsp:nvSpPr>
      <dsp:spPr>
        <a:xfrm>
          <a:off x="392802" y="2945718"/>
          <a:ext cx="3127139" cy="447217"/>
        </a:xfrm>
        <a:prstGeom prst="roundRect">
          <a:avLst>
            <a:gd name="adj" fmla="val 10000"/>
          </a:avLst>
        </a:prstGeom>
        <a:solidFill>
          <a:srgbClr val="F8B8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fr-FR" sz="1400" b="1" kern="1200" dirty="0">
              <a:latin typeface="Roboto Light"/>
              <a:ea typeface="Roboto Light"/>
              <a:cs typeface="Roboto Light"/>
            </a:rPr>
            <a:t>Développer de nouveaux partenariats notamment avec les employeurs</a:t>
          </a:r>
        </a:p>
      </dsp:txBody>
      <dsp:txXfrm>
        <a:off x="405901" y="2958817"/>
        <a:ext cx="3100941" cy="421019"/>
      </dsp:txXfrm>
    </dsp:sp>
    <dsp:sp modelId="{BD837065-3E6C-4EE1-B358-AF0A9D37F792}">
      <dsp:nvSpPr>
        <dsp:cNvPr id="0" name=""/>
        <dsp:cNvSpPr/>
      </dsp:nvSpPr>
      <dsp:spPr>
        <a:xfrm>
          <a:off x="392802" y="3461738"/>
          <a:ext cx="3127139" cy="447217"/>
        </a:xfrm>
        <a:prstGeom prst="roundRect">
          <a:avLst>
            <a:gd name="adj" fmla="val 10000"/>
          </a:avLst>
        </a:prstGeom>
        <a:solidFill>
          <a:srgbClr val="F8B8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fr-FR" sz="1400" b="1" kern="1200" dirty="0">
              <a:latin typeface="Roboto Light"/>
              <a:ea typeface="Roboto Light"/>
              <a:cs typeface="Roboto Light"/>
            </a:rPr>
            <a:t>Sécuriser la viabilité économique et la pérennité de la structure</a:t>
          </a:r>
        </a:p>
      </dsp:txBody>
      <dsp:txXfrm>
        <a:off x="405901" y="3474837"/>
        <a:ext cx="3100941" cy="421019"/>
      </dsp:txXfrm>
    </dsp:sp>
    <dsp:sp modelId="{B36A1507-1E95-4031-8167-890FB61EF43F}">
      <dsp:nvSpPr>
        <dsp:cNvPr id="0" name=""/>
        <dsp:cNvSpPr/>
      </dsp:nvSpPr>
      <dsp:spPr>
        <a:xfrm>
          <a:off x="392802" y="3977758"/>
          <a:ext cx="3127139" cy="447217"/>
        </a:xfrm>
        <a:prstGeom prst="roundRect">
          <a:avLst>
            <a:gd name="adj" fmla="val 10000"/>
          </a:avLst>
        </a:prstGeom>
        <a:solidFill>
          <a:srgbClr val="F8B8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fr-FR" sz="1400" b="1" kern="1200" dirty="0">
              <a:latin typeface="Roboto Light"/>
              <a:ea typeface="Roboto Light"/>
              <a:cs typeface="Roboto Light"/>
            </a:rPr>
            <a:t>Diversifier les co-financements</a:t>
          </a:r>
        </a:p>
      </dsp:txBody>
      <dsp:txXfrm>
        <a:off x="405901" y="3990857"/>
        <a:ext cx="3100941" cy="4210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7B35C-E284-4863-AAD8-35F1EB241507}">
      <dsp:nvSpPr>
        <dsp:cNvPr id="0" name=""/>
        <dsp:cNvSpPr/>
      </dsp:nvSpPr>
      <dsp:spPr>
        <a:xfrm>
          <a:off x="0" y="0"/>
          <a:ext cx="3912745" cy="4554591"/>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fr-FR" sz="2000" b="1" kern="1200" dirty="0">
              <a:solidFill>
                <a:srgbClr val="1F3C85"/>
              </a:solidFill>
              <a:latin typeface="Roboto Slab Light"/>
              <a:ea typeface="Roboto Slab Light"/>
              <a:cs typeface="Tahoma"/>
            </a:rPr>
            <a:t>Pour les employeurs</a:t>
          </a:r>
          <a:endParaRPr lang="fr-FR" sz="2000" b="1" kern="1200" dirty="0">
            <a:solidFill>
              <a:srgbClr val="1F3C85"/>
            </a:solidFill>
            <a:latin typeface="Roboto Slab Light"/>
            <a:ea typeface="Roboto Slab Light"/>
          </a:endParaRPr>
        </a:p>
      </dsp:txBody>
      <dsp:txXfrm>
        <a:off x="0" y="0"/>
        <a:ext cx="3912745" cy="1366377"/>
      </dsp:txXfrm>
    </dsp:sp>
    <dsp:sp modelId="{CDAF2994-07CB-463B-9BEA-95A0A0C507A5}">
      <dsp:nvSpPr>
        <dsp:cNvPr id="0" name=""/>
        <dsp:cNvSpPr/>
      </dsp:nvSpPr>
      <dsp:spPr>
        <a:xfrm>
          <a:off x="391274" y="1366488"/>
          <a:ext cx="3130196" cy="663506"/>
        </a:xfrm>
        <a:prstGeom prst="roundRect">
          <a:avLst>
            <a:gd name="adj" fmla="val 10000"/>
          </a:avLst>
        </a:prstGeom>
        <a:solidFill>
          <a:srgbClr val="F8B8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fr-FR" sz="1400" b="1" kern="1200" dirty="0">
              <a:solidFill>
                <a:schemeClr val="bg1"/>
              </a:solidFill>
              <a:latin typeface="Roboto Light"/>
              <a:ea typeface="Roboto Light"/>
              <a:cs typeface="Roboto Light"/>
            </a:rPr>
            <a:t>Bien-être des salariés / amélioration de la qualité de vie au travail</a:t>
          </a:r>
          <a:endParaRPr lang="fr-FR" sz="1800" b="1" kern="1200" dirty="0">
            <a:solidFill>
              <a:schemeClr val="bg1"/>
            </a:solidFill>
            <a:latin typeface="Roboto Light"/>
            <a:ea typeface="Roboto Light"/>
            <a:cs typeface="Roboto Light"/>
          </a:endParaRPr>
        </a:p>
      </dsp:txBody>
      <dsp:txXfrm>
        <a:off x="410707" y="1385921"/>
        <a:ext cx="3091330" cy="624640"/>
      </dsp:txXfrm>
    </dsp:sp>
    <dsp:sp modelId="{FAB7AD8D-2158-4689-8CF5-85AC2C5B2681}">
      <dsp:nvSpPr>
        <dsp:cNvPr id="0" name=""/>
        <dsp:cNvSpPr/>
      </dsp:nvSpPr>
      <dsp:spPr>
        <a:xfrm>
          <a:off x="391274" y="2132073"/>
          <a:ext cx="3130196" cy="663506"/>
        </a:xfrm>
        <a:prstGeom prst="roundRect">
          <a:avLst>
            <a:gd name="adj" fmla="val 10000"/>
          </a:avLst>
        </a:prstGeom>
        <a:solidFill>
          <a:srgbClr val="F8B8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fr-FR" sz="1400" b="1" kern="1200" dirty="0">
              <a:solidFill>
                <a:schemeClr val="bg1"/>
              </a:solidFill>
              <a:latin typeface="Roboto Light"/>
              <a:ea typeface="Roboto Light"/>
              <a:cs typeface="Roboto Light"/>
              <a:sym typeface="Wingdings" panose="05000000000000000000" pitchFamily="2" charset="2"/>
            </a:rPr>
            <a:t>Renforcer sa marque employeur / image valorisante / démarche sociale</a:t>
          </a:r>
          <a:endParaRPr lang="fr-FR" sz="1400" b="1" kern="1200" dirty="0">
            <a:solidFill>
              <a:schemeClr val="bg1"/>
            </a:solidFill>
            <a:latin typeface="Roboto Light"/>
            <a:ea typeface="Roboto Light"/>
            <a:cs typeface="Roboto Light"/>
          </a:endParaRPr>
        </a:p>
      </dsp:txBody>
      <dsp:txXfrm>
        <a:off x="410707" y="2151506"/>
        <a:ext cx="3091330" cy="624640"/>
      </dsp:txXfrm>
    </dsp:sp>
    <dsp:sp modelId="{3D176A01-1357-4344-97FF-AE92D2D2A66C}">
      <dsp:nvSpPr>
        <dsp:cNvPr id="0" name=""/>
        <dsp:cNvSpPr/>
      </dsp:nvSpPr>
      <dsp:spPr>
        <a:xfrm>
          <a:off x="391274" y="2897658"/>
          <a:ext cx="3130196" cy="663506"/>
        </a:xfrm>
        <a:prstGeom prst="roundRect">
          <a:avLst>
            <a:gd name="adj" fmla="val 10000"/>
          </a:avLst>
        </a:prstGeom>
        <a:solidFill>
          <a:srgbClr val="F8B8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fr-FR" sz="1400" b="1" kern="1200" dirty="0">
              <a:latin typeface="Roboto Light"/>
              <a:ea typeface="Roboto Light"/>
              <a:cs typeface="Roboto Light"/>
            </a:rPr>
            <a:t>Leviers RH : Fidélisation / attractivité / productivité</a:t>
          </a:r>
        </a:p>
      </dsp:txBody>
      <dsp:txXfrm>
        <a:off x="410707" y="2917091"/>
        <a:ext cx="3091330" cy="624640"/>
      </dsp:txXfrm>
    </dsp:sp>
    <dsp:sp modelId="{02B7A5A2-88F4-444B-B628-218651D07007}">
      <dsp:nvSpPr>
        <dsp:cNvPr id="0" name=""/>
        <dsp:cNvSpPr/>
      </dsp:nvSpPr>
      <dsp:spPr>
        <a:xfrm>
          <a:off x="391274" y="3663243"/>
          <a:ext cx="3130196" cy="663506"/>
        </a:xfrm>
        <a:prstGeom prst="roundRect">
          <a:avLst>
            <a:gd name="adj" fmla="val 10000"/>
          </a:avLst>
        </a:prstGeom>
        <a:solidFill>
          <a:srgbClr val="F8B8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fr-FR" sz="1400" b="1" kern="1200" dirty="0">
              <a:latin typeface="Roboto Light"/>
              <a:ea typeface="Roboto Light"/>
              <a:cs typeface="Roboto Light"/>
            </a:rPr>
            <a:t>Politique parentalité volontariste</a:t>
          </a:r>
        </a:p>
      </dsp:txBody>
      <dsp:txXfrm>
        <a:off x="410707" y="3682676"/>
        <a:ext cx="3091330" cy="6246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0064B-1211-429B-96D9-0B0DEAEF4CA5}">
      <dsp:nvSpPr>
        <dsp:cNvPr id="0" name=""/>
        <dsp:cNvSpPr/>
      </dsp:nvSpPr>
      <dsp:spPr>
        <a:xfrm>
          <a:off x="1829261" y="292190"/>
          <a:ext cx="3057563" cy="112970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184" tIns="45720" rIns="45720" bIns="45720" numCol="1" spcCol="1270" anchor="ctr" anchorCtr="0">
          <a:noAutofit/>
        </a:bodyPr>
        <a:lstStyle/>
        <a:p>
          <a:pPr marL="0" lvl="0" indent="0" algn="l" defTabSz="533400">
            <a:lnSpc>
              <a:spcPct val="90000"/>
            </a:lnSpc>
            <a:spcBef>
              <a:spcPct val="0"/>
            </a:spcBef>
            <a:spcAft>
              <a:spcPct val="35000"/>
            </a:spcAft>
            <a:buNone/>
          </a:pPr>
          <a:r>
            <a:rPr lang="fr-FR" sz="1200" kern="1200" dirty="0">
              <a:latin typeface="Roboto Light" pitchFamily="2" charset="0"/>
              <a:ea typeface="Roboto Light" pitchFamily="2" charset="0"/>
              <a:cs typeface="Roboto Light" pitchFamily="2" charset="0"/>
            </a:rPr>
            <a:t>Crédit impôt famille (CIF) Lorsque l’entreprise engage des dépenses pour créer ou réserver des places d’accueil en crèche pour les enfants des salariés, elle peut bénéficier de 50% de réduction.</a:t>
          </a:r>
        </a:p>
      </dsp:txBody>
      <dsp:txXfrm>
        <a:off x="1829261" y="292190"/>
        <a:ext cx="3057563" cy="1129702"/>
      </dsp:txXfrm>
    </dsp:sp>
    <dsp:sp modelId="{D0569FCD-5CAD-46C7-943C-B86E52972925}">
      <dsp:nvSpPr>
        <dsp:cNvPr id="0" name=""/>
        <dsp:cNvSpPr/>
      </dsp:nvSpPr>
      <dsp:spPr>
        <a:xfrm>
          <a:off x="1701863" y="241282"/>
          <a:ext cx="668841" cy="100326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875527-0FB7-4635-A2B2-BF3C547AE2EB}">
      <dsp:nvSpPr>
        <dsp:cNvPr id="0" name=""/>
        <dsp:cNvSpPr/>
      </dsp:nvSpPr>
      <dsp:spPr>
        <a:xfrm>
          <a:off x="1829261" y="1531243"/>
          <a:ext cx="3057563" cy="1314025"/>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184" tIns="45720" rIns="45720" bIns="45720" numCol="1" spcCol="1270" anchor="ctr" anchorCtr="0">
          <a:noAutofit/>
        </a:bodyPr>
        <a:lstStyle/>
        <a:p>
          <a:pPr marL="0" lvl="0" indent="0" algn="l" defTabSz="533400">
            <a:lnSpc>
              <a:spcPct val="90000"/>
            </a:lnSpc>
            <a:spcBef>
              <a:spcPct val="0"/>
            </a:spcBef>
            <a:spcAft>
              <a:spcPct val="35000"/>
            </a:spcAft>
            <a:buNone/>
          </a:pPr>
          <a:r>
            <a:rPr lang="fr-FR" sz="1200" kern="1200" dirty="0">
              <a:latin typeface="Roboto Light" pitchFamily="2" charset="0"/>
              <a:ea typeface="Roboto Light" pitchFamily="2" charset="0"/>
              <a:cs typeface="Roboto Light" pitchFamily="2" charset="0"/>
            </a:rPr>
            <a:t>Déduction d’impôt sur les sociétés : la place en crèche est considérée comme une charge d’exploitation. L’entreprise peut alors bénéficier d’un abattement fiscal allant jusqu’à 25% de la somme totale avancée pour la place.</a:t>
          </a:r>
        </a:p>
      </dsp:txBody>
      <dsp:txXfrm>
        <a:off x="1829261" y="1531243"/>
        <a:ext cx="3057563" cy="1314025"/>
      </dsp:txXfrm>
    </dsp:sp>
    <dsp:sp modelId="{F83844B5-3F47-4AB5-94BB-9F7B72F3475C}">
      <dsp:nvSpPr>
        <dsp:cNvPr id="0" name=""/>
        <dsp:cNvSpPr/>
      </dsp:nvSpPr>
      <dsp:spPr>
        <a:xfrm>
          <a:off x="1701863" y="1572497"/>
          <a:ext cx="668841" cy="100326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9E5B2C-3CA7-42AC-8794-B731965A339B}">
      <dsp:nvSpPr>
        <dsp:cNvPr id="0" name=""/>
        <dsp:cNvSpPr/>
      </dsp:nvSpPr>
      <dsp:spPr>
        <a:xfrm>
          <a:off x="1829261" y="3001891"/>
          <a:ext cx="3057563" cy="113697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184" tIns="45720" rIns="45720" bIns="45720" numCol="1" spcCol="1270" anchor="ctr" anchorCtr="0">
          <a:noAutofit/>
        </a:bodyPr>
        <a:lstStyle/>
        <a:p>
          <a:pPr marL="0" lvl="0" indent="0" algn="l" defTabSz="533400">
            <a:lnSpc>
              <a:spcPct val="90000"/>
            </a:lnSpc>
            <a:spcBef>
              <a:spcPct val="0"/>
            </a:spcBef>
            <a:spcAft>
              <a:spcPct val="35000"/>
            </a:spcAft>
            <a:buNone/>
          </a:pPr>
          <a:r>
            <a:rPr lang="fr-FR" sz="1200" kern="1200" dirty="0">
              <a:latin typeface="Roboto Light" pitchFamily="2" charset="0"/>
              <a:ea typeface="Roboto Light" pitchFamily="2" charset="0"/>
              <a:cs typeface="Roboto Light" pitchFamily="2" charset="0"/>
            </a:rPr>
            <a:t>la Branche Famille soutient les employeurs du régime général non éligibles au CIF qui réservent des places pour leurs salariés au sein d’établissements d’accueil du jeune enfant éligibles à la PSU. </a:t>
          </a:r>
        </a:p>
      </dsp:txBody>
      <dsp:txXfrm>
        <a:off x="1829261" y="3001891"/>
        <a:ext cx="3057563" cy="1136973"/>
      </dsp:txXfrm>
    </dsp:sp>
    <dsp:sp modelId="{BF6E613C-69B1-44AC-A911-8DE70D8C16B5}">
      <dsp:nvSpPr>
        <dsp:cNvPr id="0" name=""/>
        <dsp:cNvSpPr/>
      </dsp:nvSpPr>
      <dsp:spPr>
        <a:xfrm>
          <a:off x="1701863" y="2954619"/>
          <a:ext cx="668841" cy="100326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4AC056-F1C7-427D-8BFA-DD2DCD6FE343}">
      <dsp:nvSpPr>
        <dsp:cNvPr id="0" name=""/>
        <dsp:cNvSpPr/>
      </dsp:nvSpPr>
      <dsp:spPr>
        <a:xfrm>
          <a:off x="1829261" y="4386231"/>
          <a:ext cx="3057563" cy="95548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184" tIns="45720" rIns="45720" bIns="45720" numCol="1" spcCol="1270" anchor="ctr" anchorCtr="0">
          <a:noAutofit/>
        </a:bodyPr>
        <a:lstStyle/>
        <a:p>
          <a:pPr marL="0" lvl="0" indent="0" algn="l" defTabSz="533400">
            <a:lnSpc>
              <a:spcPct val="90000"/>
            </a:lnSpc>
            <a:spcBef>
              <a:spcPct val="0"/>
            </a:spcBef>
            <a:spcAft>
              <a:spcPct val="35000"/>
            </a:spcAft>
            <a:buNone/>
          </a:pPr>
          <a:r>
            <a:rPr lang="fr-FR" sz="1200" kern="1200" dirty="0">
              <a:latin typeface="Roboto Light" pitchFamily="2" charset="0"/>
              <a:ea typeface="Roboto Light" pitchFamily="2" charset="0"/>
              <a:cs typeface="Roboto Light" pitchFamily="2" charset="0"/>
            </a:rPr>
            <a:t>Le montant forfaitaire national est fixé, en 2024, à 2 800 € par place et par année dans la limite de 80% du coût de la place.</a:t>
          </a:r>
        </a:p>
      </dsp:txBody>
      <dsp:txXfrm>
        <a:off x="1829261" y="4386231"/>
        <a:ext cx="3057563" cy="955488"/>
      </dsp:txXfrm>
    </dsp:sp>
    <dsp:sp modelId="{1853EA5A-AF41-4003-9957-F970C7A526E0}">
      <dsp:nvSpPr>
        <dsp:cNvPr id="0" name=""/>
        <dsp:cNvSpPr/>
      </dsp:nvSpPr>
      <dsp:spPr>
        <a:xfrm>
          <a:off x="1701863" y="4248216"/>
          <a:ext cx="668841" cy="10032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30F3E-AE6A-4771-8173-400F4BA8FBBD}">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E387D7-E579-4018-8FC4-E0510D9DE078}">
      <dsp:nvSpPr>
        <dsp:cNvPr id="0" name=""/>
        <dsp:cNvSpPr/>
      </dsp:nvSpPr>
      <dsp:spPr>
        <a:xfrm>
          <a:off x="610504" y="416587"/>
          <a:ext cx="7440913" cy="833607"/>
        </a:xfrm>
        <a:prstGeom prst="rect">
          <a:avLst/>
        </a:prstGeom>
        <a:solidFill>
          <a:srgbClr val="E6E6E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43180" rIns="43180" bIns="43180" numCol="1" spcCol="1270" anchor="ctr" anchorCtr="0">
          <a:noAutofit/>
        </a:bodyPr>
        <a:lstStyle/>
        <a:p>
          <a:pPr marL="0" lvl="0" indent="0" algn="l" defTabSz="755650">
            <a:lnSpc>
              <a:spcPct val="90000"/>
            </a:lnSpc>
            <a:spcBef>
              <a:spcPct val="0"/>
            </a:spcBef>
            <a:spcAft>
              <a:spcPct val="35000"/>
            </a:spcAft>
            <a:buNone/>
          </a:pPr>
          <a:r>
            <a:rPr lang="fr-FR" sz="1700" b="1" kern="1200" dirty="0">
              <a:solidFill>
                <a:srgbClr val="1F3C85"/>
              </a:solidFill>
              <a:latin typeface="Roboto Slab Light"/>
              <a:ea typeface="Roboto Light" pitchFamily="2" charset="0"/>
              <a:cs typeface="Roboto Light" pitchFamily="2" charset="0"/>
            </a:rPr>
            <a:t>Le Contrat territorial réservataire employeur (</a:t>
          </a:r>
          <a:r>
            <a:rPr lang="fr-FR" sz="1700" b="1" kern="1200" dirty="0" err="1">
              <a:solidFill>
                <a:srgbClr val="1F3C85"/>
              </a:solidFill>
              <a:latin typeface="Roboto Slab Light"/>
              <a:ea typeface="Roboto Light" pitchFamily="2" charset="0"/>
              <a:cs typeface="Roboto Light" pitchFamily="2" charset="0"/>
            </a:rPr>
            <a:t>Ctre</a:t>
          </a:r>
          <a:r>
            <a:rPr lang="fr-FR" sz="1700" b="1" kern="1200" dirty="0">
              <a:solidFill>
                <a:srgbClr val="1F3C85"/>
              </a:solidFill>
              <a:latin typeface="Roboto Slab Light"/>
              <a:ea typeface="Roboto Light" pitchFamily="2" charset="0"/>
              <a:cs typeface="Roboto Light" pitchFamily="2" charset="0"/>
            </a:rPr>
            <a:t>) est signé entre la Caf et le réservataire de places pour une durée maximale de 5 ans avec possibilité de renouvellement.</a:t>
          </a:r>
        </a:p>
      </dsp:txBody>
      <dsp:txXfrm>
        <a:off x="610504" y="416587"/>
        <a:ext cx="7440913" cy="833607"/>
      </dsp:txXfrm>
    </dsp:sp>
    <dsp:sp modelId="{A47CC625-B8DF-4BC5-B997-7DB8D3C75BC4}">
      <dsp:nvSpPr>
        <dsp:cNvPr id="0" name=""/>
        <dsp:cNvSpPr/>
      </dsp:nvSpPr>
      <dsp:spPr>
        <a:xfrm>
          <a:off x="89500" y="312386"/>
          <a:ext cx="1042009" cy="10420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DA16DB-DF35-4C84-9146-8483330A18F5}">
      <dsp:nvSpPr>
        <dsp:cNvPr id="0" name=""/>
        <dsp:cNvSpPr/>
      </dsp:nvSpPr>
      <dsp:spPr>
        <a:xfrm>
          <a:off x="1088431" y="1667215"/>
          <a:ext cx="6962986" cy="833607"/>
        </a:xfrm>
        <a:prstGeom prst="rect">
          <a:avLst/>
        </a:prstGeom>
        <a:solidFill>
          <a:srgbClr val="E000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40640" rIns="40640" bIns="40640" numCol="1" spcCol="1270" anchor="ctr" anchorCtr="0">
          <a:noAutofit/>
        </a:bodyPr>
        <a:lstStyle/>
        <a:p>
          <a:pPr marL="0" lvl="0" indent="0" algn="l" defTabSz="711200" rtl="0">
            <a:lnSpc>
              <a:spcPct val="90000"/>
            </a:lnSpc>
            <a:spcBef>
              <a:spcPct val="0"/>
            </a:spcBef>
            <a:spcAft>
              <a:spcPct val="35000"/>
            </a:spcAft>
            <a:buNone/>
          </a:pPr>
          <a:r>
            <a:rPr lang="fr-FR" sz="1600" b="1" kern="1200" dirty="0">
              <a:latin typeface="Roboto Slab Light"/>
            </a:rPr>
            <a:t>Seuls les employeurs, relevant du régime général et non éligibles au Crédit impôt famille, sont éligibles au bonus réservataire.</a:t>
          </a:r>
        </a:p>
      </dsp:txBody>
      <dsp:txXfrm>
        <a:off x="1088431" y="1667215"/>
        <a:ext cx="6962986" cy="833607"/>
      </dsp:txXfrm>
    </dsp:sp>
    <dsp:sp modelId="{CFE1E41A-DFC6-40FC-AA88-0C26E82B4F2B}">
      <dsp:nvSpPr>
        <dsp:cNvPr id="0" name=""/>
        <dsp:cNvSpPr/>
      </dsp:nvSpPr>
      <dsp:spPr>
        <a:xfrm>
          <a:off x="567426" y="1563014"/>
          <a:ext cx="1042009" cy="10420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7D2564-B398-4F01-B337-EA31C91FB037}">
      <dsp:nvSpPr>
        <dsp:cNvPr id="0" name=""/>
        <dsp:cNvSpPr/>
      </dsp:nvSpPr>
      <dsp:spPr>
        <a:xfrm>
          <a:off x="1088431" y="2917843"/>
          <a:ext cx="6962986" cy="833607"/>
        </a:xfrm>
        <a:prstGeom prst="rect">
          <a:avLst/>
        </a:prstGeom>
        <a:solidFill>
          <a:srgbClr val="3DB9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40640" rIns="40640" bIns="40640" numCol="1" spcCol="1270" anchor="ctr" anchorCtr="0">
          <a:noAutofit/>
        </a:bodyPr>
        <a:lstStyle/>
        <a:p>
          <a:pPr marL="0" lvl="0" indent="0" algn="l" defTabSz="711200">
            <a:lnSpc>
              <a:spcPct val="90000"/>
            </a:lnSpc>
            <a:spcBef>
              <a:spcPct val="0"/>
            </a:spcBef>
            <a:spcAft>
              <a:spcPct val="35000"/>
            </a:spcAft>
            <a:buNone/>
          </a:pPr>
          <a:r>
            <a:rPr lang="fr-FR" sz="1600" b="1" kern="1200" dirty="0">
              <a:latin typeface="Roboto Slab Light"/>
            </a:rPr>
            <a:t>Le bonus réservataire est versé à l’employeur réservataire.</a:t>
          </a:r>
        </a:p>
      </dsp:txBody>
      <dsp:txXfrm>
        <a:off x="1088431" y="2917843"/>
        <a:ext cx="6962986" cy="833607"/>
      </dsp:txXfrm>
    </dsp:sp>
    <dsp:sp modelId="{55C2089F-B52B-431B-A4BB-46776C6D8A42}">
      <dsp:nvSpPr>
        <dsp:cNvPr id="0" name=""/>
        <dsp:cNvSpPr/>
      </dsp:nvSpPr>
      <dsp:spPr>
        <a:xfrm>
          <a:off x="567426" y="2813642"/>
          <a:ext cx="1042009" cy="10420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864DC2-70AA-474D-A0B3-1E215FA06F89}">
      <dsp:nvSpPr>
        <dsp:cNvPr id="0" name=""/>
        <dsp:cNvSpPr/>
      </dsp:nvSpPr>
      <dsp:spPr>
        <a:xfrm>
          <a:off x="610504" y="4168472"/>
          <a:ext cx="7440913" cy="833607"/>
        </a:xfrm>
        <a:prstGeom prst="rect">
          <a:avLst/>
        </a:prstGeom>
        <a:solidFill>
          <a:srgbClr val="1F3C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40640" rIns="40640" bIns="40640" numCol="1" spcCol="1270" anchor="ctr" anchorCtr="0">
          <a:noAutofit/>
        </a:bodyPr>
        <a:lstStyle/>
        <a:p>
          <a:pPr marL="0" lvl="0" indent="0" algn="l" defTabSz="711200" rtl="0">
            <a:lnSpc>
              <a:spcPct val="90000"/>
            </a:lnSpc>
            <a:spcBef>
              <a:spcPct val="0"/>
            </a:spcBef>
            <a:spcAft>
              <a:spcPct val="35000"/>
            </a:spcAft>
            <a:buNone/>
          </a:pPr>
          <a:r>
            <a:rPr lang="fr-FR" sz="1600" b="1" kern="1200" dirty="0">
              <a:latin typeface="Roboto Slab Light"/>
            </a:rPr>
            <a:t>les places bénéficiaires d’un bonus CTRE ne peuvent pas bénéficier d’un bonus territoire (non cumulatif).</a:t>
          </a:r>
        </a:p>
      </dsp:txBody>
      <dsp:txXfrm>
        <a:off x="610504" y="4168472"/>
        <a:ext cx="7440913" cy="833607"/>
      </dsp:txXfrm>
    </dsp:sp>
    <dsp:sp modelId="{516F6E4A-E3FC-4ACC-AB10-32BB91E98251}">
      <dsp:nvSpPr>
        <dsp:cNvPr id="0" name=""/>
        <dsp:cNvSpPr/>
      </dsp:nvSpPr>
      <dsp:spPr>
        <a:xfrm>
          <a:off x="89500" y="4064271"/>
          <a:ext cx="1042009" cy="10420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8F6BA-9A06-4BFD-A399-7E9C153E0EAE}">
      <dsp:nvSpPr>
        <dsp:cNvPr id="0" name=""/>
        <dsp:cNvSpPr/>
      </dsp:nvSpPr>
      <dsp:spPr>
        <a:xfrm>
          <a:off x="3187590" y="2322615"/>
          <a:ext cx="1877638" cy="1631384"/>
        </a:xfrm>
        <a:prstGeom prst="ellipse">
          <a:avLst/>
        </a:prstGeom>
        <a:solidFill>
          <a:srgbClr val="E000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fr-FR" sz="1900" kern="1200"/>
            <a:t>La Prestation de Service Unique  (PSU)</a:t>
          </a:r>
        </a:p>
      </dsp:txBody>
      <dsp:txXfrm>
        <a:off x="3462564" y="2561526"/>
        <a:ext cx="1327690" cy="1153562"/>
      </dsp:txXfrm>
    </dsp:sp>
    <dsp:sp modelId="{A63F82E0-0AE3-4E6D-BE34-F733F6DBACD9}">
      <dsp:nvSpPr>
        <dsp:cNvPr id="0" name=""/>
        <dsp:cNvSpPr/>
      </dsp:nvSpPr>
      <dsp:spPr>
        <a:xfrm rot="16200000">
          <a:off x="3986780" y="1784422"/>
          <a:ext cx="279258" cy="565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4028669" y="1939369"/>
        <a:ext cx="195481" cy="339174"/>
      </dsp:txXfrm>
    </dsp:sp>
    <dsp:sp modelId="{839D4848-4F85-4718-BEB8-45C62571A12B}">
      <dsp:nvSpPr>
        <dsp:cNvPr id="0" name=""/>
        <dsp:cNvSpPr/>
      </dsp:nvSpPr>
      <dsp:spPr>
        <a:xfrm>
          <a:off x="3019329" y="-174524"/>
          <a:ext cx="2214160" cy="1970237"/>
        </a:xfrm>
        <a:prstGeom prst="ellipse">
          <a:avLst/>
        </a:prstGeom>
        <a:solidFill>
          <a:srgbClr val="3DB9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a:solidFill>
                <a:schemeClr val="bg1"/>
              </a:solidFill>
              <a:latin typeface="Roboto Slab Light" pitchFamily="2" charset="0"/>
              <a:ea typeface="Roboto Slab Light" pitchFamily="2" charset="0"/>
              <a:cs typeface="Tahoma"/>
            </a:rPr>
            <a:t>Le Bonus « territoire CTG »</a:t>
          </a:r>
          <a:endParaRPr lang="fr-FR" sz="1400" kern="1200">
            <a:solidFill>
              <a:schemeClr val="bg1"/>
            </a:solidFill>
          </a:endParaRPr>
        </a:p>
      </dsp:txBody>
      <dsp:txXfrm>
        <a:off x="3343585" y="114011"/>
        <a:ext cx="1565648" cy="1393167"/>
      </dsp:txXfrm>
    </dsp:sp>
    <dsp:sp modelId="{3AFFEF9F-6EFA-41FA-9FCD-A6595361CEDC}">
      <dsp:nvSpPr>
        <dsp:cNvPr id="0" name=""/>
        <dsp:cNvSpPr/>
      </dsp:nvSpPr>
      <dsp:spPr>
        <a:xfrm rot="20543760">
          <a:off x="5136279" y="2480675"/>
          <a:ext cx="343903" cy="565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5138695" y="2609334"/>
        <a:ext cx="240732" cy="339174"/>
      </dsp:txXfrm>
    </dsp:sp>
    <dsp:sp modelId="{EC5E0788-0683-41B7-8680-D0D09865288B}">
      <dsp:nvSpPr>
        <dsp:cNvPr id="0" name=""/>
        <dsp:cNvSpPr/>
      </dsp:nvSpPr>
      <dsp:spPr>
        <a:xfrm>
          <a:off x="5562701" y="1376791"/>
          <a:ext cx="2175371" cy="1921339"/>
        </a:xfrm>
        <a:prstGeom prst="ellipse">
          <a:avLst/>
        </a:prstGeom>
        <a:solidFill>
          <a:srgbClr val="F8B8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a:latin typeface="Roboto Slab Light" pitchFamily="2" charset="0"/>
              <a:ea typeface="Roboto Slab Light" pitchFamily="2" charset="0"/>
              <a:cs typeface="Roboto Slab Light" pitchFamily="2" charset="0"/>
            </a:rPr>
            <a:t>Le Bonus « Trajectoire de développement »</a:t>
          </a:r>
          <a:endParaRPr lang="fr-FR" sz="1400" kern="1200"/>
        </a:p>
      </dsp:txBody>
      <dsp:txXfrm>
        <a:off x="5881277" y="1658165"/>
        <a:ext cx="1538219" cy="1358591"/>
      </dsp:txXfrm>
    </dsp:sp>
    <dsp:sp modelId="{FE53E3D9-217D-4B9E-BB9C-879645B7AFCD}">
      <dsp:nvSpPr>
        <dsp:cNvPr id="0" name=""/>
        <dsp:cNvSpPr/>
      </dsp:nvSpPr>
      <dsp:spPr>
        <a:xfrm rot="3240000">
          <a:off x="4636849" y="3727194"/>
          <a:ext cx="245529" cy="565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4652031" y="3810456"/>
        <a:ext cx="171870" cy="339174"/>
      </dsp:txXfrm>
    </dsp:sp>
    <dsp:sp modelId="{B131B15C-1B95-4ECD-88C6-40168694D75C}">
      <dsp:nvSpPr>
        <dsp:cNvPr id="0" name=""/>
        <dsp:cNvSpPr/>
      </dsp:nvSpPr>
      <dsp:spPr>
        <a:xfrm>
          <a:off x="4398964" y="4046740"/>
          <a:ext cx="2191282" cy="1949454"/>
        </a:xfrm>
        <a:prstGeom prst="ellipse">
          <a:avLst/>
        </a:prstGeom>
        <a:solidFill>
          <a:srgbClr val="1F3C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a:latin typeface="Roboto Slab Light" pitchFamily="2" charset="0"/>
              <a:ea typeface="Roboto Slab Light" pitchFamily="2" charset="0"/>
              <a:cs typeface="Roboto Slab Light" pitchFamily="2" charset="0"/>
            </a:rPr>
            <a:t>Le Bonus « Attractivité »</a:t>
          </a:r>
          <a:endParaRPr lang="fr-FR" sz="1400" kern="1200"/>
        </a:p>
      </dsp:txBody>
      <dsp:txXfrm>
        <a:off x="4719870" y="4332231"/>
        <a:ext cx="1549470" cy="1378472"/>
      </dsp:txXfrm>
    </dsp:sp>
    <dsp:sp modelId="{D7E20AEF-488F-486E-98B0-3B90F3976866}">
      <dsp:nvSpPr>
        <dsp:cNvPr id="0" name=""/>
        <dsp:cNvSpPr/>
      </dsp:nvSpPr>
      <dsp:spPr>
        <a:xfrm rot="7758278">
          <a:off x="3287649" y="3713589"/>
          <a:ext cx="272877" cy="565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rot="10800000">
        <a:off x="3354508" y="3794975"/>
        <a:ext cx="191014" cy="339174"/>
      </dsp:txXfrm>
    </dsp:sp>
    <dsp:sp modelId="{3C8C9C92-24CB-4E98-911A-EF2772F0BCF7}">
      <dsp:nvSpPr>
        <dsp:cNvPr id="0" name=""/>
        <dsp:cNvSpPr/>
      </dsp:nvSpPr>
      <dsp:spPr>
        <a:xfrm>
          <a:off x="1479705" y="3989089"/>
          <a:ext cx="2210203" cy="2064757"/>
        </a:xfrm>
        <a:prstGeom prst="ellipse">
          <a:avLst/>
        </a:prstGeom>
        <a:solidFill>
          <a:srgbClr val="E6E6E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a:solidFill>
                <a:srgbClr val="1F3C85"/>
              </a:solidFill>
              <a:latin typeface="Roboto Slab Light" pitchFamily="2" charset="0"/>
              <a:ea typeface="Roboto Slab Light" pitchFamily="2" charset="0"/>
              <a:cs typeface="Roboto Slab Light" pitchFamily="2" charset="0"/>
            </a:rPr>
            <a:t>Le Fonds de soutien au démarrage</a:t>
          </a:r>
          <a:endParaRPr lang="fr-FR" sz="1400" kern="1200">
            <a:solidFill>
              <a:srgbClr val="1F3C85"/>
            </a:solidFill>
          </a:endParaRPr>
        </a:p>
      </dsp:txBody>
      <dsp:txXfrm>
        <a:off x="1803382" y="4291466"/>
        <a:ext cx="1562849" cy="1460003"/>
      </dsp:txXfrm>
    </dsp:sp>
    <dsp:sp modelId="{C4F1A6AC-576A-41C4-9057-C3871D2E1B33}">
      <dsp:nvSpPr>
        <dsp:cNvPr id="0" name=""/>
        <dsp:cNvSpPr/>
      </dsp:nvSpPr>
      <dsp:spPr>
        <a:xfrm rot="11895012">
          <a:off x="2842827" y="2481272"/>
          <a:ext cx="296445" cy="565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rot="10800000">
        <a:off x="2929523" y="2608255"/>
        <a:ext cx="207512" cy="339174"/>
      </dsp:txXfrm>
    </dsp:sp>
    <dsp:sp modelId="{ABD71EC5-90B3-402D-AB2A-D87F6D108142}">
      <dsp:nvSpPr>
        <dsp:cNvPr id="0" name=""/>
        <dsp:cNvSpPr/>
      </dsp:nvSpPr>
      <dsp:spPr>
        <a:xfrm>
          <a:off x="745010" y="1410187"/>
          <a:ext cx="2030424" cy="1895718"/>
        </a:xfrm>
        <a:prstGeom prst="ellipse">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a:solidFill>
                <a:schemeClr val="bg1"/>
              </a:solidFill>
              <a:latin typeface="Roboto Slab Light" pitchFamily="2" charset="0"/>
              <a:ea typeface="Roboto Slab Light" pitchFamily="2" charset="0"/>
              <a:cs typeface="Roboto Slab Light" pitchFamily="2" charset="0"/>
            </a:rPr>
            <a:t>Les journées pédagogiques </a:t>
          </a:r>
          <a:endParaRPr lang="fr-FR" sz="1400" kern="1200">
            <a:solidFill>
              <a:schemeClr val="bg1"/>
            </a:solidFill>
          </a:endParaRPr>
        </a:p>
      </dsp:txBody>
      <dsp:txXfrm>
        <a:off x="1042359" y="1687808"/>
        <a:ext cx="1435726" cy="13404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7B35C-E284-4863-AAD8-35F1EB241507}">
      <dsp:nvSpPr>
        <dsp:cNvPr id="0" name=""/>
        <dsp:cNvSpPr/>
      </dsp:nvSpPr>
      <dsp:spPr>
        <a:xfrm>
          <a:off x="0" y="0"/>
          <a:ext cx="10490984" cy="2768924"/>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fr-FR" sz="2000" b="1" kern="1200" dirty="0">
              <a:solidFill>
                <a:srgbClr val="1F3C85"/>
              </a:solidFill>
              <a:latin typeface="Roboto Slab Light"/>
              <a:ea typeface="Roboto Slab Light"/>
              <a:cs typeface="Tahoma"/>
            </a:rPr>
            <a:t>	</a:t>
          </a:r>
          <a:r>
            <a:rPr lang="fr-FR" sz="2000" b="1" kern="1200" dirty="0">
              <a:solidFill>
                <a:srgbClr val="1F3C85"/>
              </a:solidFill>
              <a:latin typeface="Roboto Slab Light"/>
              <a:cs typeface="Tahoma"/>
            </a:rPr>
            <a:t>Des aides à l’investissement sont mobilisables : </a:t>
          </a:r>
        </a:p>
      </dsp:txBody>
      <dsp:txXfrm>
        <a:off x="0" y="0"/>
        <a:ext cx="10490984" cy="830677"/>
      </dsp:txXfrm>
    </dsp:sp>
    <dsp:sp modelId="{CDAF2994-07CB-463B-9BEA-95A0A0C507A5}">
      <dsp:nvSpPr>
        <dsp:cNvPr id="0" name=""/>
        <dsp:cNvSpPr/>
      </dsp:nvSpPr>
      <dsp:spPr>
        <a:xfrm>
          <a:off x="1049098" y="831488"/>
          <a:ext cx="8392787" cy="834868"/>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just" defTabSz="622300" rtl="0">
            <a:lnSpc>
              <a:spcPct val="90000"/>
            </a:lnSpc>
            <a:spcBef>
              <a:spcPct val="0"/>
            </a:spcBef>
            <a:spcAft>
              <a:spcPct val="35000"/>
            </a:spcAft>
            <a:buNone/>
          </a:pPr>
          <a:r>
            <a:rPr lang="fr-FR" sz="1400" b="1" kern="1200" dirty="0">
              <a:solidFill>
                <a:srgbClr val="0070C0"/>
              </a:solidFill>
              <a:latin typeface="Roboto Light"/>
              <a:ea typeface="Roboto Light"/>
              <a:cs typeface="Roboto Light"/>
            </a:rPr>
            <a:t>Pour la création ou le développement </a:t>
          </a:r>
          <a:r>
            <a:rPr lang="fr-FR" sz="1400" b="1" kern="1200" dirty="0">
              <a:solidFill>
                <a:schemeClr val="bg1"/>
              </a:solidFill>
              <a:latin typeface="Roboto Light"/>
              <a:ea typeface="Roboto Light"/>
              <a:cs typeface="Roboto Light"/>
            </a:rPr>
            <a:t>de +10% de places sur une structure existante, via le plan Crèche pour financer la construction, l’aménagement de locaux, l’achat de matériel de puériculture, le mobilier… </a:t>
          </a:r>
        </a:p>
      </dsp:txBody>
      <dsp:txXfrm>
        <a:off x="1073550" y="855940"/>
        <a:ext cx="8343883" cy="785964"/>
      </dsp:txXfrm>
    </dsp:sp>
    <dsp:sp modelId="{FAB7AD8D-2158-4689-8CF5-85AC2C5B2681}">
      <dsp:nvSpPr>
        <dsp:cNvPr id="0" name=""/>
        <dsp:cNvSpPr/>
      </dsp:nvSpPr>
      <dsp:spPr>
        <a:xfrm>
          <a:off x="1049098" y="1794798"/>
          <a:ext cx="8392787" cy="834868"/>
        </a:xfrm>
        <a:prstGeom prst="roundRect">
          <a:avLst>
            <a:gd name="adj" fmla="val 10000"/>
          </a:avLst>
        </a:prstGeom>
        <a:solidFill>
          <a:srgbClr val="F8B8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just" defTabSz="622300" rtl="0">
            <a:lnSpc>
              <a:spcPct val="90000"/>
            </a:lnSpc>
            <a:spcBef>
              <a:spcPct val="0"/>
            </a:spcBef>
            <a:spcAft>
              <a:spcPct val="35000"/>
            </a:spcAft>
            <a:buNone/>
          </a:pPr>
          <a:r>
            <a:rPr lang="fr-FR" sz="1400" b="1" kern="1200" dirty="0">
              <a:solidFill>
                <a:srgbClr val="0070C0"/>
              </a:solidFill>
              <a:latin typeface="Roboto Light"/>
              <a:ea typeface="Roboto Light"/>
              <a:cs typeface="Roboto Light"/>
              <a:sym typeface="Wingdings" panose="05000000000000000000" pitchFamily="2" charset="2"/>
            </a:rPr>
            <a:t>Pour la rénovation</a:t>
          </a:r>
          <a:r>
            <a:rPr lang="fr-FR" sz="1400" b="1" kern="1200" dirty="0">
              <a:solidFill>
                <a:schemeClr val="bg1"/>
              </a:solidFill>
              <a:latin typeface="Roboto Light"/>
              <a:ea typeface="Roboto Light"/>
              <a:cs typeface="Roboto Light"/>
              <a:sym typeface="Wingdings" panose="05000000000000000000" pitchFamily="2" charset="2"/>
            </a:rPr>
            <a:t>, à travers le Fond de modernisation des Equipements pour la mise aux normes et/ou la rénovation des locaux d’une structure existante.</a:t>
          </a:r>
        </a:p>
      </dsp:txBody>
      <dsp:txXfrm>
        <a:off x="1073550" y="1819250"/>
        <a:ext cx="8343883" cy="7859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7B35C-E284-4863-AAD8-35F1EB241507}">
      <dsp:nvSpPr>
        <dsp:cNvPr id="0" name=""/>
        <dsp:cNvSpPr/>
      </dsp:nvSpPr>
      <dsp:spPr>
        <a:xfrm>
          <a:off x="5122" y="0"/>
          <a:ext cx="10480738" cy="2768924"/>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fr-FR" sz="2000" b="1" kern="1200" dirty="0">
              <a:solidFill>
                <a:srgbClr val="1F3C85"/>
              </a:solidFill>
              <a:latin typeface="Roboto Slab Light"/>
              <a:ea typeface="Roboto Slab Light"/>
              <a:cs typeface="Tahoma"/>
            </a:rPr>
            <a:t>	</a:t>
          </a:r>
          <a:r>
            <a:rPr lang="fr-FR" sz="2000" b="1" kern="1200" dirty="0">
              <a:solidFill>
                <a:srgbClr val="1F3C85"/>
              </a:solidFill>
              <a:latin typeface="Roboto Slab Light"/>
              <a:cs typeface="Tahoma"/>
            </a:rPr>
            <a:t>Pour la gestion, des aides au fonctionnement peuvent être versées selon 	deux modalités possibles : </a:t>
          </a:r>
        </a:p>
        <a:p>
          <a:pPr marL="0" lvl="0" indent="0" algn="l" defTabSz="889000" rtl="0">
            <a:lnSpc>
              <a:spcPct val="90000"/>
            </a:lnSpc>
            <a:spcBef>
              <a:spcPct val="0"/>
            </a:spcBef>
            <a:spcAft>
              <a:spcPct val="35000"/>
            </a:spcAft>
            <a:buNone/>
          </a:pPr>
          <a:endParaRPr lang="fr-FR" sz="2000" b="1" kern="1200" dirty="0">
            <a:solidFill>
              <a:srgbClr val="1F3C85"/>
            </a:solidFill>
            <a:latin typeface="Roboto Slab Light"/>
            <a:ea typeface="Roboto Slab Light"/>
          </a:endParaRPr>
        </a:p>
      </dsp:txBody>
      <dsp:txXfrm>
        <a:off x="5122" y="0"/>
        <a:ext cx="10480738" cy="830677"/>
      </dsp:txXfrm>
    </dsp:sp>
    <dsp:sp modelId="{CDAF2994-07CB-463B-9BEA-95A0A0C507A5}">
      <dsp:nvSpPr>
        <dsp:cNvPr id="0" name=""/>
        <dsp:cNvSpPr/>
      </dsp:nvSpPr>
      <dsp:spPr>
        <a:xfrm>
          <a:off x="1053196" y="831488"/>
          <a:ext cx="8384591" cy="834868"/>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just" defTabSz="622300" rtl="0">
            <a:lnSpc>
              <a:spcPct val="90000"/>
            </a:lnSpc>
            <a:spcBef>
              <a:spcPct val="0"/>
            </a:spcBef>
            <a:spcAft>
              <a:spcPct val="35000"/>
            </a:spcAft>
            <a:buNone/>
          </a:pPr>
          <a:r>
            <a:rPr lang="fr-FR" sz="1400" b="1" kern="1200" dirty="0">
              <a:solidFill>
                <a:srgbClr val="0070C0"/>
              </a:solidFill>
              <a:latin typeface="Roboto Light"/>
              <a:ea typeface="Roboto Light"/>
              <a:cs typeface="Roboto Light"/>
            </a:rPr>
            <a:t>La Prestation de Service Unique (PSU) </a:t>
          </a:r>
          <a:r>
            <a:rPr lang="fr-FR" sz="1400" b="1" kern="1200" dirty="0">
              <a:solidFill>
                <a:schemeClr val="bg1"/>
              </a:solidFill>
              <a:latin typeface="Roboto Light"/>
              <a:ea typeface="Roboto Light"/>
              <a:cs typeface="Roboto Light"/>
            </a:rPr>
            <a:t>- La crèche d’entreprise est subventionnée par la Caf lorsqu’elle applique le barème national des participations familiales qui varie en fonction des ressources du foyer.</a:t>
          </a:r>
        </a:p>
      </dsp:txBody>
      <dsp:txXfrm>
        <a:off x="1077648" y="855940"/>
        <a:ext cx="8335687" cy="785964"/>
      </dsp:txXfrm>
    </dsp:sp>
    <dsp:sp modelId="{FAB7AD8D-2158-4689-8CF5-85AC2C5B2681}">
      <dsp:nvSpPr>
        <dsp:cNvPr id="0" name=""/>
        <dsp:cNvSpPr/>
      </dsp:nvSpPr>
      <dsp:spPr>
        <a:xfrm>
          <a:off x="1053196" y="1794798"/>
          <a:ext cx="8384591" cy="834868"/>
        </a:xfrm>
        <a:prstGeom prst="roundRect">
          <a:avLst>
            <a:gd name="adj" fmla="val 10000"/>
          </a:avLst>
        </a:prstGeom>
        <a:solidFill>
          <a:srgbClr val="F8B8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just" defTabSz="622300" rtl="0">
            <a:lnSpc>
              <a:spcPct val="90000"/>
            </a:lnSpc>
            <a:spcBef>
              <a:spcPct val="0"/>
            </a:spcBef>
            <a:spcAft>
              <a:spcPct val="35000"/>
            </a:spcAft>
            <a:buNone/>
          </a:pPr>
          <a:r>
            <a:rPr lang="fr-FR" sz="1400" b="1" kern="1200" dirty="0">
              <a:solidFill>
                <a:srgbClr val="0070C0"/>
              </a:solidFill>
              <a:latin typeface="Roboto Light"/>
              <a:ea typeface="Roboto Light"/>
              <a:cs typeface="Roboto Light"/>
              <a:sym typeface="Wingdings" panose="05000000000000000000" pitchFamily="2" charset="2"/>
            </a:rPr>
            <a:t>La Prestation d’Accueil du Jeune Enfant (PAJE) </a:t>
          </a:r>
          <a:r>
            <a:rPr lang="fr-FR" sz="1400" b="1" kern="1200" dirty="0">
              <a:solidFill>
                <a:schemeClr val="bg1"/>
              </a:solidFill>
              <a:latin typeface="Roboto Light"/>
              <a:ea typeface="Roboto Light"/>
              <a:cs typeface="Roboto Light"/>
              <a:sym typeface="Wingdings" panose="05000000000000000000" pitchFamily="2" charset="2"/>
            </a:rPr>
            <a:t>- La crèche n’est pas directement financée par la Caf (ex. micro-crèche </a:t>
          </a:r>
          <a:r>
            <a:rPr lang="fr-FR" sz="1400" b="1" kern="1200" dirty="0" err="1">
              <a:solidFill>
                <a:schemeClr val="bg1"/>
              </a:solidFill>
              <a:latin typeface="Roboto Light"/>
              <a:ea typeface="Roboto Light"/>
              <a:cs typeface="Roboto Light"/>
              <a:sym typeface="Wingdings" panose="05000000000000000000" pitchFamily="2" charset="2"/>
            </a:rPr>
            <a:t>Paje</a:t>
          </a:r>
          <a:r>
            <a:rPr lang="fr-FR" sz="1400" b="1" kern="1200" dirty="0">
              <a:solidFill>
                <a:schemeClr val="bg1"/>
              </a:solidFill>
              <a:latin typeface="Roboto Light"/>
              <a:ea typeface="Roboto Light"/>
              <a:cs typeface="Roboto Light"/>
              <a:sym typeface="Wingdings" panose="05000000000000000000" pitchFamily="2" charset="2"/>
            </a:rPr>
            <a:t>) car ce sont les parents qui perçoivent le Complément Mode de garde dit "</a:t>
          </a:r>
          <a:r>
            <a:rPr lang="fr-FR" sz="1400" b="1" kern="1200" dirty="0" err="1">
              <a:solidFill>
                <a:schemeClr val="bg1"/>
              </a:solidFill>
              <a:latin typeface="Roboto Light"/>
              <a:ea typeface="Roboto Light"/>
              <a:cs typeface="Roboto Light"/>
              <a:sym typeface="Wingdings" panose="05000000000000000000" pitchFamily="2" charset="2"/>
            </a:rPr>
            <a:t>Cmg</a:t>
          </a:r>
          <a:r>
            <a:rPr lang="fr-FR" sz="1400" b="1" kern="1200" dirty="0">
              <a:solidFill>
                <a:schemeClr val="bg1"/>
              </a:solidFill>
              <a:latin typeface="Roboto Light"/>
              <a:ea typeface="Roboto Light"/>
              <a:cs typeface="Roboto Light"/>
              <a:sym typeface="Wingdings" panose="05000000000000000000" pitchFamily="2" charset="2"/>
            </a:rPr>
            <a:t> structures". Dans ce cas, la tarification est fixée librement par le gestionnaire de la crèche dans la limite d’un plafond.</a:t>
          </a:r>
        </a:p>
      </dsp:txBody>
      <dsp:txXfrm>
        <a:off x="1077648" y="1819250"/>
        <a:ext cx="8335687" cy="78596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46EAA0F7-500F-4EFB-AE0E-42E5DDB2C040}" type="datetimeFigureOut">
              <a:rPr lang="fr-FR" smtClean="0"/>
              <a:t>10/02/2025</a:t>
            </a:fld>
            <a:endParaRPr lang="fr-FR"/>
          </a:p>
        </p:txBody>
      </p:sp>
      <p:sp>
        <p:nvSpPr>
          <p:cNvPr id="4" name="Espace réservé de l'image des diapositives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29514BBC-D5BE-4E23-A4A6-605DB22DB908}" type="slidenum">
              <a:rPr lang="fr-FR" smtClean="0"/>
              <a:t>‹N°›</a:t>
            </a:fld>
            <a:endParaRPr lang="fr-FR"/>
          </a:p>
        </p:txBody>
      </p:sp>
    </p:spTree>
    <p:extLst>
      <p:ext uri="{BB962C8B-B14F-4D97-AF65-F5344CB8AC3E}">
        <p14:creationId xmlns:p14="http://schemas.microsoft.com/office/powerpoint/2010/main" val="3473025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9514BBC-D5BE-4E23-A4A6-605DB22DB908}" type="slidenum">
              <a:rPr lang="fr-FR" smtClean="0"/>
              <a:t>1</a:t>
            </a:fld>
            <a:endParaRPr lang="fr-FR"/>
          </a:p>
        </p:txBody>
      </p:sp>
    </p:spTree>
    <p:extLst>
      <p:ext uri="{BB962C8B-B14F-4D97-AF65-F5344CB8AC3E}">
        <p14:creationId xmlns:p14="http://schemas.microsoft.com/office/powerpoint/2010/main" val="2245396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514BBC-D5BE-4E23-A4A6-605DB22DB908}" type="slidenum">
              <a:rPr lang="fr-FR" smtClean="0"/>
              <a:t>10</a:t>
            </a:fld>
            <a:endParaRPr lang="fr-FR"/>
          </a:p>
        </p:txBody>
      </p:sp>
    </p:spTree>
    <p:extLst>
      <p:ext uri="{BB962C8B-B14F-4D97-AF65-F5344CB8AC3E}">
        <p14:creationId xmlns:p14="http://schemas.microsoft.com/office/powerpoint/2010/main" val="757071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514BBC-D5BE-4E23-A4A6-605DB22DB908}" type="slidenum">
              <a:rPr lang="fr-FR" smtClean="0"/>
              <a:t>11</a:t>
            </a:fld>
            <a:endParaRPr lang="fr-FR"/>
          </a:p>
        </p:txBody>
      </p:sp>
    </p:spTree>
    <p:extLst>
      <p:ext uri="{BB962C8B-B14F-4D97-AF65-F5344CB8AC3E}">
        <p14:creationId xmlns:p14="http://schemas.microsoft.com/office/powerpoint/2010/main" val="4227598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94C8ACD-1259-47F9-A5CC-8283EBF3D0D4}" type="slidenum">
              <a:rPr lang="fr-FR" smtClean="0"/>
              <a:t>12</a:t>
            </a:fld>
            <a:endParaRPr lang="fr-FR"/>
          </a:p>
        </p:txBody>
      </p:sp>
    </p:spTree>
    <p:extLst>
      <p:ext uri="{BB962C8B-B14F-4D97-AF65-F5344CB8AC3E}">
        <p14:creationId xmlns:p14="http://schemas.microsoft.com/office/powerpoint/2010/main" val="3539968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9514BBC-D5BE-4E23-A4A6-605DB22DB908}" type="slidenum">
              <a:rPr lang="fr-FR" smtClean="0"/>
              <a:t>13</a:t>
            </a:fld>
            <a:endParaRPr lang="fr-FR"/>
          </a:p>
        </p:txBody>
      </p:sp>
    </p:spTree>
    <p:extLst>
      <p:ext uri="{BB962C8B-B14F-4D97-AF65-F5344CB8AC3E}">
        <p14:creationId xmlns:p14="http://schemas.microsoft.com/office/powerpoint/2010/main" val="931589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514BBC-D5BE-4E23-A4A6-605DB22DB908}" type="slidenum">
              <a:rPr lang="fr-FR" smtClean="0"/>
              <a:t>2</a:t>
            </a:fld>
            <a:endParaRPr lang="fr-FR"/>
          </a:p>
        </p:txBody>
      </p:sp>
    </p:spTree>
    <p:extLst>
      <p:ext uri="{BB962C8B-B14F-4D97-AF65-F5344CB8AC3E}">
        <p14:creationId xmlns:p14="http://schemas.microsoft.com/office/powerpoint/2010/main" val="4227598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endParaRPr lang="fr-FR" sz="1050" dirty="0"/>
          </a:p>
        </p:txBody>
      </p:sp>
      <p:sp>
        <p:nvSpPr>
          <p:cNvPr id="4" name="Espace réservé du numéro de diapositive 3"/>
          <p:cNvSpPr>
            <a:spLocks noGrp="1"/>
          </p:cNvSpPr>
          <p:nvPr>
            <p:ph type="sldNum" sz="quarter" idx="5"/>
          </p:nvPr>
        </p:nvSpPr>
        <p:spPr/>
        <p:txBody>
          <a:bodyPr/>
          <a:lstStyle/>
          <a:p>
            <a:fld id="{29514BBC-D5BE-4E23-A4A6-605DB22DB908}" type="slidenum">
              <a:rPr lang="fr-FR" smtClean="0"/>
              <a:t>3</a:t>
            </a:fld>
            <a:endParaRPr lang="fr-FR"/>
          </a:p>
        </p:txBody>
      </p:sp>
    </p:spTree>
    <p:extLst>
      <p:ext uri="{BB962C8B-B14F-4D97-AF65-F5344CB8AC3E}">
        <p14:creationId xmlns:p14="http://schemas.microsoft.com/office/powerpoint/2010/main" val="1393619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514BBC-D5BE-4E23-A4A6-605DB22DB908}" type="slidenum">
              <a:rPr lang="fr-FR" smtClean="0"/>
              <a:t>4</a:t>
            </a:fld>
            <a:endParaRPr lang="fr-FR"/>
          </a:p>
        </p:txBody>
      </p:sp>
    </p:spTree>
    <p:extLst>
      <p:ext uri="{BB962C8B-B14F-4D97-AF65-F5344CB8AC3E}">
        <p14:creationId xmlns:p14="http://schemas.microsoft.com/office/powerpoint/2010/main" val="3212862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514BBC-D5BE-4E23-A4A6-605DB22DB908}" type="slidenum">
              <a:rPr lang="fr-FR" smtClean="0"/>
              <a:t>5</a:t>
            </a:fld>
            <a:endParaRPr lang="fr-FR"/>
          </a:p>
        </p:txBody>
      </p:sp>
    </p:spTree>
    <p:extLst>
      <p:ext uri="{BB962C8B-B14F-4D97-AF65-F5344CB8AC3E}">
        <p14:creationId xmlns:p14="http://schemas.microsoft.com/office/powerpoint/2010/main" val="4227598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94C8ACD-1259-47F9-A5CC-8283EBF3D0D4}" type="slidenum">
              <a:rPr lang="fr-FR" smtClean="0"/>
              <a:t>6</a:t>
            </a:fld>
            <a:endParaRPr lang="fr-FR"/>
          </a:p>
        </p:txBody>
      </p:sp>
    </p:spTree>
    <p:extLst>
      <p:ext uri="{BB962C8B-B14F-4D97-AF65-F5344CB8AC3E}">
        <p14:creationId xmlns:p14="http://schemas.microsoft.com/office/powerpoint/2010/main" val="4166775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514BBC-D5BE-4E23-A4A6-605DB22DB908}" type="slidenum">
              <a:rPr lang="fr-FR" smtClean="0"/>
              <a:t>7</a:t>
            </a:fld>
            <a:endParaRPr lang="fr-FR"/>
          </a:p>
        </p:txBody>
      </p:sp>
    </p:spTree>
    <p:extLst>
      <p:ext uri="{BB962C8B-B14F-4D97-AF65-F5344CB8AC3E}">
        <p14:creationId xmlns:p14="http://schemas.microsoft.com/office/powerpoint/2010/main" val="4227598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9514BBC-D5BE-4E23-A4A6-605DB22DB908}" type="slidenum">
              <a:rPr lang="fr-FR" smtClean="0"/>
              <a:t>8</a:t>
            </a:fld>
            <a:endParaRPr lang="fr-FR"/>
          </a:p>
        </p:txBody>
      </p:sp>
    </p:spTree>
    <p:extLst>
      <p:ext uri="{BB962C8B-B14F-4D97-AF65-F5344CB8AC3E}">
        <p14:creationId xmlns:p14="http://schemas.microsoft.com/office/powerpoint/2010/main" val="1545636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514BBC-D5BE-4E23-A4A6-605DB22DB908}" type="slidenum">
              <a:rPr lang="fr-FR" smtClean="0"/>
              <a:t>9</a:t>
            </a:fld>
            <a:endParaRPr lang="fr-FR"/>
          </a:p>
        </p:txBody>
      </p:sp>
    </p:spTree>
    <p:extLst>
      <p:ext uri="{BB962C8B-B14F-4D97-AF65-F5344CB8AC3E}">
        <p14:creationId xmlns:p14="http://schemas.microsoft.com/office/powerpoint/2010/main" val="4227598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0A7D5E-2E62-5634-CBA0-0C7BB17F998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175E0D0-A27F-3543-7714-6095B37BA8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D3E2153-1019-D89B-AEE9-B8EC91D48CDB}"/>
              </a:ext>
            </a:extLst>
          </p:cNvPr>
          <p:cNvSpPr>
            <a:spLocks noGrp="1"/>
          </p:cNvSpPr>
          <p:nvPr>
            <p:ph type="dt" sz="half" idx="10"/>
          </p:nvPr>
        </p:nvSpPr>
        <p:spPr/>
        <p:txBody>
          <a:bodyPr/>
          <a:lstStyle/>
          <a:p>
            <a:fld id="{9C49D05F-FCEA-4B6D-BCCF-70F728841B18}" type="datetime1">
              <a:rPr lang="fr-FR" smtClean="0"/>
              <a:t>10/02/2025</a:t>
            </a:fld>
            <a:endParaRPr lang="fr-FR"/>
          </a:p>
        </p:txBody>
      </p:sp>
      <p:sp>
        <p:nvSpPr>
          <p:cNvPr id="5" name="Espace réservé du pied de page 4">
            <a:extLst>
              <a:ext uri="{FF2B5EF4-FFF2-40B4-BE49-F238E27FC236}">
                <a16:creationId xmlns:a16="http://schemas.microsoft.com/office/drawing/2014/main" id="{18DDFE1F-7EEB-4BB8-8208-B55F99BF77DF}"/>
              </a:ext>
            </a:extLst>
          </p:cNvPr>
          <p:cNvSpPr>
            <a:spLocks noGrp="1"/>
          </p:cNvSpPr>
          <p:nvPr>
            <p:ph type="ftr" sz="quarter" idx="11"/>
          </p:nvPr>
        </p:nvSpPr>
        <p:spPr/>
        <p:txBody>
          <a:bodyPr/>
          <a:lstStyle/>
          <a:p>
            <a:r>
              <a:rPr lang="fr-FR"/>
              <a:t>Webinaire EAJE employeurs - le 14/01/2025</a:t>
            </a:r>
          </a:p>
        </p:txBody>
      </p:sp>
      <p:sp>
        <p:nvSpPr>
          <p:cNvPr id="6" name="Espace réservé du numéro de diapositive 5">
            <a:extLst>
              <a:ext uri="{FF2B5EF4-FFF2-40B4-BE49-F238E27FC236}">
                <a16:creationId xmlns:a16="http://schemas.microsoft.com/office/drawing/2014/main" id="{92FB8AC8-118B-9681-B517-DF5295BA2639}"/>
              </a:ext>
            </a:extLst>
          </p:cNvPr>
          <p:cNvSpPr>
            <a:spLocks noGrp="1"/>
          </p:cNvSpPr>
          <p:nvPr>
            <p:ph type="sldNum" sz="quarter" idx="12"/>
          </p:nvPr>
        </p:nvSpPr>
        <p:spPr/>
        <p:txBody>
          <a:bodyPr/>
          <a:lstStyle/>
          <a:p>
            <a:fld id="{C113D111-0DB2-4697-B39D-E84DBB3F6CE4}" type="slidenum">
              <a:rPr lang="fr-FR" smtClean="0"/>
              <a:t>‹N°›</a:t>
            </a:fld>
            <a:endParaRPr lang="fr-FR"/>
          </a:p>
        </p:txBody>
      </p:sp>
    </p:spTree>
    <p:extLst>
      <p:ext uri="{BB962C8B-B14F-4D97-AF65-F5344CB8AC3E}">
        <p14:creationId xmlns:p14="http://schemas.microsoft.com/office/powerpoint/2010/main" val="12975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689EFC-531A-E32A-7FBE-B7E07059B99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78E5F67-B00F-7A79-6DC9-13507FA85F8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93DB298-A83C-3AF1-38F4-39128D093F82}"/>
              </a:ext>
            </a:extLst>
          </p:cNvPr>
          <p:cNvSpPr>
            <a:spLocks noGrp="1"/>
          </p:cNvSpPr>
          <p:nvPr>
            <p:ph type="dt" sz="half" idx="10"/>
          </p:nvPr>
        </p:nvSpPr>
        <p:spPr/>
        <p:txBody>
          <a:bodyPr/>
          <a:lstStyle/>
          <a:p>
            <a:fld id="{A6293202-5228-4766-BC9B-8A3023B38B92}" type="datetime1">
              <a:rPr lang="fr-FR" smtClean="0"/>
              <a:t>10/02/2025</a:t>
            </a:fld>
            <a:endParaRPr lang="fr-FR"/>
          </a:p>
        </p:txBody>
      </p:sp>
      <p:sp>
        <p:nvSpPr>
          <p:cNvPr id="5" name="Espace réservé du pied de page 4">
            <a:extLst>
              <a:ext uri="{FF2B5EF4-FFF2-40B4-BE49-F238E27FC236}">
                <a16:creationId xmlns:a16="http://schemas.microsoft.com/office/drawing/2014/main" id="{A709A0CF-BD8C-70CF-0B09-D4290FD2462F}"/>
              </a:ext>
            </a:extLst>
          </p:cNvPr>
          <p:cNvSpPr>
            <a:spLocks noGrp="1"/>
          </p:cNvSpPr>
          <p:nvPr>
            <p:ph type="ftr" sz="quarter" idx="11"/>
          </p:nvPr>
        </p:nvSpPr>
        <p:spPr/>
        <p:txBody>
          <a:bodyPr/>
          <a:lstStyle/>
          <a:p>
            <a:r>
              <a:rPr lang="fr-FR"/>
              <a:t>Webinaire EAJE employeurs - le 14/01/2025</a:t>
            </a:r>
          </a:p>
        </p:txBody>
      </p:sp>
      <p:sp>
        <p:nvSpPr>
          <p:cNvPr id="6" name="Espace réservé du numéro de diapositive 5">
            <a:extLst>
              <a:ext uri="{FF2B5EF4-FFF2-40B4-BE49-F238E27FC236}">
                <a16:creationId xmlns:a16="http://schemas.microsoft.com/office/drawing/2014/main" id="{878F5CC9-5170-4B07-2A3E-690AD6B4F724}"/>
              </a:ext>
            </a:extLst>
          </p:cNvPr>
          <p:cNvSpPr>
            <a:spLocks noGrp="1"/>
          </p:cNvSpPr>
          <p:nvPr>
            <p:ph type="sldNum" sz="quarter" idx="12"/>
          </p:nvPr>
        </p:nvSpPr>
        <p:spPr/>
        <p:txBody>
          <a:bodyPr/>
          <a:lstStyle/>
          <a:p>
            <a:fld id="{C113D111-0DB2-4697-B39D-E84DBB3F6CE4}" type="slidenum">
              <a:rPr lang="fr-FR" smtClean="0"/>
              <a:t>‹N°›</a:t>
            </a:fld>
            <a:endParaRPr lang="fr-FR"/>
          </a:p>
        </p:txBody>
      </p:sp>
    </p:spTree>
    <p:extLst>
      <p:ext uri="{BB962C8B-B14F-4D97-AF65-F5344CB8AC3E}">
        <p14:creationId xmlns:p14="http://schemas.microsoft.com/office/powerpoint/2010/main" val="2520939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2F57048-D82E-0C7F-8870-42DDEC4F5C9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23BD0C5-2CE1-958D-0DC8-07F7436BA03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C225320-3A01-562E-7B44-9E68BBC72F99}"/>
              </a:ext>
            </a:extLst>
          </p:cNvPr>
          <p:cNvSpPr>
            <a:spLocks noGrp="1"/>
          </p:cNvSpPr>
          <p:nvPr>
            <p:ph type="dt" sz="half" idx="10"/>
          </p:nvPr>
        </p:nvSpPr>
        <p:spPr/>
        <p:txBody>
          <a:bodyPr/>
          <a:lstStyle/>
          <a:p>
            <a:fld id="{9A2356EA-D31C-46EC-8C99-5F90C2DFDB56}" type="datetime1">
              <a:rPr lang="fr-FR" smtClean="0"/>
              <a:t>10/02/2025</a:t>
            </a:fld>
            <a:endParaRPr lang="fr-FR"/>
          </a:p>
        </p:txBody>
      </p:sp>
      <p:sp>
        <p:nvSpPr>
          <p:cNvPr id="5" name="Espace réservé du pied de page 4">
            <a:extLst>
              <a:ext uri="{FF2B5EF4-FFF2-40B4-BE49-F238E27FC236}">
                <a16:creationId xmlns:a16="http://schemas.microsoft.com/office/drawing/2014/main" id="{B1DFD669-807F-0FBC-3FED-E2B04ED71AD2}"/>
              </a:ext>
            </a:extLst>
          </p:cNvPr>
          <p:cNvSpPr>
            <a:spLocks noGrp="1"/>
          </p:cNvSpPr>
          <p:nvPr>
            <p:ph type="ftr" sz="quarter" idx="11"/>
          </p:nvPr>
        </p:nvSpPr>
        <p:spPr/>
        <p:txBody>
          <a:bodyPr/>
          <a:lstStyle/>
          <a:p>
            <a:r>
              <a:rPr lang="fr-FR"/>
              <a:t>Webinaire EAJE employeurs - le 14/01/2025</a:t>
            </a:r>
          </a:p>
        </p:txBody>
      </p:sp>
      <p:sp>
        <p:nvSpPr>
          <p:cNvPr id="6" name="Espace réservé du numéro de diapositive 5">
            <a:extLst>
              <a:ext uri="{FF2B5EF4-FFF2-40B4-BE49-F238E27FC236}">
                <a16:creationId xmlns:a16="http://schemas.microsoft.com/office/drawing/2014/main" id="{ECCE5D51-4BFB-FDB7-E261-746A14CDF35A}"/>
              </a:ext>
            </a:extLst>
          </p:cNvPr>
          <p:cNvSpPr>
            <a:spLocks noGrp="1"/>
          </p:cNvSpPr>
          <p:nvPr>
            <p:ph type="sldNum" sz="quarter" idx="12"/>
          </p:nvPr>
        </p:nvSpPr>
        <p:spPr/>
        <p:txBody>
          <a:bodyPr/>
          <a:lstStyle/>
          <a:p>
            <a:fld id="{C113D111-0DB2-4697-B39D-E84DBB3F6CE4}" type="slidenum">
              <a:rPr lang="fr-FR" smtClean="0"/>
              <a:t>‹N°›</a:t>
            </a:fld>
            <a:endParaRPr lang="fr-FR"/>
          </a:p>
        </p:txBody>
      </p:sp>
    </p:spTree>
    <p:extLst>
      <p:ext uri="{BB962C8B-B14F-4D97-AF65-F5344CB8AC3E}">
        <p14:creationId xmlns:p14="http://schemas.microsoft.com/office/powerpoint/2010/main" val="2220031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4BC76F-9F77-7AF8-6285-BCDE71294EE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E355D67-E73E-BC83-90F1-ED39B7586C0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7E9CCB2-2ABA-B13D-7E0A-EB5C793E41BD}"/>
              </a:ext>
            </a:extLst>
          </p:cNvPr>
          <p:cNvSpPr>
            <a:spLocks noGrp="1"/>
          </p:cNvSpPr>
          <p:nvPr>
            <p:ph type="dt" sz="half" idx="10"/>
          </p:nvPr>
        </p:nvSpPr>
        <p:spPr/>
        <p:txBody>
          <a:bodyPr/>
          <a:lstStyle/>
          <a:p>
            <a:fld id="{99E52412-9561-4464-BB5A-6AC6B526B86B}" type="datetime1">
              <a:rPr lang="fr-FR" smtClean="0"/>
              <a:t>10/02/2025</a:t>
            </a:fld>
            <a:endParaRPr lang="fr-FR"/>
          </a:p>
        </p:txBody>
      </p:sp>
      <p:sp>
        <p:nvSpPr>
          <p:cNvPr id="5" name="Espace réservé du pied de page 4">
            <a:extLst>
              <a:ext uri="{FF2B5EF4-FFF2-40B4-BE49-F238E27FC236}">
                <a16:creationId xmlns:a16="http://schemas.microsoft.com/office/drawing/2014/main" id="{1B0CD6F9-9E78-8952-2CD8-46FB920F28A3}"/>
              </a:ext>
            </a:extLst>
          </p:cNvPr>
          <p:cNvSpPr>
            <a:spLocks noGrp="1"/>
          </p:cNvSpPr>
          <p:nvPr>
            <p:ph type="ftr" sz="quarter" idx="11"/>
          </p:nvPr>
        </p:nvSpPr>
        <p:spPr/>
        <p:txBody>
          <a:bodyPr/>
          <a:lstStyle/>
          <a:p>
            <a:r>
              <a:rPr lang="fr-FR"/>
              <a:t>Webinaire EAJE employeurs - le 14/01/2025</a:t>
            </a:r>
          </a:p>
        </p:txBody>
      </p:sp>
      <p:sp>
        <p:nvSpPr>
          <p:cNvPr id="6" name="Espace réservé du numéro de diapositive 5">
            <a:extLst>
              <a:ext uri="{FF2B5EF4-FFF2-40B4-BE49-F238E27FC236}">
                <a16:creationId xmlns:a16="http://schemas.microsoft.com/office/drawing/2014/main" id="{2868E681-127F-1403-10BC-4588356D624C}"/>
              </a:ext>
            </a:extLst>
          </p:cNvPr>
          <p:cNvSpPr>
            <a:spLocks noGrp="1"/>
          </p:cNvSpPr>
          <p:nvPr>
            <p:ph type="sldNum" sz="quarter" idx="12"/>
          </p:nvPr>
        </p:nvSpPr>
        <p:spPr/>
        <p:txBody>
          <a:bodyPr/>
          <a:lstStyle/>
          <a:p>
            <a:fld id="{C113D111-0DB2-4697-B39D-E84DBB3F6CE4}" type="slidenum">
              <a:rPr lang="fr-FR" smtClean="0"/>
              <a:t>‹N°›</a:t>
            </a:fld>
            <a:endParaRPr lang="fr-FR"/>
          </a:p>
        </p:txBody>
      </p:sp>
    </p:spTree>
    <p:extLst>
      <p:ext uri="{BB962C8B-B14F-4D97-AF65-F5344CB8AC3E}">
        <p14:creationId xmlns:p14="http://schemas.microsoft.com/office/powerpoint/2010/main" val="327055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58D90A-E5EB-D8E8-248C-9F8B04B4BC1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0217895-D946-A416-EDE7-96CD29A6F0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9A0B5EB-0E93-0B97-AF14-52A04FC3DD7D}"/>
              </a:ext>
            </a:extLst>
          </p:cNvPr>
          <p:cNvSpPr>
            <a:spLocks noGrp="1"/>
          </p:cNvSpPr>
          <p:nvPr>
            <p:ph type="dt" sz="half" idx="10"/>
          </p:nvPr>
        </p:nvSpPr>
        <p:spPr/>
        <p:txBody>
          <a:bodyPr/>
          <a:lstStyle/>
          <a:p>
            <a:fld id="{B41CAEEA-80C3-4DB8-A1A1-F6F1AB013CCE}" type="datetime1">
              <a:rPr lang="fr-FR" smtClean="0"/>
              <a:t>10/02/2025</a:t>
            </a:fld>
            <a:endParaRPr lang="fr-FR"/>
          </a:p>
        </p:txBody>
      </p:sp>
      <p:sp>
        <p:nvSpPr>
          <p:cNvPr id="5" name="Espace réservé du pied de page 4">
            <a:extLst>
              <a:ext uri="{FF2B5EF4-FFF2-40B4-BE49-F238E27FC236}">
                <a16:creationId xmlns:a16="http://schemas.microsoft.com/office/drawing/2014/main" id="{3E022488-C268-6AD2-559D-293B71A569D8}"/>
              </a:ext>
            </a:extLst>
          </p:cNvPr>
          <p:cNvSpPr>
            <a:spLocks noGrp="1"/>
          </p:cNvSpPr>
          <p:nvPr>
            <p:ph type="ftr" sz="quarter" idx="11"/>
          </p:nvPr>
        </p:nvSpPr>
        <p:spPr/>
        <p:txBody>
          <a:bodyPr/>
          <a:lstStyle/>
          <a:p>
            <a:r>
              <a:rPr lang="fr-FR"/>
              <a:t>Webinaire EAJE employeurs - le 14/01/2025</a:t>
            </a:r>
          </a:p>
        </p:txBody>
      </p:sp>
      <p:sp>
        <p:nvSpPr>
          <p:cNvPr id="6" name="Espace réservé du numéro de diapositive 5">
            <a:extLst>
              <a:ext uri="{FF2B5EF4-FFF2-40B4-BE49-F238E27FC236}">
                <a16:creationId xmlns:a16="http://schemas.microsoft.com/office/drawing/2014/main" id="{63E4A0CD-6317-3E68-BD79-10206CAB2DE7}"/>
              </a:ext>
            </a:extLst>
          </p:cNvPr>
          <p:cNvSpPr>
            <a:spLocks noGrp="1"/>
          </p:cNvSpPr>
          <p:nvPr>
            <p:ph type="sldNum" sz="quarter" idx="12"/>
          </p:nvPr>
        </p:nvSpPr>
        <p:spPr/>
        <p:txBody>
          <a:bodyPr/>
          <a:lstStyle/>
          <a:p>
            <a:fld id="{C113D111-0DB2-4697-B39D-E84DBB3F6CE4}" type="slidenum">
              <a:rPr lang="fr-FR" smtClean="0"/>
              <a:t>‹N°›</a:t>
            </a:fld>
            <a:endParaRPr lang="fr-FR"/>
          </a:p>
        </p:txBody>
      </p:sp>
    </p:spTree>
    <p:extLst>
      <p:ext uri="{BB962C8B-B14F-4D97-AF65-F5344CB8AC3E}">
        <p14:creationId xmlns:p14="http://schemas.microsoft.com/office/powerpoint/2010/main" val="932756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D5DE9C-918A-81FD-D31C-6878E37CFC4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A39AB13-283C-4B49-B71F-5A0933A91BE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BA70E96-5AA2-381B-AE9C-6EBCEDCDA66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5F300E7-3DDA-8053-E697-6906FB0A0EE1}"/>
              </a:ext>
            </a:extLst>
          </p:cNvPr>
          <p:cNvSpPr>
            <a:spLocks noGrp="1"/>
          </p:cNvSpPr>
          <p:nvPr>
            <p:ph type="dt" sz="half" idx="10"/>
          </p:nvPr>
        </p:nvSpPr>
        <p:spPr/>
        <p:txBody>
          <a:bodyPr/>
          <a:lstStyle/>
          <a:p>
            <a:fld id="{2DF7BD22-4EC9-4A34-96C8-0003F608E2FB}" type="datetime1">
              <a:rPr lang="fr-FR" smtClean="0"/>
              <a:t>10/02/2025</a:t>
            </a:fld>
            <a:endParaRPr lang="fr-FR"/>
          </a:p>
        </p:txBody>
      </p:sp>
      <p:sp>
        <p:nvSpPr>
          <p:cNvPr id="6" name="Espace réservé du pied de page 5">
            <a:extLst>
              <a:ext uri="{FF2B5EF4-FFF2-40B4-BE49-F238E27FC236}">
                <a16:creationId xmlns:a16="http://schemas.microsoft.com/office/drawing/2014/main" id="{7AAA6B13-75C4-936B-2F6B-2E448242F4C9}"/>
              </a:ext>
            </a:extLst>
          </p:cNvPr>
          <p:cNvSpPr>
            <a:spLocks noGrp="1"/>
          </p:cNvSpPr>
          <p:nvPr>
            <p:ph type="ftr" sz="quarter" idx="11"/>
          </p:nvPr>
        </p:nvSpPr>
        <p:spPr/>
        <p:txBody>
          <a:bodyPr/>
          <a:lstStyle/>
          <a:p>
            <a:r>
              <a:rPr lang="fr-FR"/>
              <a:t>Webinaire EAJE employeurs - le 14/01/2025</a:t>
            </a:r>
          </a:p>
        </p:txBody>
      </p:sp>
      <p:sp>
        <p:nvSpPr>
          <p:cNvPr id="7" name="Espace réservé du numéro de diapositive 6">
            <a:extLst>
              <a:ext uri="{FF2B5EF4-FFF2-40B4-BE49-F238E27FC236}">
                <a16:creationId xmlns:a16="http://schemas.microsoft.com/office/drawing/2014/main" id="{C945C6D9-F9F5-82A6-3049-4C9B2477A0B4}"/>
              </a:ext>
            </a:extLst>
          </p:cNvPr>
          <p:cNvSpPr>
            <a:spLocks noGrp="1"/>
          </p:cNvSpPr>
          <p:nvPr>
            <p:ph type="sldNum" sz="quarter" idx="12"/>
          </p:nvPr>
        </p:nvSpPr>
        <p:spPr/>
        <p:txBody>
          <a:bodyPr/>
          <a:lstStyle/>
          <a:p>
            <a:fld id="{C113D111-0DB2-4697-B39D-E84DBB3F6CE4}" type="slidenum">
              <a:rPr lang="fr-FR" smtClean="0"/>
              <a:t>‹N°›</a:t>
            </a:fld>
            <a:endParaRPr lang="fr-FR"/>
          </a:p>
        </p:txBody>
      </p:sp>
    </p:spTree>
    <p:extLst>
      <p:ext uri="{BB962C8B-B14F-4D97-AF65-F5344CB8AC3E}">
        <p14:creationId xmlns:p14="http://schemas.microsoft.com/office/powerpoint/2010/main" val="2116791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04DA94-8787-1953-6E6B-0FCEA89E49E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03F7595-170C-FCF2-1544-B420833197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D0266BF-B01B-F498-7013-ABFAA188A4F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94A75D3-EF2D-85FD-B556-06BD00FDE0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99AB8F7-41F0-2BE5-FD14-BA923EB1E08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569070C-D3AA-D79C-726C-1E975280CC18}"/>
              </a:ext>
            </a:extLst>
          </p:cNvPr>
          <p:cNvSpPr>
            <a:spLocks noGrp="1"/>
          </p:cNvSpPr>
          <p:nvPr>
            <p:ph type="dt" sz="half" idx="10"/>
          </p:nvPr>
        </p:nvSpPr>
        <p:spPr/>
        <p:txBody>
          <a:bodyPr/>
          <a:lstStyle/>
          <a:p>
            <a:fld id="{FBD6747D-DD34-4CAA-839C-CBC250352D6A}" type="datetime1">
              <a:rPr lang="fr-FR" smtClean="0"/>
              <a:t>10/02/2025</a:t>
            </a:fld>
            <a:endParaRPr lang="fr-FR"/>
          </a:p>
        </p:txBody>
      </p:sp>
      <p:sp>
        <p:nvSpPr>
          <p:cNvPr id="8" name="Espace réservé du pied de page 7">
            <a:extLst>
              <a:ext uri="{FF2B5EF4-FFF2-40B4-BE49-F238E27FC236}">
                <a16:creationId xmlns:a16="http://schemas.microsoft.com/office/drawing/2014/main" id="{3E5E648F-3F3C-A0AA-22FD-D0522E1791A5}"/>
              </a:ext>
            </a:extLst>
          </p:cNvPr>
          <p:cNvSpPr>
            <a:spLocks noGrp="1"/>
          </p:cNvSpPr>
          <p:nvPr>
            <p:ph type="ftr" sz="quarter" idx="11"/>
          </p:nvPr>
        </p:nvSpPr>
        <p:spPr/>
        <p:txBody>
          <a:bodyPr/>
          <a:lstStyle/>
          <a:p>
            <a:r>
              <a:rPr lang="fr-FR"/>
              <a:t>Webinaire EAJE employeurs - le 14/01/2025</a:t>
            </a:r>
          </a:p>
        </p:txBody>
      </p:sp>
      <p:sp>
        <p:nvSpPr>
          <p:cNvPr id="9" name="Espace réservé du numéro de diapositive 8">
            <a:extLst>
              <a:ext uri="{FF2B5EF4-FFF2-40B4-BE49-F238E27FC236}">
                <a16:creationId xmlns:a16="http://schemas.microsoft.com/office/drawing/2014/main" id="{08ACB738-4D45-41EF-6C53-128357AC4EC2}"/>
              </a:ext>
            </a:extLst>
          </p:cNvPr>
          <p:cNvSpPr>
            <a:spLocks noGrp="1"/>
          </p:cNvSpPr>
          <p:nvPr>
            <p:ph type="sldNum" sz="quarter" idx="12"/>
          </p:nvPr>
        </p:nvSpPr>
        <p:spPr/>
        <p:txBody>
          <a:bodyPr/>
          <a:lstStyle/>
          <a:p>
            <a:fld id="{C113D111-0DB2-4697-B39D-E84DBB3F6CE4}" type="slidenum">
              <a:rPr lang="fr-FR" smtClean="0"/>
              <a:t>‹N°›</a:t>
            </a:fld>
            <a:endParaRPr lang="fr-FR"/>
          </a:p>
        </p:txBody>
      </p:sp>
    </p:spTree>
    <p:extLst>
      <p:ext uri="{BB962C8B-B14F-4D97-AF65-F5344CB8AC3E}">
        <p14:creationId xmlns:p14="http://schemas.microsoft.com/office/powerpoint/2010/main" val="3512498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7CDD7E-E388-8672-3BFE-CCB66999C55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51839E6-65A0-EBC8-30DA-5F833A45CA9A}"/>
              </a:ext>
            </a:extLst>
          </p:cNvPr>
          <p:cNvSpPr>
            <a:spLocks noGrp="1"/>
          </p:cNvSpPr>
          <p:nvPr>
            <p:ph type="dt" sz="half" idx="10"/>
          </p:nvPr>
        </p:nvSpPr>
        <p:spPr/>
        <p:txBody>
          <a:bodyPr/>
          <a:lstStyle/>
          <a:p>
            <a:fld id="{8661A068-2119-4C4D-B2D6-773C1AFB31B7}" type="datetime1">
              <a:rPr lang="fr-FR" smtClean="0"/>
              <a:t>10/02/2025</a:t>
            </a:fld>
            <a:endParaRPr lang="fr-FR"/>
          </a:p>
        </p:txBody>
      </p:sp>
      <p:sp>
        <p:nvSpPr>
          <p:cNvPr id="4" name="Espace réservé du pied de page 3">
            <a:extLst>
              <a:ext uri="{FF2B5EF4-FFF2-40B4-BE49-F238E27FC236}">
                <a16:creationId xmlns:a16="http://schemas.microsoft.com/office/drawing/2014/main" id="{A40D8B57-8CC9-2A4D-BE30-F1B46D2BBCA3}"/>
              </a:ext>
            </a:extLst>
          </p:cNvPr>
          <p:cNvSpPr>
            <a:spLocks noGrp="1"/>
          </p:cNvSpPr>
          <p:nvPr>
            <p:ph type="ftr" sz="quarter" idx="11"/>
          </p:nvPr>
        </p:nvSpPr>
        <p:spPr/>
        <p:txBody>
          <a:bodyPr/>
          <a:lstStyle/>
          <a:p>
            <a:r>
              <a:rPr lang="fr-FR"/>
              <a:t>Webinaire EAJE employeurs - le 14/01/2025</a:t>
            </a:r>
          </a:p>
        </p:txBody>
      </p:sp>
      <p:sp>
        <p:nvSpPr>
          <p:cNvPr id="5" name="Espace réservé du numéro de diapositive 4">
            <a:extLst>
              <a:ext uri="{FF2B5EF4-FFF2-40B4-BE49-F238E27FC236}">
                <a16:creationId xmlns:a16="http://schemas.microsoft.com/office/drawing/2014/main" id="{4FA7C871-FFB9-5C86-48A1-357E5C361A24}"/>
              </a:ext>
            </a:extLst>
          </p:cNvPr>
          <p:cNvSpPr>
            <a:spLocks noGrp="1"/>
          </p:cNvSpPr>
          <p:nvPr>
            <p:ph type="sldNum" sz="quarter" idx="12"/>
          </p:nvPr>
        </p:nvSpPr>
        <p:spPr/>
        <p:txBody>
          <a:bodyPr/>
          <a:lstStyle/>
          <a:p>
            <a:fld id="{C113D111-0DB2-4697-B39D-E84DBB3F6CE4}" type="slidenum">
              <a:rPr lang="fr-FR" smtClean="0"/>
              <a:t>‹N°›</a:t>
            </a:fld>
            <a:endParaRPr lang="fr-FR"/>
          </a:p>
        </p:txBody>
      </p:sp>
    </p:spTree>
    <p:extLst>
      <p:ext uri="{BB962C8B-B14F-4D97-AF65-F5344CB8AC3E}">
        <p14:creationId xmlns:p14="http://schemas.microsoft.com/office/powerpoint/2010/main" val="13040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A275F08-C40F-1B06-91E7-AAA48C1BD8D5}"/>
              </a:ext>
            </a:extLst>
          </p:cNvPr>
          <p:cNvSpPr>
            <a:spLocks noGrp="1"/>
          </p:cNvSpPr>
          <p:nvPr>
            <p:ph type="dt" sz="half" idx="10"/>
          </p:nvPr>
        </p:nvSpPr>
        <p:spPr/>
        <p:txBody>
          <a:bodyPr/>
          <a:lstStyle/>
          <a:p>
            <a:fld id="{DCDBADE5-D560-400D-80BA-AB540F3832AD}" type="datetime1">
              <a:rPr lang="fr-FR" smtClean="0"/>
              <a:t>10/02/2025</a:t>
            </a:fld>
            <a:endParaRPr lang="fr-FR"/>
          </a:p>
        </p:txBody>
      </p:sp>
      <p:sp>
        <p:nvSpPr>
          <p:cNvPr id="3" name="Espace réservé du pied de page 2">
            <a:extLst>
              <a:ext uri="{FF2B5EF4-FFF2-40B4-BE49-F238E27FC236}">
                <a16:creationId xmlns:a16="http://schemas.microsoft.com/office/drawing/2014/main" id="{060BB125-2494-BEFD-8F62-A17C0A34AD7C}"/>
              </a:ext>
            </a:extLst>
          </p:cNvPr>
          <p:cNvSpPr>
            <a:spLocks noGrp="1"/>
          </p:cNvSpPr>
          <p:nvPr>
            <p:ph type="ftr" sz="quarter" idx="11"/>
          </p:nvPr>
        </p:nvSpPr>
        <p:spPr/>
        <p:txBody>
          <a:bodyPr/>
          <a:lstStyle/>
          <a:p>
            <a:r>
              <a:rPr lang="fr-FR"/>
              <a:t>Webinaire EAJE employeurs - le 14/01/2025</a:t>
            </a:r>
          </a:p>
        </p:txBody>
      </p:sp>
      <p:sp>
        <p:nvSpPr>
          <p:cNvPr id="4" name="Espace réservé du numéro de diapositive 3">
            <a:extLst>
              <a:ext uri="{FF2B5EF4-FFF2-40B4-BE49-F238E27FC236}">
                <a16:creationId xmlns:a16="http://schemas.microsoft.com/office/drawing/2014/main" id="{59A5CE76-E067-707A-37E0-8B9A2BAA3843}"/>
              </a:ext>
            </a:extLst>
          </p:cNvPr>
          <p:cNvSpPr>
            <a:spLocks noGrp="1"/>
          </p:cNvSpPr>
          <p:nvPr>
            <p:ph type="sldNum" sz="quarter" idx="12"/>
          </p:nvPr>
        </p:nvSpPr>
        <p:spPr/>
        <p:txBody>
          <a:bodyPr/>
          <a:lstStyle/>
          <a:p>
            <a:fld id="{C113D111-0DB2-4697-B39D-E84DBB3F6CE4}" type="slidenum">
              <a:rPr lang="fr-FR" smtClean="0"/>
              <a:t>‹N°›</a:t>
            </a:fld>
            <a:endParaRPr lang="fr-FR"/>
          </a:p>
        </p:txBody>
      </p:sp>
    </p:spTree>
    <p:extLst>
      <p:ext uri="{BB962C8B-B14F-4D97-AF65-F5344CB8AC3E}">
        <p14:creationId xmlns:p14="http://schemas.microsoft.com/office/powerpoint/2010/main" val="1906550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CC79A8-237A-3CB7-5483-7E388A7874F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F6B3EF5-6C51-C1C2-6C62-1A52A7414A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2B43FFA-2092-2DEA-6AA4-706495C92D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975B805-A0B2-90AC-62A8-EB7234F37422}"/>
              </a:ext>
            </a:extLst>
          </p:cNvPr>
          <p:cNvSpPr>
            <a:spLocks noGrp="1"/>
          </p:cNvSpPr>
          <p:nvPr>
            <p:ph type="dt" sz="half" idx="10"/>
          </p:nvPr>
        </p:nvSpPr>
        <p:spPr/>
        <p:txBody>
          <a:bodyPr/>
          <a:lstStyle/>
          <a:p>
            <a:fld id="{4EFA124B-6AB1-41C0-BFE9-28C5D0905B2C}" type="datetime1">
              <a:rPr lang="fr-FR" smtClean="0"/>
              <a:t>10/02/2025</a:t>
            </a:fld>
            <a:endParaRPr lang="fr-FR"/>
          </a:p>
        </p:txBody>
      </p:sp>
      <p:sp>
        <p:nvSpPr>
          <p:cNvPr id="6" name="Espace réservé du pied de page 5">
            <a:extLst>
              <a:ext uri="{FF2B5EF4-FFF2-40B4-BE49-F238E27FC236}">
                <a16:creationId xmlns:a16="http://schemas.microsoft.com/office/drawing/2014/main" id="{47AD499E-E68B-3E11-99B5-61588D59733B}"/>
              </a:ext>
            </a:extLst>
          </p:cNvPr>
          <p:cNvSpPr>
            <a:spLocks noGrp="1"/>
          </p:cNvSpPr>
          <p:nvPr>
            <p:ph type="ftr" sz="quarter" idx="11"/>
          </p:nvPr>
        </p:nvSpPr>
        <p:spPr/>
        <p:txBody>
          <a:bodyPr/>
          <a:lstStyle/>
          <a:p>
            <a:r>
              <a:rPr lang="fr-FR"/>
              <a:t>Webinaire EAJE employeurs - le 14/01/2025</a:t>
            </a:r>
          </a:p>
        </p:txBody>
      </p:sp>
      <p:sp>
        <p:nvSpPr>
          <p:cNvPr id="7" name="Espace réservé du numéro de diapositive 6">
            <a:extLst>
              <a:ext uri="{FF2B5EF4-FFF2-40B4-BE49-F238E27FC236}">
                <a16:creationId xmlns:a16="http://schemas.microsoft.com/office/drawing/2014/main" id="{87AE8FE2-0AC0-BCCB-E324-54EA09073E49}"/>
              </a:ext>
            </a:extLst>
          </p:cNvPr>
          <p:cNvSpPr>
            <a:spLocks noGrp="1"/>
          </p:cNvSpPr>
          <p:nvPr>
            <p:ph type="sldNum" sz="quarter" idx="12"/>
          </p:nvPr>
        </p:nvSpPr>
        <p:spPr/>
        <p:txBody>
          <a:bodyPr/>
          <a:lstStyle/>
          <a:p>
            <a:fld id="{C113D111-0DB2-4697-B39D-E84DBB3F6CE4}" type="slidenum">
              <a:rPr lang="fr-FR" smtClean="0"/>
              <a:t>‹N°›</a:t>
            </a:fld>
            <a:endParaRPr lang="fr-FR"/>
          </a:p>
        </p:txBody>
      </p:sp>
    </p:spTree>
    <p:extLst>
      <p:ext uri="{BB962C8B-B14F-4D97-AF65-F5344CB8AC3E}">
        <p14:creationId xmlns:p14="http://schemas.microsoft.com/office/powerpoint/2010/main" val="2774776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859C75-6D7E-0135-706A-4B8B0A3B2D4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4627E49-9605-A214-011E-D4E3D23BFB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344EB58-1417-A707-9DC6-45DFE5D278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EB11BE5-0568-9687-4505-8612CC6A9886}"/>
              </a:ext>
            </a:extLst>
          </p:cNvPr>
          <p:cNvSpPr>
            <a:spLocks noGrp="1"/>
          </p:cNvSpPr>
          <p:nvPr>
            <p:ph type="dt" sz="half" idx="10"/>
          </p:nvPr>
        </p:nvSpPr>
        <p:spPr/>
        <p:txBody>
          <a:bodyPr/>
          <a:lstStyle/>
          <a:p>
            <a:fld id="{8F0C1AE6-89AE-48C7-8572-8D9651859EFB}" type="datetime1">
              <a:rPr lang="fr-FR" smtClean="0"/>
              <a:t>10/02/2025</a:t>
            </a:fld>
            <a:endParaRPr lang="fr-FR"/>
          </a:p>
        </p:txBody>
      </p:sp>
      <p:sp>
        <p:nvSpPr>
          <p:cNvPr id="6" name="Espace réservé du pied de page 5">
            <a:extLst>
              <a:ext uri="{FF2B5EF4-FFF2-40B4-BE49-F238E27FC236}">
                <a16:creationId xmlns:a16="http://schemas.microsoft.com/office/drawing/2014/main" id="{9A2AEB5B-50EF-20FB-8FA3-50E615098D9C}"/>
              </a:ext>
            </a:extLst>
          </p:cNvPr>
          <p:cNvSpPr>
            <a:spLocks noGrp="1"/>
          </p:cNvSpPr>
          <p:nvPr>
            <p:ph type="ftr" sz="quarter" idx="11"/>
          </p:nvPr>
        </p:nvSpPr>
        <p:spPr/>
        <p:txBody>
          <a:bodyPr/>
          <a:lstStyle/>
          <a:p>
            <a:r>
              <a:rPr lang="fr-FR"/>
              <a:t>Webinaire EAJE employeurs - le 14/01/2025</a:t>
            </a:r>
          </a:p>
        </p:txBody>
      </p:sp>
      <p:sp>
        <p:nvSpPr>
          <p:cNvPr id="7" name="Espace réservé du numéro de diapositive 6">
            <a:extLst>
              <a:ext uri="{FF2B5EF4-FFF2-40B4-BE49-F238E27FC236}">
                <a16:creationId xmlns:a16="http://schemas.microsoft.com/office/drawing/2014/main" id="{E1EAF28E-91EF-5B27-CEB7-E0B9D32842AF}"/>
              </a:ext>
            </a:extLst>
          </p:cNvPr>
          <p:cNvSpPr>
            <a:spLocks noGrp="1"/>
          </p:cNvSpPr>
          <p:nvPr>
            <p:ph type="sldNum" sz="quarter" idx="12"/>
          </p:nvPr>
        </p:nvSpPr>
        <p:spPr/>
        <p:txBody>
          <a:bodyPr/>
          <a:lstStyle/>
          <a:p>
            <a:fld id="{C113D111-0DB2-4697-B39D-E84DBB3F6CE4}" type="slidenum">
              <a:rPr lang="fr-FR" smtClean="0"/>
              <a:t>‹N°›</a:t>
            </a:fld>
            <a:endParaRPr lang="fr-FR"/>
          </a:p>
        </p:txBody>
      </p:sp>
    </p:spTree>
    <p:extLst>
      <p:ext uri="{BB962C8B-B14F-4D97-AF65-F5344CB8AC3E}">
        <p14:creationId xmlns:p14="http://schemas.microsoft.com/office/powerpoint/2010/main" val="2358377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B9C465B-39BA-C15C-953B-2680A203D6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1BDDECD-E5C7-BA5F-3DD8-1F80A0047F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C049CCD-CB1F-4110-04B5-5D9AF93031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F232B-DE0C-49D2-A1AB-875F64F4C451}" type="datetime1">
              <a:rPr lang="fr-FR" smtClean="0"/>
              <a:t>10/02/2025</a:t>
            </a:fld>
            <a:endParaRPr lang="fr-FR"/>
          </a:p>
        </p:txBody>
      </p:sp>
      <p:sp>
        <p:nvSpPr>
          <p:cNvPr id="5" name="Espace réservé du pied de page 4">
            <a:extLst>
              <a:ext uri="{FF2B5EF4-FFF2-40B4-BE49-F238E27FC236}">
                <a16:creationId xmlns:a16="http://schemas.microsoft.com/office/drawing/2014/main" id="{9B5584FB-8D68-CE32-7DE8-3D3AEC6802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Webinaire EAJE employeurs - le 14/01/2025</a:t>
            </a:r>
          </a:p>
        </p:txBody>
      </p:sp>
      <p:sp>
        <p:nvSpPr>
          <p:cNvPr id="6" name="Espace réservé du numéro de diapositive 5">
            <a:extLst>
              <a:ext uri="{FF2B5EF4-FFF2-40B4-BE49-F238E27FC236}">
                <a16:creationId xmlns:a16="http://schemas.microsoft.com/office/drawing/2014/main" id="{930762B7-3A24-68DA-F8A1-14B60FCF2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3D111-0DB2-4697-B39D-E84DBB3F6CE4}" type="slidenum">
              <a:rPr lang="fr-FR" smtClean="0"/>
              <a:t>‹N°›</a:t>
            </a:fld>
            <a:endParaRPr lang="fr-FR"/>
          </a:p>
        </p:txBody>
      </p:sp>
    </p:spTree>
    <p:extLst>
      <p:ext uri="{BB962C8B-B14F-4D97-AF65-F5344CB8AC3E}">
        <p14:creationId xmlns:p14="http://schemas.microsoft.com/office/powerpoint/2010/main" val="3829349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png"/><Relationship Id="rId7" Type="http://schemas.openxmlformats.org/officeDocument/2006/relationships/diagramColors" Target="../diagrams/colors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4.pn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1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2.xml"/><Relationship Id="rId12" Type="http://schemas.openxmlformats.org/officeDocument/2006/relationships/diagramColors" Target="../diagrams/colors3.xml"/><Relationship Id="rId17" Type="http://schemas.openxmlformats.org/officeDocument/2006/relationships/diagramColors" Target="../diagrams/colors4.xml"/><Relationship Id="rId2" Type="http://schemas.openxmlformats.org/officeDocument/2006/relationships/notesSlide" Target="../notesSlides/notesSlide5.xml"/><Relationship Id="rId16"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5" Type="http://schemas.openxmlformats.org/officeDocument/2006/relationships/diagramLayout" Target="../diagrams/layout4.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5.png"/><Relationship Id="rId7" Type="http://schemas.openxmlformats.org/officeDocument/2006/relationships/diagramLayout" Target="../diagrams/layout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image" Target="../media/image8.png"/><Relationship Id="rId10" Type="http://schemas.microsoft.com/office/2007/relationships/diagramDrawing" Target="../diagrams/drawing5.xml"/><Relationship Id="rId4" Type="http://schemas.openxmlformats.org/officeDocument/2006/relationships/image" Target="../media/image7.png"/><Relationship Id="rId9" Type="http://schemas.openxmlformats.org/officeDocument/2006/relationships/diagramColors" Target="../diagrams/colors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pn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personne, habits, capture d’écran, rose&#10;&#10;Description générée automatiquement">
            <a:extLst>
              <a:ext uri="{FF2B5EF4-FFF2-40B4-BE49-F238E27FC236}">
                <a16:creationId xmlns:a16="http://schemas.microsoft.com/office/drawing/2014/main" id="{84D87AF4-2834-F6C7-0518-72B5C3FC7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3523" cy="6855557"/>
          </a:xfrm>
          <a:prstGeom prst="rect">
            <a:avLst/>
          </a:prstGeom>
        </p:spPr>
      </p:pic>
      <p:sp>
        <p:nvSpPr>
          <p:cNvPr id="6" name="ZoneTexte 5">
            <a:extLst>
              <a:ext uri="{FF2B5EF4-FFF2-40B4-BE49-F238E27FC236}">
                <a16:creationId xmlns:a16="http://schemas.microsoft.com/office/drawing/2014/main" id="{DC150733-1B6F-2D25-12DA-9DF131FB3939}"/>
              </a:ext>
            </a:extLst>
          </p:cNvPr>
          <p:cNvSpPr txBox="1"/>
          <p:nvPr/>
        </p:nvSpPr>
        <p:spPr>
          <a:xfrm>
            <a:off x="869365" y="172312"/>
            <a:ext cx="10047287" cy="584775"/>
          </a:xfrm>
          <a:prstGeom prst="rect">
            <a:avLst/>
          </a:prstGeom>
          <a:noFill/>
        </p:spPr>
        <p:txBody>
          <a:bodyPr wrap="square">
            <a:spAutoFit/>
          </a:bodyPr>
          <a:lstStyle/>
          <a:p>
            <a:r>
              <a:rPr lang="fr-FR" sz="3200" b="1" dirty="0">
                <a:solidFill>
                  <a:srgbClr val="1F3C85"/>
                </a:solidFill>
                <a:latin typeface="Roboto Light" panose="02000000000000000000" pitchFamily="2" charset="0"/>
                <a:ea typeface="Roboto Light" panose="02000000000000000000" pitchFamily="2" charset="0"/>
                <a:cs typeface="Roboto Light" panose="02000000000000000000" pitchFamily="2" charset="0"/>
              </a:rPr>
              <a:t>La Réservation de places en crèche pour les employeurs</a:t>
            </a:r>
            <a:endParaRPr lang="fr-FR" sz="3200" dirty="0">
              <a:solidFill>
                <a:srgbClr val="1F3C85"/>
              </a:solidFill>
              <a:latin typeface="Roboto Slab Light" pitchFamily="2" charset="0"/>
              <a:ea typeface="Roboto Slab Light" pitchFamily="2" charset="0"/>
            </a:endParaRPr>
          </a:p>
        </p:txBody>
      </p:sp>
      <p:pic>
        <p:nvPicPr>
          <p:cNvPr id="9" name="Image 1" descr="D16E518B">
            <a:extLst>
              <a:ext uri="{FF2B5EF4-FFF2-40B4-BE49-F238E27FC236}">
                <a16:creationId xmlns:a16="http://schemas.microsoft.com/office/drawing/2014/main" id="{7899276F-10C4-90B2-E569-C23A4A7ED3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36" y="798616"/>
            <a:ext cx="720529" cy="10164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1" name="Image 10" descr="Une image contenant cercle, dessin humoristique, clipart, Graphique&#10;&#10;Description générée automatiquement">
            <a:extLst>
              <a:ext uri="{FF2B5EF4-FFF2-40B4-BE49-F238E27FC236}">
                <a16:creationId xmlns:a16="http://schemas.microsoft.com/office/drawing/2014/main" id="{B86D56BA-7AEE-1290-1A93-8D961F5B7D2F}"/>
              </a:ext>
            </a:extLst>
          </p:cNvPr>
          <p:cNvPicPr>
            <a:picLocks noChangeAspect="1"/>
          </p:cNvPicPr>
          <p:nvPr/>
        </p:nvPicPr>
        <p:blipFill>
          <a:blip r:embed="rId5"/>
          <a:stretch>
            <a:fillRect/>
          </a:stretch>
        </p:blipFill>
        <p:spPr>
          <a:xfrm>
            <a:off x="10614156" y="718333"/>
            <a:ext cx="988484" cy="988484"/>
          </a:xfrm>
          <a:prstGeom prst="ellipse">
            <a:avLst/>
          </a:prstGeom>
          <a:ln w="12700" cap="rnd">
            <a:solidFill>
              <a:srgbClr val="E0007C"/>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Espace réservé du pied de page 1">
            <a:extLst>
              <a:ext uri="{FF2B5EF4-FFF2-40B4-BE49-F238E27FC236}">
                <a16:creationId xmlns:a16="http://schemas.microsoft.com/office/drawing/2014/main" id="{6B8E4E64-6283-B36F-C359-3BA33EDD7DAD}"/>
              </a:ext>
            </a:extLst>
          </p:cNvPr>
          <p:cNvSpPr>
            <a:spLocks noGrp="1"/>
          </p:cNvSpPr>
          <p:nvPr>
            <p:ph type="ftr" sz="quarter" idx="11"/>
          </p:nvPr>
        </p:nvSpPr>
        <p:spPr/>
        <p:txBody>
          <a:bodyPr/>
          <a:lstStyle/>
          <a:p>
            <a:r>
              <a:rPr lang="fr-FR"/>
              <a:t>Webinaire EAJE employeurs - le 14/01/2025</a:t>
            </a:r>
            <a:endParaRPr lang="fr-FR" dirty="0"/>
          </a:p>
        </p:txBody>
      </p:sp>
    </p:spTree>
    <p:extLst>
      <p:ext uri="{BB962C8B-B14F-4D97-AF65-F5344CB8AC3E}">
        <p14:creationId xmlns:p14="http://schemas.microsoft.com/office/powerpoint/2010/main" val="1151865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0911F2-9167-9E77-F63A-2C6DD9F2ADA5}"/>
              </a:ext>
            </a:extLst>
          </p:cNvPr>
          <p:cNvSpPr/>
          <p:nvPr/>
        </p:nvSpPr>
        <p:spPr>
          <a:xfrm>
            <a:off x="0" y="3796"/>
            <a:ext cx="12192000" cy="716723"/>
          </a:xfrm>
          <a:prstGeom prst="rect">
            <a:avLst/>
          </a:prstGeom>
          <a:solidFill>
            <a:srgbClr val="1F3C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0EF608DB-868A-B59F-0E2B-3F8FDAF5914C}"/>
              </a:ext>
            </a:extLst>
          </p:cNvPr>
          <p:cNvSpPr txBox="1">
            <a:spLocks/>
          </p:cNvSpPr>
          <p:nvPr/>
        </p:nvSpPr>
        <p:spPr>
          <a:xfrm>
            <a:off x="5275139" y="210425"/>
            <a:ext cx="6649639" cy="44601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2000" b="1" dirty="0">
                <a:solidFill>
                  <a:schemeClr val="bg1"/>
                </a:solidFill>
                <a:effectLst/>
                <a:latin typeface="Roboto Light" panose="02000000000000000000" pitchFamily="2" charset="0"/>
                <a:ea typeface="Roboto Light" panose="02000000000000000000" pitchFamily="2" charset="0"/>
                <a:cs typeface="Roboto Light" panose="02000000000000000000" pitchFamily="2" charset="0"/>
              </a:rPr>
              <a:t>Les aides financières de la Caisse d’Allocations Familiales</a:t>
            </a:r>
            <a:endParaRPr lang="fr-FR" sz="2000" b="1"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grpSp>
        <p:nvGrpSpPr>
          <p:cNvPr id="4" name="Groupe 3">
            <a:extLst>
              <a:ext uri="{FF2B5EF4-FFF2-40B4-BE49-F238E27FC236}">
                <a16:creationId xmlns:a16="http://schemas.microsoft.com/office/drawing/2014/main" id="{C24C9E3A-EDF9-F7BC-4780-FF3D12831A7E}"/>
              </a:ext>
            </a:extLst>
          </p:cNvPr>
          <p:cNvGrpSpPr/>
          <p:nvPr/>
        </p:nvGrpSpPr>
        <p:grpSpPr>
          <a:xfrm>
            <a:off x="188518" y="204618"/>
            <a:ext cx="4022114" cy="266169"/>
            <a:chOff x="188517" y="202538"/>
            <a:chExt cx="5103919" cy="337759"/>
          </a:xfrm>
        </p:grpSpPr>
        <p:pic>
          <p:nvPicPr>
            <p:cNvPr id="12" name="Image 11">
              <a:extLst>
                <a:ext uri="{FF2B5EF4-FFF2-40B4-BE49-F238E27FC236}">
                  <a16:creationId xmlns:a16="http://schemas.microsoft.com/office/drawing/2014/main" id="{9B535BA8-9049-2D9C-595D-956C1EC6D5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517" y="202538"/>
              <a:ext cx="5103919" cy="337759"/>
            </a:xfrm>
            <a:prstGeom prst="rect">
              <a:avLst/>
            </a:prstGeom>
          </p:spPr>
        </p:pic>
        <p:sp>
          <p:nvSpPr>
            <p:cNvPr id="13" name="Titre 1">
              <a:extLst>
                <a:ext uri="{FF2B5EF4-FFF2-40B4-BE49-F238E27FC236}">
                  <a16:creationId xmlns:a16="http://schemas.microsoft.com/office/drawing/2014/main" id="{C9352108-516C-C198-9445-C11D2D85F379}"/>
                </a:ext>
              </a:extLst>
            </p:cNvPr>
            <p:cNvSpPr txBox="1">
              <a:spLocks/>
            </p:cNvSpPr>
            <p:nvPr/>
          </p:nvSpPr>
          <p:spPr>
            <a:xfrm>
              <a:off x="1192557" y="270479"/>
              <a:ext cx="3499516" cy="2257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100">
                  <a:solidFill>
                    <a:schemeClr val="bg1"/>
                  </a:solidFill>
                  <a:latin typeface="Roboto Light" panose="02000000000000000000" pitchFamily="2" charset="0"/>
                  <a:ea typeface="Roboto Light" panose="02000000000000000000" pitchFamily="2" charset="0"/>
                  <a:cs typeface="Roboto Light" panose="02000000000000000000" pitchFamily="2" charset="0"/>
                </a:rPr>
                <a:t>Nos dispositifs d’accompagnement</a:t>
              </a:r>
            </a:p>
          </p:txBody>
        </p:sp>
      </p:grpSp>
      <p:graphicFrame>
        <p:nvGraphicFramePr>
          <p:cNvPr id="3" name="Diagramme 2">
            <a:extLst>
              <a:ext uri="{FF2B5EF4-FFF2-40B4-BE49-F238E27FC236}">
                <a16:creationId xmlns:a16="http://schemas.microsoft.com/office/drawing/2014/main" id="{76D31C73-AF65-C13C-CDFC-6E9487530424}"/>
              </a:ext>
            </a:extLst>
          </p:cNvPr>
          <p:cNvGraphicFramePr/>
          <p:nvPr>
            <p:extLst>
              <p:ext uri="{D42A27DB-BD31-4B8C-83A1-F6EECF244321}">
                <p14:modId xmlns:p14="http://schemas.microsoft.com/office/powerpoint/2010/main" val="2488970365"/>
              </p:ext>
            </p:extLst>
          </p:nvPr>
        </p:nvGraphicFramePr>
        <p:xfrm>
          <a:off x="47985" y="768253"/>
          <a:ext cx="8325293" cy="58793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Accolade fermante 4">
            <a:extLst>
              <a:ext uri="{FF2B5EF4-FFF2-40B4-BE49-F238E27FC236}">
                <a16:creationId xmlns:a16="http://schemas.microsoft.com/office/drawing/2014/main" id="{BCEBAFD6-1233-34DD-52C1-1558B5C7C286}"/>
              </a:ext>
            </a:extLst>
          </p:cNvPr>
          <p:cNvSpPr/>
          <p:nvPr/>
        </p:nvSpPr>
        <p:spPr>
          <a:xfrm>
            <a:off x="8293395" y="956930"/>
            <a:ext cx="1456661" cy="5411972"/>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B5F3FEE3-383C-4135-A183-244D60D685DC}"/>
              </a:ext>
            </a:extLst>
          </p:cNvPr>
          <p:cNvSpPr/>
          <p:nvPr/>
        </p:nvSpPr>
        <p:spPr>
          <a:xfrm>
            <a:off x="9895998" y="2503967"/>
            <a:ext cx="2028780" cy="2317898"/>
          </a:xfrm>
          <a:prstGeom prst="roundRect">
            <a:avLst/>
          </a:prstGeom>
          <a:solidFill>
            <a:srgbClr val="1F3C8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Soutiens financiers auprès des gestionnaires pour le maintien des places existantes et la création de nouvelles. </a:t>
            </a:r>
          </a:p>
        </p:txBody>
      </p:sp>
      <p:sp>
        <p:nvSpPr>
          <p:cNvPr id="7" name="Espace réservé du pied de page 6">
            <a:extLst>
              <a:ext uri="{FF2B5EF4-FFF2-40B4-BE49-F238E27FC236}">
                <a16:creationId xmlns:a16="http://schemas.microsoft.com/office/drawing/2014/main" id="{4F835A5B-3F39-9E18-8BCD-0B3D2B2DE5A7}"/>
              </a:ext>
            </a:extLst>
          </p:cNvPr>
          <p:cNvSpPr>
            <a:spLocks noGrp="1"/>
          </p:cNvSpPr>
          <p:nvPr>
            <p:ph type="ftr" sz="quarter" idx="11"/>
          </p:nvPr>
        </p:nvSpPr>
        <p:spPr/>
        <p:txBody>
          <a:bodyPr/>
          <a:lstStyle/>
          <a:p>
            <a:r>
              <a:rPr lang="fr-FR"/>
              <a:t>Webinaire EAJE employeurs - le 14/01/2025</a:t>
            </a:r>
          </a:p>
        </p:txBody>
      </p:sp>
    </p:spTree>
    <p:extLst>
      <p:ext uri="{BB962C8B-B14F-4D97-AF65-F5344CB8AC3E}">
        <p14:creationId xmlns:p14="http://schemas.microsoft.com/office/powerpoint/2010/main" val="4133734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0911F2-9167-9E77-F63A-2C6DD9F2ADA5}"/>
              </a:ext>
            </a:extLst>
          </p:cNvPr>
          <p:cNvSpPr/>
          <p:nvPr/>
        </p:nvSpPr>
        <p:spPr>
          <a:xfrm>
            <a:off x="0" y="3796"/>
            <a:ext cx="12192000" cy="716723"/>
          </a:xfrm>
          <a:prstGeom prst="rect">
            <a:avLst/>
          </a:prstGeom>
          <a:solidFill>
            <a:srgbClr val="1F3C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oupe 3">
            <a:extLst>
              <a:ext uri="{FF2B5EF4-FFF2-40B4-BE49-F238E27FC236}">
                <a16:creationId xmlns:a16="http://schemas.microsoft.com/office/drawing/2014/main" id="{C24C9E3A-EDF9-F7BC-4780-FF3D12831A7E}"/>
              </a:ext>
            </a:extLst>
          </p:cNvPr>
          <p:cNvGrpSpPr/>
          <p:nvPr/>
        </p:nvGrpSpPr>
        <p:grpSpPr>
          <a:xfrm>
            <a:off x="188518" y="204618"/>
            <a:ext cx="4022114" cy="266169"/>
            <a:chOff x="188517" y="202538"/>
            <a:chExt cx="5103919" cy="337759"/>
          </a:xfrm>
        </p:grpSpPr>
        <p:pic>
          <p:nvPicPr>
            <p:cNvPr id="12" name="Image 11">
              <a:extLst>
                <a:ext uri="{FF2B5EF4-FFF2-40B4-BE49-F238E27FC236}">
                  <a16:creationId xmlns:a16="http://schemas.microsoft.com/office/drawing/2014/main" id="{9B535BA8-9049-2D9C-595D-956C1EC6D5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517" y="202538"/>
              <a:ext cx="5103919" cy="337759"/>
            </a:xfrm>
            <a:prstGeom prst="rect">
              <a:avLst/>
            </a:prstGeom>
          </p:spPr>
        </p:pic>
        <p:sp>
          <p:nvSpPr>
            <p:cNvPr id="13" name="Titre 1">
              <a:extLst>
                <a:ext uri="{FF2B5EF4-FFF2-40B4-BE49-F238E27FC236}">
                  <a16:creationId xmlns:a16="http://schemas.microsoft.com/office/drawing/2014/main" id="{C9352108-516C-C198-9445-C11D2D85F379}"/>
                </a:ext>
              </a:extLst>
            </p:cNvPr>
            <p:cNvSpPr txBox="1">
              <a:spLocks/>
            </p:cNvSpPr>
            <p:nvPr/>
          </p:nvSpPr>
          <p:spPr>
            <a:xfrm>
              <a:off x="1192557" y="270479"/>
              <a:ext cx="3499516" cy="2257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Nos dispositifs d’accompagnement</a:t>
              </a:r>
            </a:p>
          </p:txBody>
        </p:sp>
      </p:grpSp>
      <p:graphicFrame>
        <p:nvGraphicFramePr>
          <p:cNvPr id="17" name="Diagramme 16">
            <a:extLst>
              <a:ext uri="{FF2B5EF4-FFF2-40B4-BE49-F238E27FC236}">
                <a16:creationId xmlns:a16="http://schemas.microsoft.com/office/drawing/2014/main" id="{08A78404-2B15-0495-F3F1-34990C11C93C}"/>
              </a:ext>
            </a:extLst>
          </p:cNvPr>
          <p:cNvGraphicFramePr/>
          <p:nvPr>
            <p:extLst>
              <p:ext uri="{D42A27DB-BD31-4B8C-83A1-F6EECF244321}">
                <p14:modId xmlns:p14="http://schemas.microsoft.com/office/powerpoint/2010/main" val="3347592437"/>
              </p:ext>
            </p:extLst>
          </p:nvPr>
        </p:nvGraphicFramePr>
        <p:xfrm>
          <a:off x="611211" y="923182"/>
          <a:ext cx="10490984" cy="27689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Espace réservé du pied de page 2">
            <a:extLst>
              <a:ext uri="{FF2B5EF4-FFF2-40B4-BE49-F238E27FC236}">
                <a16:creationId xmlns:a16="http://schemas.microsoft.com/office/drawing/2014/main" id="{375ADE5C-1B8D-90AC-F828-674E6CABEED0}"/>
              </a:ext>
            </a:extLst>
          </p:cNvPr>
          <p:cNvSpPr>
            <a:spLocks noGrp="1"/>
          </p:cNvSpPr>
          <p:nvPr>
            <p:ph type="ftr" sz="quarter" idx="11"/>
          </p:nvPr>
        </p:nvSpPr>
        <p:spPr/>
        <p:txBody>
          <a:bodyPr/>
          <a:lstStyle/>
          <a:p>
            <a:r>
              <a:rPr lang="fr-FR"/>
              <a:t>Webinaire EAJE employeurs - le 14/01/2025</a:t>
            </a:r>
          </a:p>
        </p:txBody>
      </p:sp>
      <p:sp>
        <p:nvSpPr>
          <p:cNvPr id="15" name="Titre 1">
            <a:extLst>
              <a:ext uri="{FF2B5EF4-FFF2-40B4-BE49-F238E27FC236}">
                <a16:creationId xmlns:a16="http://schemas.microsoft.com/office/drawing/2014/main" id="{0EF608DB-868A-B59F-0E2B-3F8FDAF5914C}"/>
              </a:ext>
            </a:extLst>
          </p:cNvPr>
          <p:cNvSpPr txBox="1">
            <a:spLocks/>
          </p:cNvSpPr>
          <p:nvPr/>
        </p:nvSpPr>
        <p:spPr>
          <a:xfrm>
            <a:off x="5275139" y="210425"/>
            <a:ext cx="6649639" cy="44601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2000" b="1" dirty="0">
                <a:solidFill>
                  <a:schemeClr val="bg1"/>
                </a:solidFill>
                <a:effectLst/>
                <a:latin typeface="Roboto Light" panose="02000000000000000000" pitchFamily="2" charset="0"/>
                <a:ea typeface="Roboto Light" panose="02000000000000000000" pitchFamily="2" charset="0"/>
                <a:cs typeface="Roboto Light" panose="02000000000000000000" pitchFamily="2" charset="0"/>
              </a:rPr>
              <a:t>Les aides financières de la Caisse d’Allocations Familiales</a:t>
            </a:r>
            <a:endParaRPr lang="fr-FR" sz="2000" b="1"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graphicFrame>
        <p:nvGraphicFramePr>
          <p:cNvPr id="16" name="Diagramme 15">
            <a:extLst>
              <a:ext uri="{FF2B5EF4-FFF2-40B4-BE49-F238E27FC236}">
                <a16:creationId xmlns:a16="http://schemas.microsoft.com/office/drawing/2014/main" id="{08A78404-2B15-0495-F3F1-34990C11C93C}"/>
              </a:ext>
            </a:extLst>
          </p:cNvPr>
          <p:cNvGraphicFramePr/>
          <p:nvPr>
            <p:extLst>
              <p:ext uri="{D42A27DB-BD31-4B8C-83A1-F6EECF244321}">
                <p14:modId xmlns:p14="http://schemas.microsoft.com/office/powerpoint/2010/main" val="1277435377"/>
              </p:ext>
            </p:extLst>
          </p:nvPr>
        </p:nvGraphicFramePr>
        <p:xfrm>
          <a:off x="755618" y="3732517"/>
          <a:ext cx="10490984" cy="276892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668976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263F6419-5B2D-A4A8-F1AD-121B83BA700C}"/>
              </a:ext>
            </a:extLst>
          </p:cNvPr>
          <p:cNvSpPr/>
          <p:nvPr/>
        </p:nvSpPr>
        <p:spPr>
          <a:xfrm>
            <a:off x="154860" y="520926"/>
            <a:ext cx="2662768" cy="3133389"/>
          </a:xfrm>
          <a:prstGeom prst="roundRect">
            <a:avLst>
              <a:gd name="adj" fmla="val 7362"/>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C403B102-7606-D263-4C45-7D73E51D35D8}"/>
              </a:ext>
            </a:extLst>
          </p:cNvPr>
          <p:cNvSpPr/>
          <p:nvPr/>
        </p:nvSpPr>
        <p:spPr>
          <a:xfrm>
            <a:off x="176250" y="3422499"/>
            <a:ext cx="2641378" cy="344155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a:extLst>
              <a:ext uri="{FF2B5EF4-FFF2-40B4-BE49-F238E27FC236}">
                <a16:creationId xmlns:a16="http://schemas.microsoft.com/office/drawing/2014/main" id="{7C36183B-3D4B-CD08-0E13-887D72A5E3D6}"/>
              </a:ext>
            </a:extLst>
          </p:cNvPr>
          <p:cNvSpPr txBox="1">
            <a:spLocks/>
          </p:cNvSpPr>
          <p:nvPr/>
        </p:nvSpPr>
        <p:spPr>
          <a:xfrm>
            <a:off x="236299" y="622918"/>
            <a:ext cx="2483699" cy="2399974"/>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2400" b="1" dirty="0">
                <a:solidFill>
                  <a:srgbClr val="3DB9C5"/>
                </a:solidFill>
                <a:latin typeface="Roboto Light" pitchFamily="2" charset="0"/>
                <a:ea typeface="Roboto Light" pitchFamily="2" charset="0"/>
                <a:cs typeface="Roboto Light" pitchFamily="2" charset="0"/>
              </a:rPr>
              <a:t>Carte des chargés de conseil et de développement de territoire CAF 76 (</a:t>
            </a:r>
            <a:r>
              <a:rPr lang="fr-FR" sz="2400" b="1">
                <a:solidFill>
                  <a:srgbClr val="3DB9C5"/>
                </a:solidFill>
                <a:latin typeface="Roboto Light" pitchFamily="2" charset="0"/>
                <a:ea typeface="Roboto Light" pitchFamily="2" charset="0"/>
                <a:cs typeface="Roboto Light" pitchFamily="2" charset="0"/>
              </a:rPr>
              <a:t>MAJ février 2025)</a:t>
            </a:r>
            <a:endParaRPr lang="fr-FR" sz="2400" b="1" dirty="0">
              <a:solidFill>
                <a:srgbClr val="3DB9C5"/>
              </a:solidFill>
              <a:latin typeface="Roboto Light" pitchFamily="2" charset="0"/>
              <a:ea typeface="Roboto Light" pitchFamily="2" charset="0"/>
              <a:cs typeface="Roboto Light" pitchFamily="2" charset="0"/>
            </a:endParaRPr>
          </a:p>
        </p:txBody>
      </p:sp>
      <p:pic>
        <p:nvPicPr>
          <p:cNvPr id="7" name="Image 6" descr="Une image contenant Caractère coloré, cercle, Graphique, capture d’écran&#10;&#10;Description générée automatiquement">
            <a:extLst>
              <a:ext uri="{FF2B5EF4-FFF2-40B4-BE49-F238E27FC236}">
                <a16:creationId xmlns:a16="http://schemas.microsoft.com/office/drawing/2014/main" id="{C5057101-B1D9-21FD-123C-B1B05C1CCC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022" y="98610"/>
            <a:ext cx="2087100" cy="266169"/>
          </a:xfrm>
          <a:prstGeom prst="rect">
            <a:avLst/>
          </a:prstGeom>
        </p:spPr>
      </p:pic>
      <p:sp>
        <p:nvSpPr>
          <p:cNvPr id="10" name="Titre 1">
            <a:extLst>
              <a:ext uri="{FF2B5EF4-FFF2-40B4-BE49-F238E27FC236}">
                <a16:creationId xmlns:a16="http://schemas.microsoft.com/office/drawing/2014/main" id="{6EF3762B-5920-CC5E-5ECA-39F385F32707}"/>
              </a:ext>
            </a:extLst>
          </p:cNvPr>
          <p:cNvSpPr txBox="1">
            <a:spLocks/>
          </p:cNvSpPr>
          <p:nvPr/>
        </p:nvSpPr>
        <p:spPr>
          <a:xfrm>
            <a:off x="553641" y="132140"/>
            <a:ext cx="1547919" cy="2257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Cartographie</a:t>
            </a:r>
          </a:p>
        </p:txBody>
      </p:sp>
      <p:grpSp>
        <p:nvGrpSpPr>
          <p:cNvPr id="8" name="Groupe 7">
            <a:extLst>
              <a:ext uri="{FF2B5EF4-FFF2-40B4-BE49-F238E27FC236}">
                <a16:creationId xmlns:a16="http://schemas.microsoft.com/office/drawing/2014/main" id="{9C46386E-18F4-EFB5-DF7F-79DCE716A671}"/>
              </a:ext>
            </a:extLst>
          </p:cNvPr>
          <p:cNvGrpSpPr/>
          <p:nvPr/>
        </p:nvGrpSpPr>
        <p:grpSpPr>
          <a:xfrm>
            <a:off x="2606228" y="1364876"/>
            <a:ext cx="458029" cy="458029"/>
            <a:chOff x="3101207" y="1172981"/>
            <a:chExt cx="458029" cy="458029"/>
          </a:xfrm>
        </p:grpSpPr>
        <p:sp>
          <p:nvSpPr>
            <p:cNvPr id="9" name="Ellipse 8">
              <a:extLst>
                <a:ext uri="{FF2B5EF4-FFF2-40B4-BE49-F238E27FC236}">
                  <a16:creationId xmlns:a16="http://schemas.microsoft.com/office/drawing/2014/main" id="{8D48861E-6F67-B8A0-B478-FEB33552EBD2}"/>
                </a:ext>
              </a:extLst>
            </p:cNvPr>
            <p:cNvSpPr/>
            <p:nvPr/>
          </p:nvSpPr>
          <p:spPr>
            <a:xfrm>
              <a:off x="3101207" y="1172981"/>
              <a:ext cx="458029" cy="458029"/>
            </a:xfrm>
            <a:prstGeom prst="ellipse">
              <a:avLst/>
            </a:prstGeom>
            <a:solidFill>
              <a:srgbClr val="3DB9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en L 10">
              <a:extLst>
                <a:ext uri="{FF2B5EF4-FFF2-40B4-BE49-F238E27FC236}">
                  <a16:creationId xmlns:a16="http://schemas.microsoft.com/office/drawing/2014/main" id="{6E2CDE1A-ECA4-236C-40C9-9B19360205A0}"/>
                </a:ext>
              </a:extLst>
            </p:cNvPr>
            <p:cNvSpPr/>
            <p:nvPr/>
          </p:nvSpPr>
          <p:spPr>
            <a:xfrm rot="13500000">
              <a:off x="3243782" y="1332453"/>
              <a:ext cx="139077" cy="139077"/>
            </a:xfrm>
            <a:prstGeom prst="corner">
              <a:avLst>
                <a:gd name="adj1" fmla="val 20924"/>
                <a:gd name="adj2" fmla="val 2206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 name="Espace réservé du pied de page 12">
            <a:extLst>
              <a:ext uri="{FF2B5EF4-FFF2-40B4-BE49-F238E27FC236}">
                <a16:creationId xmlns:a16="http://schemas.microsoft.com/office/drawing/2014/main" id="{8771611F-E3B4-7932-5725-221213F14628}"/>
              </a:ext>
            </a:extLst>
          </p:cNvPr>
          <p:cNvSpPr>
            <a:spLocks noGrp="1"/>
          </p:cNvSpPr>
          <p:nvPr>
            <p:ph type="ftr" sz="quarter" idx="11"/>
          </p:nvPr>
        </p:nvSpPr>
        <p:spPr/>
        <p:txBody>
          <a:bodyPr/>
          <a:lstStyle/>
          <a:p>
            <a:r>
              <a:rPr lang="fr-FR"/>
              <a:t>Webinaire EAJE employeurs - le 14/01/2025</a:t>
            </a:r>
          </a:p>
        </p:txBody>
      </p:sp>
      <p:pic>
        <p:nvPicPr>
          <p:cNvPr id="6" name="Image 5">
            <a:extLst>
              <a:ext uri="{FF2B5EF4-FFF2-40B4-BE49-F238E27FC236}">
                <a16:creationId xmlns:a16="http://schemas.microsoft.com/office/drawing/2014/main" id="{6D410A26-1D07-6664-28EC-8262D4C4E573}"/>
              </a:ext>
            </a:extLst>
          </p:cNvPr>
          <p:cNvPicPr>
            <a:picLocks noChangeAspect="1"/>
          </p:cNvPicPr>
          <p:nvPr/>
        </p:nvPicPr>
        <p:blipFill>
          <a:blip r:embed="rId4"/>
          <a:stretch>
            <a:fillRect/>
          </a:stretch>
        </p:blipFill>
        <p:spPr>
          <a:xfrm>
            <a:off x="3232906" y="364779"/>
            <a:ext cx="8403536" cy="6261149"/>
          </a:xfrm>
          <a:prstGeom prst="rect">
            <a:avLst/>
          </a:prstGeom>
        </p:spPr>
      </p:pic>
    </p:spTree>
    <p:extLst>
      <p:ext uri="{BB962C8B-B14F-4D97-AF65-F5344CB8AC3E}">
        <p14:creationId xmlns:p14="http://schemas.microsoft.com/office/powerpoint/2010/main" val="3677776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iel, capture d’écran, dessin humoristique&#10;&#10;Description générée automatiquement">
            <a:extLst>
              <a:ext uri="{FF2B5EF4-FFF2-40B4-BE49-F238E27FC236}">
                <a16:creationId xmlns:a16="http://schemas.microsoft.com/office/drawing/2014/main" id="{C171BC8B-D8EE-F63E-AA76-F4ACF26D89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F6EE60A5-42F5-D145-82EA-2194BA845FB1}"/>
              </a:ext>
            </a:extLst>
          </p:cNvPr>
          <p:cNvSpPr>
            <a:spLocks noGrp="1"/>
          </p:cNvSpPr>
          <p:nvPr>
            <p:ph type="title"/>
          </p:nvPr>
        </p:nvSpPr>
        <p:spPr>
          <a:xfrm>
            <a:off x="241160" y="1341278"/>
            <a:ext cx="7666893" cy="1836262"/>
          </a:xfrm>
        </p:spPr>
        <p:txBody>
          <a:bodyPr>
            <a:normAutofit/>
          </a:bodyPr>
          <a:lstStyle/>
          <a:p>
            <a:pPr algn="ctr">
              <a:lnSpc>
                <a:spcPct val="100000"/>
              </a:lnSpc>
            </a:pPr>
            <a:r>
              <a:rPr lang="fr-FR" b="1">
                <a:solidFill>
                  <a:schemeClr val="bg1"/>
                </a:solidFill>
                <a:latin typeface="Roboto Slab Light" pitchFamily="2" charset="0"/>
                <a:ea typeface="Roboto Slab Light" pitchFamily="2" charset="0"/>
                <a:cs typeface="Roboto Light" panose="02000000000000000000" pitchFamily="2" charset="0"/>
              </a:rPr>
              <a:t>Merci pour </a:t>
            </a:r>
            <a:br>
              <a:rPr lang="fr-FR" b="1">
                <a:solidFill>
                  <a:schemeClr val="bg1"/>
                </a:solidFill>
                <a:latin typeface="Roboto Slab Light" pitchFamily="2" charset="0"/>
                <a:ea typeface="Roboto Slab Light" pitchFamily="2" charset="0"/>
                <a:cs typeface="Roboto Light" panose="02000000000000000000" pitchFamily="2" charset="0"/>
              </a:rPr>
            </a:br>
            <a:r>
              <a:rPr lang="fr-FR" b="1">
                <a:solidFill>
                  <a:schemeClr val="bg1"/>
                </a:solidFill>
                <a:latin typeface="Roboto Slab Light" pitchFamily="2" charset="0"/>
                <a:ea typeface="Roboto Slab Light" pitchFamily="2" charset="0"/>
                <a:cs typeface="Roboto Light" panose="02000000000000000000" pitchFamily="2" charset="0"/>
              </a:rPr>
              <a:t>votre attention</a:t>
            </a:r>
          </a:p>
        </p:txBody>
      </p:sp>
      <p:sp>
        <p:nvSpPr>
          <p:cNvPr id="5" name="Espace réservé du pied de page 4">
            <a:extLst>
              <a:ext uri="{FF2B5EF4-FFF2-40B4-BE49-F238E27FC236}">
                <a16:creationId xmlns:a16="http://schemas.microsoft.com/office/drawing/2014/main" id="{A717B430-9117-B0D4-4770-995D41F898D0}"/>
              </a:ext>
            </a:extLst>
          </p:cNvPr>
          <p:cNvSpPr>
            <a:spLocks noGrp="1"/>
          </p:cNvSpPr>
          <p:nvPr>
            <p:ph type="ftr" sz="quarter" idx="11"/>
          </p:nvPr>
        </p:nvSpPr>
        <p:spPr/>
        <p:txBody>
          <a:bodyPr/>
          <a:lstStyle/>
          <a:p>
            <a:r>
              <a:rPr lang="fr-FR"/>
              <a:t>Webinaire EAJE employeurs - le 14/01/2025</a:t>
            </a:r>
          </a:p>
        </p:txBody>
      </p:sp>
    </p:spTree>
    <p:extLst>
      <p:ext uri="{BB962C8B-B14F-4D97-AF65-F5344CB8AC3E}">
        <p14:creationId xmlns:p14="http://schemas.microsoft.com/office/powerpoint/2010/main" val="1236539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0911F2-9167-9E77-F63A-2C6DD9F2ADA5}"/>
              </a:ext>
            </a:extLst>
          </p:cNvPr>
          <p:cNvSpPr/>
          <p:nvPr/>
        </p:nvSpPr>
        <p:spPr>
          <a:xfrm>
            <a:off x="0" y="3796"/>
            <a:ext cx="12192000" cy="716723"/>
          </a:xfrm>
          <a:prstGeom prst="rect">
            <a:avLst/>
          </a:prstGeom>
          <a:solidFill>
            <a:srgbClr val="1F3C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0EF608DB-868A-B59F-0E2B-3F8FDAF5914C}"/>
              </a:ext>
            </a:extLst>
          </p:cNvPr>
          <p:cNvSpPr txBox="1">
            <a:spLocks/>
          </p:cNvSpPr>
          <p:nvPr/>
        </p:nvSpPr>
        <p:spPr>
          <a:xfrm>
            <a:off x="7913077" y="210425"/>
            <a:ext cx="4360985" cy="44601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2000" b="1" dirty="0">
                <a:solidFill>
                  <a:schemeClr val="bg1"/>
                </a:solidFill>
                <a:effectLst/>
                <a:latin typeface="Roboto Light" panose="02000000000000000000" pitchFamily="2" charset="0"/>
                <a:ea typeface="Roboto Light" panose="02000000000000000000" pitchFamily="2" charset="0"/>
                <a:cs typeface="Roboto Light" panose="02000000000000000000" pitchFamily="2" charset="0"/>
              </a:rPr>
              <a:t>Préambule</a:t>
            </a:r>
            <a:endParaRPr lang="fr-FR" sz="2000" b="1"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grpSp>
        <p:nvGrpSpPr>
          <p:cNvPr id="4" name="Groupe 3">
            <a:extLst>
              <a:ext uri="{FF2B5EF4-FFF2-40B4-BE49-F238E27FC236}">
                <a16:creationId xmlns:a16="http://schemas.microsoft.com/office/drawing/2014/main" id="{C24C9E3A-EDF9-F7BC-4780-FF3D12831A7E}"/>
              </a:ext>
            </a:extLst>
          </p:cNvPr>
          <p:cNvGrpSpPr/>
          <p:nvPr/>
        </p:nvGrpSpPr>
        <p:grpSpPr>
          <a:xfrm>
            <a:off x="188518" y="204618"/>
            <a:ext cx="4022114" cy="266169"/>
            <a:chOff x="188517" y="202538"/>
            <a:chExt cx="5103919" cy="337759"/>
          </a:xfrm>
        </p:grpSpPr>
        <p:pic>
          <p:nvPicPr>
            <p:cNvPr id="12" name="Image 11">
              <a:extLst>
                <a:ext uri="{FF2B5EF4-FFF2-40B4-BE49-F238E27FC236}">
                  <a16:creationId xmlns:a16="http://schemas.microsoft.com/office/drawing/2014/main" id="{9B535BA8-9049-2D9C-595D-956C1EC6D5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517" y="202538"/>
              <a:ext cx="5103919" cy="337759"/>
            </a:xfrm>
            <a:prstGeom prst="rect">
              <a:avLst/>
            </a:prstGeom>
          </p:spPr>
        </p:pic>
        <p:sp>
          <p:nvSpPr>
            <p:cNvPr id="13" name="Titre 1">
              <a:extLst>
                <a:ext uri="{FF2B5EF4-FFF2-40B4-BE49-F238E27FC236}">
                  <a16:creationId xmlns:a16="http://schemas.microsoft.com/office/drawing/2014/main" id="{C9352108-516C-C198-9445-C11D2D85F379}"/>
                </a:ext>
              </a:extLst>
            </p:cNvPr>
            <p:cNvSpPr txBox="1">
              <a:spLocks/>
            </p:cNvSpPr>
            <p:nvPr/>
          </p:nvSpPr>
          <p:spPr>
            <a:xfrm>
              <a:off x="1192557" y="270479"/>
              <a:ext cx="3499516" cy="2257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Préambule</a:t>
              </a:r>
            </a:p>
          </p:txBody>
        </p:sp>
      </p:grpSp>
      <p:graphicFrame>
        <p:nvGraphicFramePr>
          <p:cNvPr id="17" name="Diagramme 16">
            <a:extLst>
              <a:ext uri="{FF2B5EF4-FFF2-40B4-BE49-F238E27FC236}">
                <a16:creationId xmlns:a16="http://schemas.microsoft.com/office/drawing/2014/main" id="{08A78404-2B15-0495-F3F1-34990C11C93C}"/>
              </a:ext>
            </a:extLst>
          </p:cNvPr>
          <p:cNvGraphicFramePr/>
          <p:nvPr>
            <p:extLst>
              <p:ext uri="{D42A27DB-BD31-4B8C-83A1-F6EECF244321}">
                <p14:modId xmlns:p14="http://schemas.microsoft.com/office/powerpoint/2010/main" val="3477862284"/>
              </p:ext>
            </p:extLst>
          </p:nvPr>
        </p:nvGraphicFramePr>
        <p:xfrm>
          <a:off x="874914" y="1225106"/>
          <a:ext cx="10786885" cy="38136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Espace réservé du pied de page 2">
            <a:extLst>
              <a:ext uri="{FF2B5EF4-FFF2-40B4-BE49-F238E27FC236}">
                <a16:creationId xmlns:a16="http://schemas.microsoft.com/office/drawing/2014/main" id="{375ADE5C-1B8D-90AC-F828-674E6CABEED0}"/>
              </a:ext>
            </a:extLst>
          </p:cNvPr>
          <p:cNvSpPr>
            <a:spLocks noGrp="1"/>
          </p:cNvSpPr>
          <p:nvPr>
            <p:ph type="ftr" sz="quarter" idx="11"/>
          </p:nvPr>
        </p:nvSpPr>
        <p:spPr/>
        <p:txBody>
          <a:bodyPr/>
          <a:lstStyle/>
          <a:p>
            <a:r>
              <a:rPr lang="fr-FR"/>
              <a:t>Webinaire EAJE employeurs - le 14/01/2025</a:t>
            </a:r>
          </a:p>
        </p:txBody>
      </p:sp>
      <p:sp>
        <p:nvSpPr>
          <p:cNvPr id="1663" name="ZoneTexte 1662">
            <a:extLst>
              <a:ext uri="{FF2B5EF4-FFF2-40B4-BE49-F238E27FC236}">
                <a16:creationId xmlns:a16="http://schemas.microsoft.com/office/drawing/2014/main" id="{5705EEBE-0A85-930F-79B8-E805E40A75F8}"/>
              </a:ext>
            </a:extLst>
          </p:cNvPr>
          <p:cNvSpPr txBox="1"/>
          <p:nvPr/>
        </p:nvSpPr>
        <p:spPr>
          <a:xfrm>
            <a:off x="1190831" y="5038766"/>
            <a:ext cx="999011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fr-FR" sz="2000" b="1" dirty="0"/>
          </a:p>
        </p:txBody>
      </p:sp>
    </p:spTree>
    <p:extLst>
      <p:ext uri="{BB962C8B-B14F-4D97-AF65-F5344CB8AC3E}">
        <p14:creationId xmlns:p14="http://schemas.microsoft.com/office/powerpoint/2010/main" val="166072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EC17A9-F9ED-2807-0E45-16A9062703DD}"/>
              </a:ext>
            </a:extLst>
          </p:cNvPr>
          <p:cNvSpPr/>
          <p:nvPr/>
        </p:nvSpPr>
        <p:spPr>
          <a:xfrm>
            <a:off x="0" y="-30550"/>
            <a:ext cx="12192000" cy="1077764"/>
          </a:xfrm>
          <a:prstGeom prst="rect">
            <a:avLst/>
          </a:prstGeom>
          <a:solidFill>
            <a:srgbClr val="1F3C85"/>
          </a:solidFill>
          <a:ln>
            <a:solidFill>
              <a:srgbClr val="1F3C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descr="Une image contenant Caractère coloré, cercle, Graphique, créativité&#10;&#10;Description générée automatiquement">
            <a:extLst>
              <a:ext uri="{FF2B5EF4-FFF2-40B4-BE49-F238E27FC236}">
                <a16:creationId xmlns:a16="http://schemas.microsoft.com/office/drawing/2014/main" id="{9EAFC8A1-8EB1-BD31-AD86-C3358FB603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517" y="205273"/>
            <a:ext cx="2034421" cy="260153"/>
          </a:xfrm>
          <a:prstGeom prst="rect">
            <a:avLst/>
          </a:prstGeom>
        </p:spPr>
      </p:pic>
      <p:graphicFrame>
        <p:nvGraphicFramePr>
          <p:cNvPr id="8" name="Chart Placeholder 18">
            <a:extLst>
              <a:ext uri="{FF2B5EF4-FFF2-40B4-BE49-F238E27FC236}">
                <a16:creationId xmlns:a16="http://schemas.microsoft.com/office/drawing/2014/main" id="{73724636-88D9-136C-C8D2-9350F34E93FA}"/>
              </a:ext>
            </a:extLst>
          </p:cNvPr>
          <p:cNvGraphicFramePr>
            <a:graphicFrameLocks/>
          </p:cNvGraphicFramePr>
          <p:nvPr>
            <p:extLst>
              <p:ext uri="{D42A27DB-BD31-4B8C-83A1-F6EECF244321}">
                <p14:modId xmlns:p14="http://schemas.microsoft.com/office/powerpoint/2010/main" val="1761213219"/>
              </p:ext>
            </p:extLst>
          </p:nvPr>
        </p:nvGraphicFramePr>
        <p:xfrm>
          <a:off x="4367260" y="214337"/>
          <a:ext cx="6230679" cy="6916152"/>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6">
            <a:extLst>
              <a:ext uri="{FF2B5EF4-FFF2-40B4-BE49-F238E27FC236}">
                <a16:creationId xmlns:a16="http://schemas.microsoft.com/office/drawing/2014/main" id="{C8B0BF4E-DF20-D684-92D3-9A63363B8A83}"/>
              </a:ext>
            </a:extLst>
          </p:cNvPr>
          <p:cNvSpPr>
            <a:spLocks noChangeArrowheads="1"/>
          </p:cNvSpPr>
          <p:nvPr/>
        </p:nvSpPr>
        <p:spPr bwMode="auto">
          <a:xfrm>
            <a:off x="152400" y="152400"/>
            <a:ext cx="314784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6" name="ZoneTexte 15">
            <a:extLst>
              <a:ext uri="{FF2B5EF4-FFF2-40B4-BE49-F238E27FC236}">
                <a16:creationId xmlns:a16="http://schemas.microsoft.com/office/drawing/2014/main" id="{4C00CD22-B495-444C-CD01-380D1E81D80F}"/>
              </a:ext>
            </a:extLst>
          </p:cNvPr>
          <p:cNvSpPr txBox="1"/>
          <p:nvPr/>
        </p:nvSpPr>
        <p:spPr>
          <a:xfrm>
            <a:off x="3233757" y="1235946"/>
            <a:ext cx="3042302" cy="369332"/>
          </a:xfrm>
          <a:prstGeom prst="rect">
            <a:avLst/>
          </a:prstGeom>
          <a:noFill/>
        </p:spPr>
        <p:txBody>
          <a:bodyPr wrap="square">
            <a:spAutoFit/>
          </a:bodyPr>
          <a:lstStyle/>
          <a:p>
            <a:pPr algn="r"/>
            <a:r>
              <a:rPr lang="fr-FR" dirty="0">
                <a:solidFill>
                  <a:srgbClr val="3DB9C5"/>
                </a:solidFill>
                <a:latin typeface="Roboto Slab Light" pitchFamily="2" charset="0"/>
                <a:ea typeface="Roboto Slab Light" pitchFamily="2" charset="0"/>
              </a:rPr>
              <a:t>… la crèche d’entreprise</a:t>
            </a:r>
          </a:p>
        </p:txBody>
      </p:sp>
      <p:sp>
        <p:nvSpPr>
          <p:cNvPr id="24" name="ZoneTexte 23">
            <a:extLst>
              <a:ext uri="{FF2B5EF4-FFF2-40B4-BE49-F238E27FC236}">
                <a16:creationId xmlns:a16="http://schemas.microsoft.com/office/drawing/2014/main" id="{016D3B82-075E-72EA-C8C0-4B11F3846E21}"/>
              </a:ext>
            </a:extLst>
          </p:cNvPr>
          <p:cNvSpPr txBox="1"/>
          <p:nvPr/>
        </p:nvSpPr>
        <p:spPr>
          <a:xfrm>
            <a:off x="6651569" y="5220435"/>
            <a:ext cx="2173253" cy="646331"/>
          </a:xfrm>
          <a:prstGeom prst="rect">
            <a:avLst/>
          </a:prstGeom>
          <a:noFill/>
        </p:spPr>
        <p:txBody>
          <a:bodyPr wrap="square">
            <a:spAutoFit/>
          </a:bodyPr>
          <a:lstStyle/>
          <a:p>
            <a:r>
              <a:rPr lang="fr-FR" dirty="0">
                <a:solidFill>
                  <a:srgbClr val="E0007C"/>
                </a:solidFill>
                <a:latin typeface="Roboto Slab Light" pitchFamily="2" charset="0"/>
                <a:ea typeface="Roboto Slab Light" pitchFamily="2" charset="0"/>
              </a:rPr>
              <a:t>… la réservation de places en crèche</a:t>
            </a:r>
          </a:p>
        </p:txBody>
      </p:sp>
      <p:sp>
        <p:nvSpPr>
          <p:cNvPr id="42" name="ZoneTexte 41">
            <a:extLst>
              <a:ext uri="{FF2B5EF4-FFF2-40B4-BE49-F238E27FC236}">
                <a16:creationId xmlns:a16="http://schemas.microsoft.com/office/drawing/2014/main" id="{7E66574F-C257-09F4-DBF1-24D125CC8548}"/>
              </a:ext>
            </a:extLst>
          </p:cNvPr>
          <p:cNvSpPr txBox="1"/>
          <p:nvPr/>
        </p:nvSpPr>
        <p:spPr>
          <a:xfrm>
            <a:off x="8714550" y="1143017"/>
            <a:ext cx="3182643" cy="369332"/>
          </a:xfrm>
          <a:prstGeom prst="rect">
            <a:avLst/>
          </a:prstGeom>
          <a:noFill/>
        </p:spPr>
        <p:txBody>
          <a:bodyPr wrap="square">
            <a:spAutoFit/>
          </a:bodyPr>
          <a:lstStyle/>
          <a:p>
            <a:r>
              <a:rPr lang="fr-FR" dirty="0">
                <a:solidFill>
                  <a:srgbClr val="1F3C85"/>
                </a:solidFill>
                <a:latin typeface="Roboto Slab Light" pitchFamily="2" charset="0"/>
                <a:ea typeface="Roboto Slab Light" pitchFamily="2" charset="0"/>
                <a:cs typeface="Roboto Light" panose="02000000000000000000" pitchFamily="2" charset="0"/>
              </a:rPr>
              <a:t>… la crèche inter-entreprises</a:t>
            </a:r>
          </a:p>
        </p:txBody>
      </p:sp>
      <p:sp>
        <p:nvSpPr>
          <p:cNvPr id="2" name="ZoneTexte 1">
            <a:extLst>
              <a:ext uri="{FF2B5EF4-FFF2-40B4-BE49-F238E27FC236}">
                <a16:creationId xmlns:a16="http://schemas.microsoft.com/office/drawing/2014/main" id="{0D8EEC68-E367-0457-F151-76AE1ECF2D10}"/>
              </a:ext>
            </a:extLst>
          </p:cNvPr>
          <p:cNvSpPr txBox="1"/>
          <p:nvPr/>
        </p:nvSpPr>
        <p:spPr>
          <a:xfrm>
            <a:off x="8828373" y="1785071"/>
            <a:ext cx="3100052" cy="861774"/>
          </a:xfrm>
          <a:prstGeom prst="rect">
            <a:avLst/>
          </a:prstGeom>
          <a:noFill/>
        </p:spPr>
        <p:txBody>
          <a:bodyPr wrap="square">
            <a:spAutoFit/>
          </a:bodyPr>
          <a:lstStyle/>
          <a:p>
            <a:r>
              <a:rPr lang="fr-FR" sz="1000" dirty="0">
                <a:latin typeface="Roboto Light" panose="02000000000000000000" pitchFamily="2" charset="0"/>
                <a:ea typeface="Roboto Light" panose="02000000000000000000" pitchFamily="2" charset="0"/>
                <a:cs typeface="Roboto Light" panose="02000000000000000000" pitchFamily="2" charset="0"/>
              </a:rPr>
              <a:t>C’est une collaboration avec plusieurs entreprises. Seuls les salariés d’une entreprise partenaire de la crèche peuvent bénéficier de ce mode d’accueil (Une place peut être utilisée par plusieurs enfants pour des contrats qui ne seraient pas à temps plein)</a:t>
            </a:r>
          </a:p>
        </p:txBody>
      </p:sp>
      <p:sp>
        <p:nvSpPr>
          <p:cNvPr id="7" name="ZoneTexte 1">
            <a:extLst>
              <a:ext uri="{FF2B5EF4-FFF2-40B4-BE49-F238E27FC236}">
                <a16:creationId xmlns:a16="http://schemas.microsoft.com/office/drawing/2014/main" id="{833A4D45-2669-1A5B-906B-55D1927A7FFA}"/>
              </a:ext>
            </a:extLst>
          </p:cNvPr>
          <p:cNvSpPr txBox="1"/>
          <p:nvPr/>
        </p:nvSpPr>
        <p:spPr>
          <a:xfrm>
            <a:off x="6023046" y="5797755"/>
            <a:ext cx="3241648" cy="553998"/>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000" dirty="0">
                <a:latin typeface="Roboto Light" panose="02000000000000000000" pitchFamily="2" charset="0"/>
                <a:ea typeface="Roboto Light" panose="02000000000000000000" pitchFamily="2" charset="0"/>
                <a:cs typeface="Roboto Light" panose="02000000000000000000" pitchFamily="2" charset="0"/>
              </a:rPr>
              <a:t>C’est un levier qui permet d’offrir une offre de service à travers la mise à disposition de places en crèche à des parents salariés</a:t>
            </a:r>
          </a:p>
        </p:txBody>
      </p:sp>
      <p:sp>
        <p:nvSpPr>
          <p:cNvPr id="9" name="Titre 1">
            <a:extLst>
              <a:ext uri="{FF2B5EF4-FFF2-40B4-BE49-F238E27FC236}">
                <a16:creationId xmlns:a16="http://schemas.microsoft.com/office/drawing/2014/main" id="{E22D4942-B451-D135-A8D9-7190B5CB8356}"/>
              </a:ext>
            </a:extLst>
          </p:cNvPr>
          <p:cNvSpPr txBox="1">
            <a:spLocks/>
          </p:cNvSpPr>
          <p:nvPr/>
        </p:nvSpPr>
        <p:spPr>
          <a:xfrm>
            <a:off x="311921" y="1113948"/>
            <a:ext cx="2988327" cy="239112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2800" dirty="0">
                <a:latin typeface="Roboto Light" pitchFamily="2" charset="0"/>
                <a:ea typeface="Roboto Light" pitchFamily="2" charset="0"/>
                <a:cs typeface="Roboto Light" pitchFamily="2" charset="0"/>
              </a:rPr>
              <a:t>La réservation de places en crèche par les employeurs peut se faire sous la forme de…</a:t>
            </a:r>
          </a:p>
        </p:txBody>
      </p:sp>
      <p:sp>
        <p:nvSpPr>
          <p:cNvPr id="5" name="ZoneTexte 1">
            <a:extLst>
              <a:ext uri="{FF2B5EF4-FFF2-40B4-BE49-F238E27FC236}">
                <a16:creationId xmlns:a16="http://schemas.microsoft.com/office/drawing/2014/main" id="{B7887799-0A7B-3C69-E966-E751D456DAF6}"/>
              </a:ext>
            </a:extLst>
          </p:cNvPr>
          <p:cNvSpPr txBox="1"/>
          <p:nvPr/>
        </p:nvSpPr>
        <p:spPr>
          <a:xfrm>
            <a:off x="3653101" y="1615996"/>
            <a:ext cx="2622958" cy="1169551"/>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fr-FR" sz="1000" dirty="0">
                <a:latin typeface="Roboto Light" panose="02000000000000000000" pitchFamily="2" charset="0"/>
                <a:ea typeface="Roboto Light" panose="02000000000000000000" pitchFamily="2" charset="0"/>
                <a:cs typeface="Roboto Light" panose="02000000000000000000" pitchFamily="2" charset="0"/>
              </a:rPr>
              <a:t>C’est une structure dédiée à une entreprise en particulier : les places sont réservées pour les salariés de cet employeur uniquement (Au moins 10% des places doivent être réservées aux enfants extérieurs pour que la crèche puisse bénéficier des financements de la Caf)</a:t>
            </a:r>
          </a:p>
        </p:txBody>
      </p:sp>
      <p:sp>
        <p:nvSpPr>
          <p:cNvPr id="6" name="Titre 1">
            <a:extLst>
              <a:ext uri="{FF2B5EF4-FFF2-40B4-BE49-F238E27FC236}">
                <a16:creationId xmlns:a16="http://schemas.microsoft.com/office/drawing/2014/main" id="{1751B846-1D41-82BD-B3BF-414380076CFE}"/>
              </a:ext>
            </a:extLst>
          </p:cNvPr>
          <p:cNvSpPr>
            <a:spLocks noGrp="1"/>
          </p:cNvSpPr>
          <p:nvPr>
            <p:ph type="title"/>
          </p:nvPr>
        </p:nvSpPr>
        <p:spPr>
          <a:xfrm>
            <a:off x="2861065" y="-139653"/>
            <a:ext cx="9019014" cy="1325563"/>
          </a:xfrm>
        </p:spPr>
        <p:txBody>
          <a:bodyPr>
            <a:noAutofit/>
          </a:bodyPr>
          <a:lstStyle/>
          <a:p>
            <a:r>
              <a:rPr lang="fr-FR" sz="2800" dirty="0">
                <a:solidFill>
                  <a:schemeClr val="bg1"/>
                </a:solidFill>
                <a:latin typeface="Roboto Slab Light" pitchFamily="2" charset="0"/>
                <a:ea typeface="Roboto Slab Light" pitchFamily="2" charset="0"/>
                <a:cs typeface="Roboto Slab Light" pitchFamily="2" charset="0"/>
              </a:rPr>
              <a:t>Les différentes formes de la réservation de places </a:t>
            </a:r>
          </a:p>
        </p:txBody>
      </p:sp>
      <p:sp>
        <p:nvSpPr>
          <p:cNvPr id="11" name="Espace réservé du pied de page 10">
            <a:extLst>
              <a:ext uri="{FF2B5EF4-FFF2-40B4-BE49-F238E27FC236}">
                <a16:creationId xmlns:a16="http://schemas.microsoft.com/office/drawing/2014/main" id="{A43D144E-54C1-3CEC-E3D2-577E301A3ACB}"/>
              </a:ext>
            </a:extLst>
          </p:cNvPr>
          <p:cNvSpPr>
            <a:spLocks noGrp="1"/>
          </p:cNvSpPr>
          <p:nvPr>
            <p:ph type="ftr" sz="quarter" idx="11"/>
          </p:nvPr>
        </p:nvSpPr>
        <p:spPr/>
        <p:txBody>
          <a:bodyPr/>
          <a:lstStyle/>
          <a:p>
            <a:r>
              <a:rPr lang="fr-FR"/>
              <a:t>Webinaire EAJE employeurs - le 14/01/2025</a:t>
            </a:r>
          </a:p>
        </p:txBody>
      </p:sp>
      <p:grpSp>
        <p:nvGrpSpPr>
          <p:cNvPr id="22" name="Groupe 21"/>
          <p:cNvGrpSpPr/>
          <p:nvPr/>
        </p:nvGrpSpPr>
        <p:grpSpPr>
          <a:xfrm>
            <a:off x="612474" y="3812201"/>
            <a:ext cx="2790943" cy="2487816"/>
            <a:chOff x="1374147" y="1925071"/>
            <a:chExt cx="2521631" cy="1130520"/>
          </a:xfrm>
        </p:grpSpPr>
        <p:sp>
          <p:nvSpPr>
            <p:cNvPr id="23" name="Rectangle à coins arrondis 22"/>
            <p:cNvSpPr/>
            <p:nvPr/>
          </p:nvSpPr>
          <p:spPr>
            <a:xfrm>
              <a:off x="1374147" y="1925071"/>
              <a:ext cx="2521631" cy="1130520"/>
            </a:xfrm>
            <a:prstGeom prst="roundRect">
              <a:avLst/>
            </a:prstGeom>
            <a:solidFill>
              <a:srgbClr val="1F3C8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FR"/>
            </a:p>
          </p:txBody>
        </p:sp>
        <p:sp>
          <p:nvSpPr>
            <p:cNvPr id="26" name="Rectangle 25"/>
            <p:cNvSpPr/>
            <p:nvPr/>
          </p:nvSpPr>
          <p:spPr>
            <a:xfrm>
              <a:off x="1429334" y="1980258"/>
              <a:ext cx="2411257" cy="10201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a:latin typeface="Roboto Light" pitchFamily="2" charset="0"/>
                  <a:ea typeface="Roboto Light" pitchFamily="2" charset="0"/>
                  <a:cs typeface="Roboto Light" pitchFamily="2" charset="0"/>
                </a:rPr>
                <a:t>Le prix de mise à disposition d’une place en crèche varie en fonction de nombreux indicateurs : </a:t>
              </a:r>
            </a:p>
            <a:p>
              <a:pPr lvl="0" algn="ctr" defTabSz="622300">
                <a:lnSpc>
                  <a:spcPct val="90000"/>
                </a:lnSpc>
                <a:spcBef>
                  <a:spcPct val="0"/>
                </a:spcBef>
                <a:spcAft>
                  <a:spcPct val="35000"/>
                </a:spcAft>
              </a:pPr>
              <a:r>
                <a:rPr lang="fr-FR" sz="1400" kern="1200" dirty="0">
                  <a:latin typeface="Roboto Light" pitchFamily="2" charset="0"/>
                  <a:ea typeface="Roboto Light" pitchFamily="2" charset="0"/>
                  <a:cs typeface="Roboto Light" pitchFamily="2" charset="0"/>
                </a:rPr>
                <a:t>lieu d’implantation de la structure, type de gestionnaire, pédagogie mise en place, nombre de places réservées, les charges fixes,…</a:t>
              </a:r>
            </a:p>
          </p:txBody>
        </p:sp>
      </p:grpSp>
    </p:spTree>
    <p:extLst>
      <p:ext uri="{BB962C8B-B14F-4D97-AF65-F5344CB8AC3E}">
        <p14:creationId xmlns:p14="http://schemas.microsoft.com/office/powerpoint/2010/main" val="2122288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habits, personne, animation japonaise, Visage humain&#10;&#10;Description générée automatiquement">
            <a:extLst>
              <a:ext uri="{FF2B5EF4-FFF2-40B4-BE49-F238E27FC236}">
                <a16:creationId xmlns:a16="http://schemas.microsoft.com/office/drawing/2014/main" id="{94E669C9-371F-7FD1-3874-A5FE0AEB50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07" y="0"/>
            <a:ext cx="12192000" cy="6858000"/>
          </a:xfrm>
          <a:prstGeom prst="rect">
            <a:avLst/>
          </a:prstGeom>
        </p:spPr>
      </p:pic>
      <p:sp>
        <p:nvSpPr>
          <p:cNvPr id="11" name="Rectangle 10">
            <a:extLst>
              <a:ext uri="{FF2B5EF4-FFF2-40B4-BE49-F238E27FC236}">
                <a16:creationId xmlns:a16="http://schemas.microsoft.com/office/drawing/2014/main" id="{8C3F2725-D950-B609-E0BE-7ADC2C7BA140}"/>
              </a:ext>
            </a:extLst>
          </p:cNvPr>
          <p:cNvSpPr/>
          <p:nvPr/>
        </p:nvSpPr>
        <p:spPr>
          <a:xfrm>
            <a:off x="0" y="0"/>
            <a:ext cx="12192000" cy="184132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itre 1">
            <a:extLst>
              <a:ext uri="{FF2B5EF4-FFF2-40B4-BE49-F238E27FC236}">
                <a16:creationId xmlns:a16="http://schemas.microsoft.com/office/drawing/2014/main" id="{18FB3B80-385D-E7AC-D802-FA1C33CE7739}"/>
              </a:ext>
            </a:extLst>
          </p:cNvPr>
          <p:cNvSpPr txBox="1">
            <a:spLocks/>
          </p:cNvSpPr>
          <p:nvPr/>
        </p:nvSpPr>
        <p:spPr>
          <a:xfrm>
            <a:off x="860281" y="829775"/>
            <a:ext cx="8637401" cy="6059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2000" dirty="0">
                <a:solidFill>
                  <a:srgbClr val="E0007C"/>
                </a:solidFill>
                <a:latin typeface="Roboto Slab Light" pitchFamily="2" charset="0"/>
                <a:ea typeface="Roboto Slab Light" pitchFamily="2" charset="0"/>
                <a:cs typeface="Tahoma"/>
              </a:rPr>
              <a:t>Une solution concrète et rapide pour les employeurs souhaitant faire bénéficier leurs salariés d'une solution d'accueil pour leur jeune enfant.</a:t>
            </a:r>
          </a:p>
        </p:txBody>
      </p:sp>
      <p:grpSp>
        <p:nvGrpSpPr>
          <p:cNvPr id="10" name="Groupe 9">
            <a:extLst>
              <a:ext uri="{FF2B5EF4-FFF2-40B4-BE49-F238E27FC236}">
                <a16:creationId xmlns:a16="http://schemas.microsoft.com/office/drawing/2014/main" id="{4CA57BE8-F4D0-ABDD-1891-D67FBC335D22}"/>
              </a:ext>
            </a:extLst>
          </p:cNvPr>
          <p:cNvGrpSpPr/>
          <p:nvPr/>
        </p:nvGrpSpPr>
        <p:grpSpPr>
          <a:xfrm>
            <a:off x="188518" y="200352"/>
            <a:ext cx="5573570" cy="266170"/>
            <a:chOff x="188518" y="632375"/>
            <a:chExt cx="5573570" cy="266170"/>
          </a:xfrm>
        </p:grpSpPr>
        <p:pic>
          <p:nvPicPr>
            <p:cNvPr id="3" name="Image 2">
              <a:extLst>
                <a:ext uri="{FF2B5EF4-FFF2-40B4-BE49-F238E27FC236}">
                  <a16:creationId xmlns:a16="http://schemas.microsoft.com/office/drawing/2014/main" id="{E75AC6EA-7D3B-4506-B805-B55358C766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518" y="632376"/>
              <a:ext cx="4022114" cy="266169"/>
            </a:xfrm>
            <a:prstGeom prst="rect">
              <a:avLst/>
            </a:prstGeom>
          </p:spPr>
        </p:pic>
        <p:pic>
          <p:nvPicPr>
            <p:cNvPr id="5" name="Image 4">
              <a:extLst>
                <a:ext uri="{FF2B5EF4-FFF2-40B4-BE49-F238E27FC236}">
                  <a16:creationId xmlns:a16="http://schemas.microsoft.com/office/drawing/2014/main" id="{B2B6C689-13E3-4091-36DC-3F504EB061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628"/>
            <a:stretch/>
          </p:blipFill>
          <p:spPr>
            <a:xfrm>
              <a:off x="2332953" y="632375"/>
              <a:ext cx="3192424" cy="266169"/>
            </a:xfrm>
            <a:prstGeom prst="rect">
              <a:avLst/>
            </a:prstGeom>
          </p:spPr>
        </p:pic>
        <p:sp>
          <p:nvSpPr>
            <p:cNvPr id="6" name="Titre 1">
              <a:extLst>
                <a:ext uri="{FF2B5EF4-FFF2-40B4-BE49-F238E27FC236}">
                  <a16:creationId xmlns:a16="http://schemas.microsoft.com/office/drawing/2014/main" id="{9169EEB2-9F86-4A56-9397-FB5DE9440919}"/>
                </a:ext>
              </a:extLst>
            </p:cNvPr>
            <p:cNvSpPr txBox="1">
              <a:spLocks/>
            </p:cNvSpPr>
            <p:nvPr/>
          </p:nvSpPr>
          <p:spPr>
            <a:xfrm>
              <a:off x="981102" y="691508"/>
              <a:ext cx="4780986" cy="1778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Focus sur la réservation de places en crèche</a:t>
              </a:r>
            </a:p>
          </p:txBody>
        </p:sp>
      </p:grpSp>
      <p:sp>
        <p:nvSpPr>
          <p:cNvPr id="2" name="ZoneTexte 1">
            <a:extLst>
              <a:ext uri="{FF2B5EF4-FFF2-40B4-BE49-F238E27FC236}">
                <a16:creationId xmlns:a16="http://schemas.microsoft.com/office/drawing/2014/main" id="{685E5BEF-1221-C37C-BE54-6A5677460CDB}"/>
              </a:ext>
            </a:extLst>
          </p:cNvPr>
          <p:cNvSpPr txBox="1"/>
          <p:nvPr/>
        </p:nvSpPr>
        <p:spPr>
          <a:xfrm>
            <a:off x="7925582" y="3144439"/>
            <a:ext cx="3961618" cy="1546577"/>
          </a:xfrm>
          <a:prstGeom prst="rect">
            <a:avLst/>
          </a:prstGeom>
          <a:noFill/>
        </p:spPr>
        <p:txBody>
          <a:bodyPr wrap="square" rtlCol="0">
            <a:spAutoFit/>
          </a:bodyPr>
          <a:lstStyle/>
          <a:p>
            <a:r>
              <a:rPr lang="fr-FR" sz="1050" dirty="0">
                <a:latin typeface="Roboto Light" panose="02000000000000000000" pitchFamily="2" charset="0"/>
                <a:ea typeface="Roboto Light" panose="02000000000000000000" pitchFamily="2" charset="0"/>
                <a:cs typeface="Roboto Light" panose="02000000000000000000" pitchFamily="2" charset="0"/>
              </a:rPr>
              <a:t>Les gestionnaires de crèche peuvent proposer des places à la réservation aux entreprises et administrations de leur territoire. Il existe différents vecteurs pour mettre en place cette pratique comme : </a:t>
            </a:r>
          </a:p>
          <a:p>
            <a:r>
              <a:rPr lang="fr-FR" sz="1050" dirty="0">
                <a:latin typeface="Roboto Light" panose="02000000000000000000" pitchFamily="2" charset="0"/>
                <a:ea typeface="Roboto Light" panose="02000000000000000000" pitchFamily="2" charset="0"/>
                <a:cs typeface="Roboto Light" panose="02000000000000000000" pitchFamily="2" charset="0"/>
              </a:rPr>
              <a:t>• La mise en place d’une campagne de communication ; </a:t>
            </a:r>
          </a:p>
          <a:p>
            <a:r>
              <a:rPr lang="fr-FR" sz="1050" dirty="0">
                <a:latin typeface="Roboto Light" panose="02000000000000000000" pitchFamily="2" charset="0"/>
                <a:ea typeface="Roboto Light" panose="02000000000000000000" pitchFamily="2" charset="0"/>
                <a:cs typeface="Roboto Light" panose="02000000000000000000" pitchFamily="2" charset="0"/>
              </a:rPr>
              <a:t>• La prospection commerciale à destination des employeurs ; </a:t>
            </a:r>
          </a:p>
          <a:p>
            <a:r>
              <a:rPr lang="fr-FR" sz="1050" dirty="0">
                <a:latin typeface="Roboto Light" panose="02000000000000000000" pitchFamily="2" charset="0"/>
                <a:ea typeface="Roboto Light" panose="02000000000000000000" pitchFamily="2" charset="0"/>
                <a:cs typeface="Roboto Light" panose="02000000000000000000" pitchFamily="2" charset="0"/>
              </a:rPr>
              <a:t>• La réponse à des appels d’offres ; </a:t>
            </a:r>
          </a:p>
          <a:p>
            <a:r>
              <a:rPr lang="fr-FR" sz="1050" dirty="0">
                <a:latin typeface="Roboto Light" panose="02000000000000000000" pitchFamily="2" charset="0"/>
                <a:ea typeface="Roboto Light" panose="02000000000000000000" pitchFamily="2" charset="0"/>
                <a:cs typeface="Roboto Light" panose="02000000000000000000" pitchFamily="2" charset="0"/>
              </a:rPr>
              <a:t>• La sollicitation d’un réseau spécialisé.</a:t>
            </a:r>
            <a:r>
              <a:rPr lang="fr-FR" sz="1050" b="1" dirty="0">
                <a:latin typeface="Roboto Light" panose="02000000000000000000" pitchFamily="2" charset="0"/>
                <a:ea typeface="Roboto Light" panose="02000000000000000000" pitchFamily="2" charset="0"/>
                <a:cs typeface="Roboto Light" panose="02000000000000000000" pitchFamily="2" charset="0"/>
              </a:rPr>
              <a:t> </a:t>
            </a:r>
          </a:p>
          <a:p>
            <a:endParaRPr lang="fr-FR" sz="1050"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7" name="ZoneTexte 6">
            <a:extLst>
              <a:ext uri="{FF2B5EF4-FFF2-40B4-BE49-F238E27FC236}">
                <a16:creationId xmlns:a16="http://schemas.microsoft.com/office/drawing/2014/main" id="{E5227923-95BB-8EA6-F8A3-8B45E0F0E5D4}"/>
              </a:ext>
            </a:extLst>
          </p:cNvPr>
          <p:cNvSpPr txBox="1"/>
          <p:nvPr/>
        </p:nvSpPr>
        <p:spPr>
          <a:xfrm>
            <a:off x="8077592" y="1944111"/>
            <a:ext cx="3809608" cy="830997"/>
          </a:xfrm>
          <a:prstGeom prst="rect">
            <a:avLst/>
          </a:prstGeom>
          <a:noFill/>
        </p:spPr>
        <p:txBody>
          <a:bodyPr wrap="square">
            <a:spAutoFit/>
          </a:bodyPr>
          <a:lstStyle/>
          <a:p>
            <a:r>
              <a:rPr lang="fr-FR" sz="2400" dirty="0">
                <a:effectLst/>
                <a:latin typeface="Roboto Slab Light" pitchFamily="2" charset="0"/>
                <a:ea typeface="Roboto Slab Light" pitchFamily="2" charset="0"/>
                <a:cs typeface="Tahoma" panose="020B0604030504040204" pitchFamily="34" charset="0"/>
              </a:rPr>
              <a:t>Comment faire pour les gestionnaires ?</a:t>
            </a:r>
            <a:endParaRPr lang="fr-FR" sz="2400" dirty="0">
              <a:latin typeface="Roboto Slab Light" pitchFamily="2" charset="0"/>
              <a:ea typeface="Roboto Slab Light" pitchFamily="2" charset="0"/>
            </a:endParaRPr>
          </a:p>
        </p:txBody>
      </p:sp>
      <p:sp>
        <p:nvSpPr>
          <p:cNvPr id="8" name="ZoneTexte 7">
            <a:extLst>
              <a:ext uri="{FF2B5EF4-FFF2-40B4-BE49-F238E27FC236}">
                <a16:creationId xmlns:a16="http://schemas.microsoft.com/office/drawing/2014/main" id="{A5022266-FEB5-CC83-CF92-FE49BB3D4B99}"/>
              </a:ext>
            </a:extLst>
          </p:cNvPr>
          <p:cNvSpPr txBox="1"/>
          <p:nvPr/>
        </p:nvSpPr>
        <p:spPr>
          <a:xfrm>
            <a:off x="4322088" y="1944110"/>
            <a:ext cx="2943091" cy="830997"/>
          </a:xfrm>
          <a:prstGeom prst="rect">
            <a:avLst/>
          </a:prstGeom>
          <a:noFill/>
        </p:spPr>
        <p:txBody>
          <a:bodyPr wrap="square">
            <a:spAutoFit/>
          </a:bodyPr>
          <a:lstStyle/>
          <a:p>
            <a:r>
              <a:rPr lang="fr-FR" sz="2400" dirty="0">
                <a:effectLst/>
                <a:latin typeface="Roboto Slab Light" pitchFamily="2" charset="0"/>
                <a:ea typeface="Roboto Slab Light" pitchFamily="2" charset="0"/>
                <a:cs typeface="Tahoma" panose="020B0604030504040204" pitchFamily="34" charset="0"/>
              </a:rPr>
              <a:t>Comment faire pour les employeurs ?</a:t>
            </a:r>
            <a:endParaRPr lang="fr-FR" sz="2400" dirty="0">
              <a:latin typeface="Roboto Slab Light" pitchFamily="2" charset="0"/>
              <a:ea typeface="Roboto Slab Light" pitchFamily="2" charset="0"/>
            </a:endParaRPr>
          </a:p>
        </p:txBody>
      </p:sp>
      <p:sp>
        <p:nvSpPr>
          <p:cNvPr id="9" name="ZoneTexte 8">
            <a:extLst>
              <a:ext uri="{FF2B5EF4-FFF2-40B4-BE49-F238E27FC236}">
                <a16:creationId xmlns:a16="http://schemas.microsoft.com/office/drawing/2014/main" id="{F53DCB97-71DE-D83A-92CA-A9F664089924}"/>
              </a:ext>
            </a:extLst>
          </p:cNvPr>
          <p:cNvSpPr txBox="1"/>
          <p:nvPr/>
        </p:nvSpPr>
        <p:spPr>
          <a:xfrm>
            <a:off x="4322089" y="3152807"/>
            <a:ext cx="2718539" cy="2354491"/>
          </a:xfrm>
          <a:prstGeom prst="rect">
            <a:avLst/>
          </a:prstGeom>
          <a:noFill/>
        </p:spPr>
        <p:txBody>
          <a:bodyPr wrap="square" rtlCol="0">
            <a:spAutoFit/>
          </a:bodyPr>
          <a:lstStyle/>
          <a:p>
            <a:r>
              <a:rPr lang="fr-FR" sz="1050" dirty="0">
                <a:latin typeface="Roboto Light" panose="02000000000000000000" pitchFamily="2" charset="0"/>
                <a:ea typeface="Roboto Light" panose="02000000000000000000" pitchFamily="2" charset="0"/>
                <a:cs typeface="Roboto Light" panose="02000000000000000000" pitchFamily="2" charset="0"/>
              </a:rPr>
              <a:t>La réservation de places en crèche est une démarche qui ne peut être développée qu’après avoir évalué les besoins des parents salariés (nombre d’enfants de moins de 3 ans, âge des enfants, horaires de travail, lieu de résidence…) et les moyens alloués à la démarche (financiers, RH...). A partir de ces éléments, il convient de prendre contact avec les différents acteurs proposant ce service : les réseaux de crèches implantées sur le(s) secteur(s) souhaité(s) ou les plateformes dédiées à ce service.</a:t>
            </a:r>
          </a:p>
          <a:p>
            <a:endParaRPr lang="fr-FR" sz="1050"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12" name="ZoneTexte 11">
            <a:extLst>
              <a:ext uri="{FF2B5EF4-FFF2-40B4-BE49-F238E27FC236}">
                <a16:creationId xmlns:a16="http://schemas.microsoft.com/office/drawing/2014/main" id="{90F46248-3DBC-029C-DD73-FF22FF9768F3}"/>
              </a:ext>
            </a:extLst>
          </p:cNvPr>
          <p:cNvSpPr txBox="1"/>
          <p:nvPr/>
        </p:nvSpPr>
        <p:spPr>
          <a:xfrm>
            <a:off x="304800" y="1950941"/>
            <a:ext cx="2879999" cy="830997"/>
          </a:xfrm>
          <a:prstGeom prst="rect">
            <a:avLst/>
          </a:prstGeom>
          <a:noFill/>
        </p:spPr>
        <p:txBody>
          <a:bodyPr wrap="square">
            <a:spAutoFit/>
          </a:bodyPr>
          <a:lstStyle/>
          <a:p>
            <a:r>
              <a:rPr lang="fr-FR" sz="2400" dirty="0">
                <a:effectLst/>
                <a:latin typeface="Roboto Slab Light" pitchFamily="2" charset="0"/>
                <a:ea typeface="Roboto Slab Light" pitchFamily="2" charset="0"/>
                <a:cs typeface="Tahoma" panose="020B0604030504040204" pitchFamily="34" charset="0"/>
              </a:rPr>
              <a:t>C’est quoi exactement</a:t>
            </a:r>
            <a:endParaRPr lang="fr-FR" sz="2400" dirty="0">
              <a:latin typeface="Roboto Slab Light" pitchFamily="2" charset="0"/>
              <a:ea typeface="Roboto Slab Light" pitchFamily="2" charset="0"/>
            </a:endParaRPr>
          </a:p>
        </p:txBody>
      </p:sp>
      <p:sp>
        <p:nvSpPr>
          <p:cNvPr id="13" name="ZoneTexte 12">
            <a:extLst>
              <a:ext uri="{FF2B5EF4-FFF2-40B4-BE49-F238E27FC236}">
                <a16:creationId xmlns:a16="http://schemas.microsoft.com/office/drawing/2014/main" id="{13F5C3E5-618C-54FE-F03C-91A7387196DA}"/>
              </a:ext>
            </a:extLst>
          </p:cNvPr>
          <p:cNvSpPr txBox="1"/>
          <p:nvPr/>
        </p:nvSpPr>
        <p:spPr>
          <a:xfrm>
            <a:off x="417978" y="3152807"/>
            <a:ext cx="2450481" cy="2941831"/>
          </a:xfrm>
          <a:prstGeom prst="rect">
            <a:avLst/>
          </a:prstGeom>
          <a:noFill/>
        </p:spPr>
        <p:txBody>
          <a:bodyPr wrap="square" rtlCol="0">
            <a:spAutoFit/>
          </a:bodyPr>
          <a:lstStyle/>
          <a:p>
            <a:pPr>
              <a:lnSpc>
                <a:spcPct val="107000"/>
              </a:lnSpc>
              <a:spcAft>
                <a:spcPts val="800"/>
              </a:spcAft>
            </a:pPr>
            <a:r>
              <a:rPr lang="fr-FR" sz="1050" dirty="0">
                <a:latin typeface="Roboto Light" panose="02000000000000000000" pitchFamily="2" charset="0"/>
                <a:ea typeface="Roboto Light" panose="02000000000000000000" pitchFamily="2" charset="0"/>
                <a:cs typeface="Roboto Light" panose="02000000000000000000" pitchFamily="2" charset="0"/>
              </a:rPr>
              <a:t>La réservation de places en crèche peut être initiée par les gestionnaires publics ou privés d’établissement d’accueil du jeune enfant. Cette initiative est un levier qui permet d’offrir une offre de service à travers la mise à disposition de places en crèche à des parents salariés. Elle s’adapte aux besoins de ces parents en proposant de l’accueil régulier, occasionnel voire d’urgence. Cette offre doit faire l’objet d’une étude préalable afin d’identifier les besoins et l’offre existante ou en développement sur un territoire.</a:t>
            </a:r>
          </a:p>
          <a:p>
            <a:endParaRPr lang="fr-FR" sz="1000" dirty="0">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14" name="Connecteur droit 13">
            <a:extLst>
              <a:ext uri="{FF2B5EF4-FFF2-40B4-BE49-F238E27FC236}">
                <a16:creationId xmlns:a16="http://schemas.microsoft.com/office/drawing/2014/main" id="{FD616556-8F60-4990-17C2-9793478E6911}"/>
              </a:ext>
            </a:extLst>
          </p:cNvPr>
          <p:cNvCxnSpPr>
            <a:cxnSpLocks/>
          </p:cNvCxnSpPr>
          <p:nvPr/>
        </p:nvCxnSpPr>
        <p:spPr>
          <a:xfrm flipV="1">
            <a:off x="3670931" y="2666424"/>
            <a:ext cx="0" cy="2467304"/>
          </a:xfrm>
          <a:prstGeom prst="line">
            <a:avLst/>
          </a:prstGeom>
          <a:ln w="9525">
            <a:solidFill>
              <a:srgbClr val="1F3C85"/>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95D7A032-B1D3-85BA-EE5E-5053AE92F663}"/>
              </a:ext>
            </a:extLst>
          </p:cNvPr>
          <p:cNvCxnSpPr>
            <a:cxnSpLocks/>
          </p:cNvCxnSpPr>
          <p:nvPr/>
        </p:nvCxnSpPr>
        <p:spPr>
          <a:xfrm flipV="1">
            <a:off x="7493457" y="2666424"/>
            <a:ext cx="0" cy="2467304"/>
          </a:xfrm>
          <a:prstGeom prst="line">
            <a:avLst/>
          </a:prstGeom>
          <a:ln w="9525">
            <a:solidFill>
              <a:srgbClr val="1F3C85"/>
            </a:solidFill>
          </a:ln>
        </p:spPr>
        <p:style>
          <a:lnRef idx="1">
            <a:schemeClr val="accent1"/>
          </a:lnRef>
          <a:fillRef idx="0">
            <a:schemeClr val="accent1"/>
          </a:fillRef>
          <a:effectRef idx="0">
            <a:schemeClr val="accent1"/>
          </a:effectRef>
          <a:fontRef idx="minor">
            <a:schemeClr val="tx1"/>
          </a:fontRef>
        </p:style>
      </p:cxnSp>
      <p:grpSp>
        <p:nvGrpSpPr>
          <p:cNvPr id="16" name="Groupe 15">
            <a:extLst>
              <a:ext uri="{FF2B5EF4-FFF2-40B4-BE49-F238E27FC236}">
                <a16:creationId xmlns:a16="http://schemas.microsoft.com/office/drawing/2014/main" id="{21802A43-100B-C1A9-B9D7-AC826DA89419}"/>
              </a:ext>
            </a:extLst>
          </p:cNvPr>
          <p:cNvGrpSpPr/>
          <p:nvPr/>
        </p:nvGrpSpPr>
        <p:grpSpPr>
          <a:xfrm>
            <a:off x="3433214" y="3762795"/>
            <a:ext cx="456553" cy="456553"/>
            <a:chOff x="3101207" y="1172981"/>
            <a:chExt cx="458029" cy="458029"/>
          </a:xfrm>
        </p:grpSpPr>
        <p:sp>
          <p:nvSpPr>
            <p:cNvPr id="17" name="Ellipse 16">
              <a:extLst>
                <a:ext uri="{FF2B5EF4-FFF2-40B4-BE49-F238E27FC236}">
                  <a16:creationId xmlns:a16="http://schemas.microsoft.com/office/drawing/2014/main" id="{E22338F1-C6E9-619C-CE6B-D0B9BE473516}"/>
                </a:ext>
              </a:extLst>
            </p:cNvPr>
            <p:cNvSpPr/>
            <p:nvPr/>
          </p:nvSpPr>
          <p:spPr>
            <a:xfrm>
              <a:off x="3101207" y="1172981"/>
              <a:ext cx="458029" cy="458029"/>
            </a:xfrm>
            <a:prstGeom prst="ellipse">
              <a:avLst/>
            </a:prstGeom>
            <a:solidFill>
              <a:srgbClr val="E000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orme en L 18">
              <a:extLst>
                <a:ext uri="{FF2B5EF4-FFF2-40B4-BE49-F238E27FC236}">
                  <a16:creationId xmlns:a16="http://schemas.microsoft.com/office/drawing/2014/main" id="{BC937732-68EF-2CBD-5C41-669739A05138}"/>
                </a:ext>
              </a:extLst>
            </p:cNvPr>
            <p:cNvSpPr/>
            <p:nvPr/>
          </p:nvSpPr>
          <p:spPr>
            <a:xfrm rot="13500000">
              <a:off x="3243782" y="1332453"/>
              <a:ext cx="139077" cy="139077"/>
            </a:xfrm>
            <a:prstGeom prst="corner">
              <a:avLst>
                <a:gd name="adj1" fmla="val 20924"/>
                <a:gd name="adj2" fmla="val 2206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3" name="Groupe 22">
            <a:extLst>
              <a:ext uri="{FF2B5EF4-FFF2-40B4-BE49-F238E27FC236}">
                <a16:creationId xmlns:a16="http://schemas.microsoft.com/office/drawing/2014/main" id="{D78048EB-45C9-2A0A-1531-60ECAF492EAA}"/>
              </a:ext>
            </a:extLst>
          </p:cNvPr>
          <p:cNvGrpSpPr/>
          <p:nvPr/>
        </p:nvGrpSpPr>
        <p:grpSpPr>
          <a:xfrm>
            <a:off x="7265180" y="3664833"/>
            <a:ext cx="456553" cy="456553"/>
            <a:chOff x="3101207" y="1172981"/>
            <a:chExt cx="458029" cy="458029"/>
          </a:xfrm>
        </p:grpSpPr>
        <p:sp>
          <p:nvSpPr>
            <p:cNvPr id="24" name="Ellipse 23">
              <a:extLst>
                <a:ext uri="{FF2B5EF4-FFF2-40B4-BE49-F238E27FC236}">
                  <a16:creationId xmlns:a16="http://schemas.microsoft.com/office/drawing/2014/main" id="{4198A406-DE98-7EB7-AE5D-CFAA7B37DA39}"/>
                </a:ext>
              </a:extLst>
            </p:cNvPr>
            <p:cNvSpPr/>
            <p:nvPr/>
          </p:nvSpPr>
          <p:spPr>
            <a:xfrm>
              <a:off x="3101207" y="1172981"/>
              <a:ext cx="458029" cy="458029"/>
            </a:xfrm>
            <a:prstGeom prst="ellipse">
              <a:avLst/>
            </a:prstGeom>
            <a:solidFill>
              <a:srgbClr val="E000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orme en L 24">
              <a:extLst>
                <a:ext uri="{FF2B5EF4-FFF2-40B4-BE49-F238E27FC236}">
                  <a16:creationId xmlns:a16="http://schemas.microsoft.com/office/drawing/2014/main" id="{68B86CFE-BE5C-0DDB-0E54-47A1497082C1}"/>
                </a:ext>
              </a:extLst>
            </p:cNvPr>
            <p:cNvSpPr/>
            <p:nvPr/>
          </p:nvSpPr>
          <p:spPr>
            <a:xfrm rot="13500000">
              <a:off x="3243782" y="1332453"/>
              <a:ext cx="139077" cy="139077"/>
            </a:xfrm>
            <a:prstGeom prst="corner">
              <a:avLst>
                <a:gd name="adj1" fmla="val 20924"/>
                <a:gd name="adj2" fmla="val 2206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 name="Espace réservé du pied de page 17">
            <a:extLst>
              <a:ext uri="{FF2B5EF4-FFF2-40B4-BE49-F238E27FC236}">
                <a16:creationId xmlns:a16="http://schemas.microsoft.com/office/drawing/2014/main" id="{32BAEB1C-F5C1-30C7-1C53-D9E6BBF54896}"/>
              </a:ext>
            </a:extLst>
          </p:cNvPr>
          <p:cNvSpPr>
            <a:spLocks noGrp="1"/>
          </p:cNvSpPr>
          <p:nvPr>
            <p:ph type="ftr" sz="quarter" idx="11"/>
          </p:nvPr>
        </p:nvSpPr>
        <p:spPr/>
        <p:txBody>
          <a:bodyPr/>
          <a:lstStyle/>
          <a:p>
            <a:r>
              <a:rPr lang="fr-FR"/>
              <a:t>Webinaire EAJE employeurs - le 14/01/2025</a:t>
            </a:r>
          </a:p>
        </p:txBody>
      </p:sp>
    </p:spTree>
    <p:extLst>
      <p:ext uri="{BB962C8B-B14F-4D97-AF65-F5344CB8AC3E}">
        <p14:creationId xmlns:p14="http://schemas.microsoft.com/office/powerpoint/2010/main" val="3781274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0911F2-9167-9E77-F63A-2C6DD9F2ADA5}"/>
              </a:ext>
            </a:extLst>
          </p:cNvPr>
          <p:cNvSpPr/>
          <p:nvPr/>
        </p:nvSpPr>
        <p:spPr>
          <a:xfrm>
            <a:off x="0" y="3796"/>
            <a:ext cx="12192000" cy="716723"/>
          </a:xfrm>
          <a:prstGeom prst="rect">
            <a:avLst/>
          </a:prstGeom>
          <a:solidFill>
            <a:srgbClr val="1F3C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0EF608DB-868A-B59F-0E2B-3F8FDAF5914C}"/>
              </a:ext>
            </a:extLst>
          </p:cNvPr>
          <p:cNvSpPr txBox="1">
            <a:spLocks/>
          </p:cNvSpPr>
          <p:nvPr/>
        </p:nvSpPr>
        <p:spPr>
          <a:xfrm>
            <a:off x="7179831" y="204618"/>
            <a:ext cx="4767754" cy="44601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2000" b="1" dirty="0">
                <a:solidFill>
                  <a:schemeClr val="bg1"/>
                </a:solidFill>
                <a:effectLst/>
                <a:latin typeface="Roboto Light" panose="02000000000000000000" pitchFamily="2" charset="0"/>
                <a:ea typeface="Roboto Light" panose="02000000000000000000" pitchFamily="2" charset="0"/>
                <a:cs typeface="Roboto Light" panose="02000000000000000000" pitchFamily="2" charset="0"/>
              </a:rPr>
              <a:t>Les avantages de la réservation de places</a:t>
            </a:r>
            <a:endParaRPr lang="fr-FR" sz="2000" b="1"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grpSp>
        <p:nvGrpSpPr>
          <p:cNvPr id="4" name="Groupe 3">
            <a:extLst>
              <a:ext uri="{FF2B5EF4-FFF2-40B4-BE49-F238E27FC236}">
                <a16:creationId xmlns:a16="http://schemas.microsoft.com/office/drawing/2014/main" id="{C24C9E3A-EDF9-F7BC-4780-FF3D12831A7E}"/>
              </a:ext>
            </a:extLst>
          </p:cNvPr>
          <p:cNvGrpSpPr/>
          <p:nvPr/>
        </p:nvGrpSpPr>
        <p:grpSpPr>
          <a:xfrm>
            <a:off x="188518" y="204618"/>
            <a:ext cx="4022114" cy="266169"/>
            <a:chOff x="188517" y="202538"/>
            <a:chExt cx="5103919" cy="337759"/>
          </a:xfrm>
        </p:grpSpPr>
        <p:pic>
          <p:nvPicPr>
            <p:cNvPr id="12" name="Image 11">
              <a:extLst>
                <a:ext uri="{FF2B5EF4-FFF2-40B4-BE49-F238E27FC236}">
                  <a16:creationId xmlns:a16="http://schemas.microsoft.com/office/drawing/2014/main" id="{9B535BA8-9049-2D9C-595D-956C1EC6D5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517" y="202538"/>
              <a:ext cx="5103919" cy="337759"/>
            </a:xfrm>
            <a:prstGeom prst="rect">
              <a:avLst/>
            </a:prstGeom>
          </p:spPr>
        </p:pic>
        <p:sp>
          <p:nvSpPr>
            <p:cNvPr id="13" name="Titre 1">
              <a:extLst>
                <a:ext uri="{FF2B5EF4-FFF2-40B4-BE49-F238E27FC236}">
                  <a16:creationId xmlns:a16="http://schemas.microsoft.com/office/drawing/2014/main" id="{C9352108-516C-C198-9445-C11D2D85F379}"/>
                </a:ext>
              </a:extLst>
            </p:cNvPr>
            <p:cNvSpPr txBox="1">
              <a:spLocks/>
            </p:cNvSpPr>
            <p:nvPr/>
          </p:nvSpPr>
          <p:spPr>
            <a:xfrm>
              <a:off x="1192557" y="270479"/>
              <a:ext cx="3499516" cy="2257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Les avantages</a:t>
              </a:r>
            </a:p>
          </p:txBody>
        </p:sp>
      </p:grpSp>
      <p:graphicFrame>
        <p:nvGraphicFramePr>
          <p:cNvPr id="17" name="Diagramme 16">
            <a:extLst>
              <a:ext uri="{FF2B5EF4-FFF2-40B4-BE49-F238E27FC236}">
                <a16:creationId xmlns:a16="http://schemas.microsoft.com/office/drawing/2014/main" id="{08A78404-2B15-0495-F3F1-34990C11C93C}"/>
              </a:ext>
            </a:extLst>
          </p:cNvPr>
          <p:cNvGraphicFramePr/>
          <p:nvPr>
            <p:extLst>
              <p:ext uri="{D42A27DB-BD31-4B8C-83A1-F6EECF244321}">
                <p14:modId xmlns:p14="http://schemas.microsoft.com/office/powerpoint/2010/main" val="878434580"/>
              </p:ext>
            </p:extLst>
          </p:nvPr>
        </p:nvGraphicFramePr>
        <p:xfrm>
          <a:off x="188518" y="1225106"/>
          <a:ext cx="3912745" cy="43820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Espace réservé du pied de page 2">
            <a:extLst>
              <a:ext uri="{FF2B5EF4-FFF2-40B4-BE49-F238E27FC236}">
                <a16:creationId xmlns:a16="http://schemas.microsoft.com/office/drawing/2014/main" id="{375ADE5C-1B8D-90AC-F828-674E6CABEED0}"/>
              </a:ext>
            </a:extLst>
          </p:cNvPr>
          <p:cNvSpPr>
            <a:spLocks noGrp="1"/>
          </p:cNvSpPr>
          <p:nvPr>
            <p:ph type="ftr" sz="quarter" idx="11"/>
          </p:nvPr>
        </p:nvSpPr>
        <p:spPr/>
        <p:txBody>
          <a:bodyPr/>
          <a:lstStyle/>
          <a:p>
            <a:r>
              <a:rPr lang="fr-FR"/>
              <a:t>Webinaire EAJE employeurs - le 14/01/2025</a:t>
            </a:r>
          </a:p>
        </p:txBody>
      </p:sp>
      <p:graphicFrame>
        <p:nvGraphicFramePr>
          <p:cNvPr id="10" name="Diagramme 9">
            <a:extLst>
              <a:ext uri="{FF2B5EF4-FFF2-40B4-BE49-F238E27FC236}">
                <a16:creationId xmlns:a16="http://schemas.microsoft.com/office/drawing/2014/main" id="{08A78404-2B15-0495-F3F1-34990C11C93C}"/>
              </a:ext>
            </a:extLst>
          </p:cNvPr>
          <p:cNvGraphicFramePr/>
          <p:nvPr>
            <p:extLst>
              <p:ext uri="{D42A27DB-BD31-4B8C-83A1-F6EECF244321}">
                <p14:modId xmlns:p14="http://schemas.microsoft.com/office/powerpoint/2010/main" val="3052426076"/>
              </p:ext>
            </p:extLst>
          </p:nvPr>
        </p:nvGraphicFramePr>
        <p:xfrm>
          <a:off x="4139627" y="1225107"/>
          <a:ext cx="3912745" cy="465810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4" name="Diagramme 13">
            <a:extLst>
              <a:ext uri="{FF2B5EF4-FFF2-40B4-BE49-F238E27FC236}">
                <a16:creationId xmlns:a16="http://schemas.microsoft.com/office/drawing/2014/main" id="{08A78404-2B15-0495-F3F1-34990C11C93C}"/>
              </a:ext>
            </a:extLst>
          </p:cNvPr>
          <p:cNvGraphicFramePr/>
          <p:nvPr>
            <p:extLst>
              <p:ext uri="{D42A27DB-BD31-4B8C-83A1-F6EECF244321}">
                <p14:modId xmlns:p14="http://schemas.microsoft.com/office/powerpoint/2010/main" val="1040799813"/>
              </p:ext>
            </p:extLst>
          </p:nvPr>
        </p:nvGraphicFramePr>
        <p:xfrm>
          <a:off x="8034840" y="1225107"/>
          <a:ext cx="3912745" cy="455459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3322658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9D2AE821-68F7-3EEB-7F82-641E5B37FA3D}"/>
              </a:ext>
            </a:extLst>
          </p:cNvPr>
          <p:cNvSpPr>
            <a:spLocks noGrp="1"/>
          </p:cNvSpPr>
          <p:nvPr>
            <p:ph idx="1"/>
          </p:nvPr>
        </p:nvSpPr>
        <p:spPr>
          <a:xfrm>
            <a:off x="188517" y="925515"/>
            <a:ext cx="11385459" cy="463670"/>
          </a:xfrm>
        </p:spPr>
        <p:txBody>
          <a:bodyPr>
            <a:normAutofit/>
          </a:bodyPr>
          <a:lstStyle/>
          <a:p>
            <a:pPr marL="0" indent="0">
              <a:lnSpc>
                <a:spcPct val="110000"/>
              </a:lnSpc>
              <a:buNone/>
            </a:pPr>
            <a:r>
              <a:rPr lang="fr-FR" sz="14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Afin d’encourager les employeurs à proposer des places en crèche, l’Etat et la Branche famille ont mis en place des aides attractives telles que : </a:t>
            </a:r>
          </a:p>
        </p:txBody>
      </p:sp>
      <p:pic>
        <p:nvPicPr>
          <p:cNvPr id="7" name="Image 6" descr="Une image contenant Caractère coloré, cercle, Graphique, créativité&#10;&#10;Description générée automatiquement">
            <a:extLst>
              <a:ext uri="{FF2B5EF4-FFF2-40B4-BE49-F238E27FC236}">
                <a16:creationId xmlns:a16="http://schemas.microsoft.com/office/drawing/2014/main" id="{B17C37A8-A7C9-70EB-01D0-F6A2F66FEE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517" y="205273"/>
            <a:ext cx="2034421" cy="260153"/>
          </a:xfrm>
          <a:prstGeom prst="rect">
            <a:avLst/>
          </a:prstGeom>
        </p:spPr>
      </p:pic>
      <p:sp>
        <p:nvSpPr>
          <p:cNvPr id="5" name="ZoneTexte 4">
            <a:extLst>
              <a:ext uri="{FF2B5EF4-FFF2-40B4-BE49-F238E27FC236}">
                <a16:creationId xmlns:a16="http://schemas.microsoft.com/office/drawing/2014/main" id="{C8FCE61C-79BD-00C6-B74E-BE4FEF252EC8}"/>
              </a:ext>
            </a:extLst>
          </p:cNvPr>
          <p:cNvSpPr txBox="1"/>
          <p:nvPr/>
        </p:nvSpPr>
        <p:spPr>
          <a:xfrm>
            <a:off x="2303584" y="153384"/>
            <a:ext cx="7919159" cy="461665"/>
          </a:xfrm>
          <a:prstGeom prst="rect">
            <a:avLst/>
          </a:prstGeom>
          <a:noFill/>
        </p:spPr>
        <p:txBody>
          <a:bodyPr wrap="square">
            <a:spAutoFit/>
          </a:bodyPr>
          <a:lstStyle/>
          <a:p>
            <a:pPr marL="0" indent="0">
              <a:buNone/>
            </a:pPr>
            <a:r>
              <a:rPr lang="fr-FR" sz="2400" i="0" dirty="0">
                <a:solidFill>
                  <a:srgbClr val="E0007C"/>
                </a:solidFill>
                <a:effectLst/>
                <a:latin typeface="Roboto Light" pitchFamily="2" charset="0"/>
                <a:ea typeface="Roboto Light" pitchFamily="2" charset="0"/>
                <a:cs typeface="Roboto Light" pitchFamily="2" charset="0"/>
              </a:rPr>
              <a:t>Un cadre financier et fiscal avantageux pour l’employeur</a:t>
            </a:r>
            <a:endParaRPr lang="fr-FR" sz="2400" b="1" i="0" dirty="0">
              <a:solidFill>
                <a:srgbClr val="E0007C"/>
              </a:solidFill>
              <a:effectLst/>
              <a:latin typeface="Roboto Light" pitchFamily="2" charset="0"/>
              <a:ea typeface="Roboto Light" pitchFamily="2" charset="0"/>
              <a:cs typeface="Roboto Light" pitchFamily="2" charset="0"/>
            </a:endParaRPr>
          </a:p>
        </p:txBody>
      </p:sp>
      <p:pic>
        <p:nvPicPr>
          <p:cNvPr id="26" name="Image 25" descr="Une image contenant cercle, dessin humoristique, Graphique&#10;&#10;Description générée automatiquement">
            <a:extLst>
              <a:ext uri="{FF2B5EF4-FFF2-40B4-BE49-F238E27FC236}">
                <a16:creationId xmlns:a16="http://schemas.microsoft.com/office/drawing/2014/main" id="{6C3F6292-ABA9-F021-3B3A-1887FA9B3E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44842" y="57941"/>
            <a:ext cx="700520" cy="700520"/>
          </a:xfrm>
          <a:prstGeom prst="rect">
            <a:avLst/>
          </a:prstGeom>
        </p:spPr>
      </p:pic>
      <p:pic>
        <p:nvPicPr>
          <p:cNvPr id="3" name="Image 2" descr="Une image contenant cercle, dessin humoristique, clipart&#10;&#10;Description générée automatiquement">
            <a:extLst>
              <a:ext uri="{FF2B5EF4-FFF2-40B4-BE49-F238E27FC236}">
                <a16:creationId xmlns:a16="http://schemas.microsoft.com/office/drawing/2014/main" id="{07FBB73A-0ABD-C821-217E-27A8A3DDE7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2744" y="57941"/>
            <a:ext cx="700520" cy="700520"/>
          </a:xfrm>
          <a:prstGeom prst="rect">
            <a:avLst/>
          </a:prstGeom>
        </p:spPr>
      </p:pic>
      <p:sp>
        <p:nvSpPr>
          <p:cNvPr id="8" name="Espace réservé du contenu 2">
            <a:extLst>
              <a:ext uri="{FF2B5EF4-FFF2-40B4-BE49-F238E27FC236}">
                <a16:creationId xmlns:a16="http://schemas.microsoft.com/office/drawing/2014/main" id="{8CA5B4C4-A5EF-8A02-1F4C-8CBB537DFC36}"/>
              </a:ext>
            </a:extLst>
          </p:cNvPr>
          <p:cNvSpPr txBox="1">
            <a:spLocks/>
          </p:cNvSpPr>
          <p:nvPr/>
        </p:nvSpPr>
        <p:spPr>
          <a:xfrm>
            <a:off x="5319346" y="2143675"/>
            <a:ext cx="3288323" cy="15562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fr-FR" sz="1600" dirty="0">
                <a:solidFill>
                  <a:srgbClr val="3DB9C5"/>
                </a:solidFill>
                <a:latin typeface="Roboto Light" pitchFamily="2" charset="0"/>
                <a:ea typeface="Roboto Light" pitchFamily="2" charset="0"/>
                <a:cs typeface="Roboto Light" pitchFamily="2" charset="0"/>
              </a:rPr>
              <a:t>Le Crédit impôt famille et l’abattement de l’Impôt sur les sociétés pour les employeurs soumis à l’impôt sur les sociétés  (il est possible de cumuler les 2 avantages)</a:t>
            </a:r>
          </a:p>
        </p:txBody>
      </p:sp>
      <p:sp>
        <p:nvSpPr>
          <p:cNvPr id="13" name="Accolade fermante 12">
            <a:extLst>
              <a:ext uri="{FF2B5EF4-FFF2-40B4-BE49-F238E27FC236}">
                <a16:creationId xmlns:a16="http://schemas.microsoft.com/office/drawing/2014/main" id="{2A3B982A-70BC-51B0-4CFC-550951C7C185}"/>
              </a:ext>
            </a:extLst>
          </p:cNvPr>
          <p:cNvSpPr/>
          <p:nvPr/>
        </p:nvSpPr>
        <p:spPr>
          <a:xfrm>
            <a:off x="4003829" y="1708333"/>
            <a:ext cx="1127464" cy="2419779"/>
          </a:xfrm>
          <a:prstGeom prst="rightBrace">
            <a:avLst/>
          </a:prstGeom>
          <a:ln w="28575">
            <a:solidFill>
              <a:srgbClr val="3DB9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Accolade fermante 14">
            <a:extLst>
              <a:ext uri="{FF2B5EF4-FFF2-40B4-BE49-F238E27FC236}">
                <a16:creationId xmlns:a16="http://schemas.microsoft.com/office/drawing/2014/main" id="{673EFA88-7C3D-32BB-E08F-30CB1660F3E1}"/>
              </a:ext>
            </a:extLst>
          </p:cNvPr>
          <p:cNvSpPr/>
          <p:nvPr/>
        </p:nvSpPr>
        <p:spPr>
          <a:xfrm>
            <a:off x="4003829" y="4412060"/>
            <a:ext cx="1127464" cy="2120990"/>
          </a:xfrm>
          <a:prstGeom prst="rightBrace">
            <a:avLst/>
          </a:prstGeom>
          <a:ln w="28575">
            <a:solidFill>
              <a:srgbClr val="E000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Espace réservé du contenu 2">
            <a:extLst>
              <a:ext uri="{FF2B5EF4-FFF2-40B4-BE49-F238E27FC236}">
                <a16:creationId xmlns:a16="http://schemas.microsoft.com/office/drawing/2014/main" id="{E6ED74C0-B775-FF51-70EB-5BC2F8540CAA}"/>
              </a:ext>
            </a:extLst>
          </p:cNvPr>
          <p:cNvSpPr txBox="1">
            <a:spLocks/>
          </p:cNvSpPr>
          <p:nvPr/>
        </p:nvSpPr>
        <p:spPr>
          <a:xfrm>
            <a:off x="5370803" y="5075563"/>
            <a:ext cx="2672179" cy="135916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fr-FR" sz="1600" dirty="0">
                <a:solidFill>
                  <a:srgbClr val="E0007C"/>
                </a:solidFill>
                <a:latin typeface="Roboto Light" pitchFamily="2" charset="0"/>
                <a:ea typeface="Roboto Light" pitchFamily="2" charset="0"/>
                <a:cs typeface="Roboto Light" pitchFamily="2" charset="0"/>
              </a:rPr>
              <a:t>Le Contrat territorial réservataire employeur (CTRE) pour les employeurs non soumis à l’impôt sur les sociétés.</a:t>
            </a:r>
          </a:p>
        </p:txBody>
      </p:sp>
      <p:graphicFrame>
        <p:nvGraphicFramePr>
          <p:cNvPr id="17" name="Diagramme 16">
            <a:extLst>
              <a:ext uri="{FF2B5EF4-FFF2-40B4-BE49-F238E27FC236}">
                <a16:creationId xmlns:a16="http://schemas.microsoft.com/office/drawing/2014/main" id="{C019D68A-BC96-8784-29BF-3AF6A417BF4B}"/>
              </a:ext>
            </a:extLst>
          </p:cNvPr>
          <p:cNvGraphicFramePr/>
          <p:nvPr>
            <p:extLst>
              <p:ext uri="{D42A27DB-BD31-4B8C-83A1-F6EECF244321}">
                <p14:modId xmlns:p14="http://schemas.microsoft.com/office/powerpoint/2010/main" val="284913527"/>
              </p:ext>
            </p:extLst>
          </p:nvPr>
        </p:nvGraphicFramePr>
        <p:xfrm>
          <a:off x="-1261984" y="1274998"/>
          <a:ext cx="6588688" cy="558300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Espace réservé du pied de page 1">
            <a:extLst>
              <a:ext uri="{FF2B5EF4-FFF2-40B4-BE49-F238E27FC236}">
                <a16:creationId xmlns:a16="http://schemas.microsoft.com/office/drawing/2014/main" id="{52EE264D-F014-87B7-A09E-556849060F0C}"/>
              </a:ext>
            </a:extLst>
          </p:cNvPr>
          <p:cNvSpPr>
            <a:spLocks noGrp="1"/>
          </p:cNvSpPr>
          <p:nvPr>
            <p:ph type="ftr" sz="quarter" idx="11"/>
          </p:nvPr>
        </p:nvSpPr>
        <p:spPr/>
        <p:txBody>
          <a:bodyPr/>
          <a:lstStyle/>
          <a:p>
            <a:r>
              <a:rPr lang="fr-FR"/>
              <a:t>Webinaire EAJE employeurs - le 14/01/2025</a:t>
            </a:r>
          </a:p>
        </p:txBody>
      </p:sp>
      <p:sp>
        <p:nvSpPr>
          <p:cNvPr id="21" name="Rectangle : coins arrondis 17">
            <a:extLst>
              <a:ext uri="{FF2B5EF4-FFF2-40B4-BE49-F238E27FC236}">
                <a16:creationId xmlns:a16="http://schemas.microsoft.com/office/drawing/2014/main" id="{FE11EE76-4883-0DD6-3DEF-1DFB0A6842D9}"/>
              </a:ext>
            </a:extLst>
          </p:cNvPr>
          <p:cNvSpPr/>
          <p:nvPr/>
        </p:nvSpPr>
        <p:spPr>
          <a:xfrm>
            <a:off x="8352691" y="1708333"/>
            <a:ext cx="3753227" cy="4726398"/>
          </a:xfrm>
          <a:prstGeom prst="roundRect">
            <a:avLst/>
          </a:prstGeom>
          <a:solidFill>
            <a:srgbClr val="E6E6E6"/>
          </a:solidFill>
          <a:ln>
            <a:solidFill>
              <a:srgbClr val="E6E6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latin typeface="Roboto Slab Light" pitchFamily="2" charset="0"/>
                <a:ea typeface="Roboto Slab Light" pitchFamily="2" charset="0"/>
                <a:cs typeface="Roboto Slab Light" pitchFamily="2" charset="0"/>
              </a:rPr>
              <a:t> </a:t>
            </a:r>
          </a:p>
          <a:p>
            <a:pPr algn="ctr"/>
            <a:r>
              <a:rPr lang="fr-FR" b="1" dirty="0">
                <a:solidFill>
                  <a:srgbClr val="0070C0"/>
                </a:solidFill>
                <a:latin typeface="Roboto Light" pitchFamily="2" charset="0"/>
                <a:ea typeface="Roboto Light" pitchFamily="2" charset="0"/>
                <a:cs typeface="Roboto Light" pitchFamily="2" charset="0"/>
              </a:rPr>
              <a:t>Exemple :</a:t>
            </a:r>
          </a:p>
          <a:p>
            <a:pPr algn="ctr"/>
            <a:r>
              <a:rPr lang="fr-FR" b="1" dirty="0">
                <a:solidFill>
                  <a:srgbClr val="0070C0"/>
                </a:solidFill>
                <a:latin typeface="Roboto Light" pitchFamily="2" charset="0"/>
                <a:ea typeface="Roboto Light" pitchFamily="2" charset="0"/>
                <a:cs typeface="Roboto Light" pitchFamily="2" charset="0"/>
              </a:rPr>
              <a:t>Un centre hospitalier associatif souhaite réserver 5 places pour ses salariés au sein d’une crèche collective implantée à proximité à hauteur de 8 000 € la place. </a:t>
            </a:r>
          </a:p>
          <a:p>
            <a:pPr algn="ctr"/>
            <a:endParaRPr lang="fr-FR" dirty="0">
              <a:solidFill>
                <a:schemeClr val="tx1">
                  <a:lumMod val="65000"/>
                  <a:lumOff val="35000"/>
                </a:schemeClr>
              </a:solidFill>
              <a:latin typeface="Roboto Light" pitchFamily="2" charset="0"/>
              <a:ea typeface="Roboto Light" pitchFamily="2" charset="0"/>
              <a:cs typeface="Roboto Light" pitchFamily="2" charset="0"/>
            </a:endParaRPr>
          </a:p>
          <a:p>
            <a:pPr algn="ctr"/>
            <a:r>
              <a:rPr lang="fr-FR" dirty="0">
                <a:solidFill>
                  <a:schemeClr val="tx1">
                    <a:lumMod val="65000"/>
                    <a:lumOff val="35000"/>
                  </a:schemeClr>
                </a:solidFill>
                <a:latin typeface="Roboto Light" pitchFamily="2" charset="0"/>
                <a:ea typeface="Roboto Light" pitchFamily="2" charset="0"/>
                <a:cs typeface="Roboto Light" pitchFamily="2" charset="0"/>
              </a:rPr>
              <a:t>Le coût initial sera de 8 000€ x 5 = 40 000 €. </a:t>
            </a:r>
          </a:p>
          <a:p>
            <a:pPr algn="ctr"/>
            <a:r>
              <a:rPr lang="fr-FR" dirty="0">
                <a:solidFill>
                  <a:schemeClr val="tx1">
                    <a:lumMod val="65000"/>
                    <a:lumOff val="35000"/>
                  </a:schemeClr>
                </a:solidFill>
                <a:latin typeface="Roboto Light" pitchFamily="2" charset="0"/>
                <a:ea typeface="Roboto Light" pitchFamily="2" charset="0"/>
                <a:cs typeface="Roboto Light" pitchFamily="2" charset="0"/>
              </a:rPr>
              <a:t>Le montant forfaitaire du CTRE est de 2 800€ par place soit </a:t>
            </a:r>
          </a:p>
          <a:p>
            <a:pPr algn="ctr"/>
            <a:r>
              <a:rPr lang="fr-FR" dirty="0">
                <a:solidFill>
                  <a:schemeClr val="tx1">
                    <a:lumMod val="65000"/>
                    <a:lumOff val="35000"/>
                  </a:schemeClr>
                </a:solidFill>
                <a:latin typeface="Roboto Light" pitchFamily="2" charset="0"/>
                <a:ea typeface="Roboto Light" pitchFamily="2" charset="0"/>
                <a:cs typeface="Roboto Light" pitchFamily="2" charset="0"/>
              </a:rPr>
              <a:t>2 800 € x 5 = 14 000 € </a:t>
            </a:r>
          </a:p>
          <a:p>
            <a:pPr algn="ctr"/>
            <a:r>
              <a:rPr lang="fr-FR" dirty="0">
                <a:solidFill>
                  <a:schemeClr val="tx1">
                    <a:lumMod val="65000"/>
                    <a:lumOff val="35000"/>
                  </a:schemeClr>
                </a:solidFill>
                <a:latin typeface="Roboto Light" pitchFamily="2" charset="0"/>
                <a:ea typeface="Roboto Light" pitchFamily="2" charset="0"/>
                <a:cs typeface="Roboto Light" pitchFamily="2" charset="0"/>
              </a:rPr>
              <a:t>Le reste à charge pour le centre hospitalier sera donc </a:t>
            </a:r>
            <a:r>
              <a:rPr lang="fr-FR">
                <a:solidFill>
                  <a:schemeClr val="tx1">
                    <a:lumMod val="65000"/>
                    <a:lumOff val="35000"/>
                  </a:schemeClr>
                </a:solidFill>
                <a:latin typeface="Roboto Light" pitchFamily="2" charset="0"/>
                <a:ea typeface="Roboto Light" pitchFamily="2" charset="0"/>
                <a:cs typeface="Roboto Light" pitchFamily="2" charset="0"/>
              </a:rPr>
              <a:t>de </a:t>
            </a:r>
          </a:p>
          <a:p>
            <a:pPr algn="ctr"/>
            <a:r>
              <a:rPr lang="fr-FR">
                <a:solidFill>
                  <a:schemeClr val="tx1">
                    <a:lumMod val="65000"/>
                    <a:lumOff val="35000"/>
                  </a:schemeClr>
                </a:solidFill>
                <a:latin typeface="Roboto Light" pitchFamily="2" charset="0"/>
                <a:ea typeface="Roboto Light" pitchFamily="2" charset="0"/>
                <a:cs typeface="Roboto Light" pitchFamily="2" charset="0"/>
              </a:rPr>
              <a:t>40 </a:t>
            </a:r>
            <a:r>
              <a:rPr lang="fr-FR" dirty="0">
                <a:solidFill>
                  <a:schemeClr val="tx1">
                    <a:lumMod val="65000"/>
                    <a:lumOff val="35000"/>
                  </a:schemeClr>
                </a:solidFill>
                <a:latin typeface="Roboto Light" pitchFamily="2" charset="0"/>
                <a:ea typeface="Roboto Light" pitchFamily="2" charset="0"/>
                <a:cs typeface="Roboto Light" pitchFamily="2" charset="0"/>
              </a:rPr>
              <a:t>000 – 14 000 = 26 000€</a:t>
            </a:r>
            <a:endParaRPr lang="fr-FR" b="1" dirty="0">
              <a:solidFill>
                <a:srgbClr val="1F3C85"/>
              </a:solidFill>
              <a:latin typeface="Roboto Light" pitchFamily="2" charset="0"/>
              <a:ea typeface="Roboto Light" pitchFamily="2" charset="0"/>
              <a:cs typeface="Roboto Light" pitchFamily="2" charset="0"/>
            </a:endParaRPr>
          </a:p>
        </p:txBody>
      </p:sp>
    </p:spTree>
    <p:extLst>
      <p:ext uri="{BB962C8B-B14F-4D97-AF65-F5344CB8AC3E}">
        <p14:creationId xmlns:p14="http://schemas.microsoft.com/office/powerpoint/2010/main" val="3283269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0911F2-9167-9E77-F63A-2C6DD9F2ADA5}"/>
              </a:ext>
            </a:extLst>
          </p:cNvPr>
          <p:cNvSpPr/>
          <p:nvPr/>
        </p:nvSpPr>
        <p:spPr>
          <a:xfrm>
            <a:off x="0" y="3796"/>
            <a:ext cx="12192000" cy="716723"/>
          </a:xfrm>
          <a:prstGeom prst="rect">
            <a:avLst/>
          </a:prstGeom>
          <a:solidFill>
            <a:srgbClr val="1F3C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0EF608DB-868A-B59F-0E2B-3F8FDAF5914C}"/>
              </a:ext>
            </a:extLst>
          </p:cNvPr>
          <p:cNvSpPr txBox="1">
            <a:spLocks/>
          </p:cNvSpPr>
          <p:nvPr/>
        </p:nvSpPr>
        <p:spPr>
          <a:xfrm>
            <a:off x="6003985" y="204618"/>
            <a:ext cx="5943600" cy="44601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2000" b="1" dirty="0">
                <a:solidFill>
                  <a:schemeClr val="bg1"/>
                </a:solidFill>
                <a:effectLst/>
                <a:latin typeface="Roboto Light" panose="02000000000000000000" pitchFamily="2" charset="0"/>
                <a:ea typeface="Roboto Light" panose="02000000000000000000" pitchFamily="2" charset="0"/>
                <a:cs typeface="Roboto Light" panose="02000000000000000000" pitchFamily="2" charset="0"/>
              </a:rPr>
              <a:t>Le Contrat territorial réservataire employeur</a:t>
            </a:r>
            <a:endParaRPr lang="fr-FR" sz="2000" b="1"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grpSp>
        <p:nvGrpSpPr>
          <p:cNvPr id="4" name="Groupe 3">
            <a:extLst>
              <a:ext uri="{FF2B5EF4-FFF2-40B4-BE49-F238E27FC236}">
                <a16:creationId xmlns:a16="http://schemas.microsoft.com/office/drawing/2014/main" id="{C24C9E3A-EDF9-F7BC-4780-FF3D12831A7E}"/>
              </a:ext>
            </a:extLst>
          </p:cNvPr>
          <p:cNvGrpSpPr/>
          <p:nvPr/>
        </p:nvGrpSpPr>
        <p:grpSpPr>
          <a:xfrm>
            <a:off x="188518" y="204618"/>
            <a:ext cx="4022114" cy="266169"/>
            <a:chOff x="188517" y="202538"/>
            <a:chExt cx="5103919" cy="337759"/>
          </a:xfrm>
        </p:grpSpPr>
        <p:pic>
          <p:nvPicPr>
            <p:cNvPr id="12" name="Image 11">
              <a:extLst>
                <a:ext uri="{FF2B5EF4-FFF2-40B4-BE49-F238E27FC236}">
                  <a16:creationId xmlns:a16="http://schemas.microsoft.com/office/drawing/2014/main" id="{9B535BA8-9049-2D9C-595D-956C1EC6D5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517" y="202538"/>
              <a:ext cx="5103919" cy="337759"/>
            </a:xfrm>
            <a:prstGeom prst="rect">
              <a:avLst/>
            </a:prstGeom>
          </p:spPr>
        </p:pic>
        <p:sp>
          <p:nvSpPr>
            <p:cNvPr id="13" name="Titre 1">
              <a:extLst>
                <a:ext uri="{FF2B5EF4-FFF2-40B4-BE49-F238E27FC236}">
                  <a16:creationId xmlns:a16="http://schemas.microsoft.com/office/drawing/2014/main" id="{C9352108-516C-C198-9445-C11D2D85F379}"/>
                </a:ext>
              </a:extLst>
            </p:cNvPr>
            <p:cNvSpPr txBox="1">
              <a:spLocks/>
            </p:cNvSpPr>
            <p:nvPr/>
          </p:nvSpPr>
          <p:spPr>
            <a:xfrm>
              <a:off x="1192557" y="270479"/>
              <a:ext cx="3499516" cy="2257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Le CTRE</a:t>
              </a:r>
            </a:p>
          </p:txBody>
        </p:sp>
      </p:grpSp>
      <p:sp>
        <p:nvSpPr>
          <p:cNvPr id="3" name="Espace réservé du pied de page 2">
            <a:extLst>
              <a:ext uri="{FF2B5EF4-FFF2-40B4-BE49-F238E27FC236}">
                <a16:creationId xmlns:a16="http://schemas.microsoft.com/office/drawing/2014/main" id="{375ADE5C-1B8D-90AC-F828-674E6CABEED0}"/>
              </a:ext>
            </a:extLst>
          </p:cNvPr>
          <p:cNvSpPr>
            <a:spLocks noGrp="1"/>
          </p:cNvSpPr>
          <p:nvPr>
            <p:ph type="ftr" sz="quarter" idx="11"/>
          </p:nvPr>
        </p:nvSpPr>
        <p:spPr/>
        <p:txBody>
          <a:bodyPr/>
          <a:lstStyle/>
          <a:p>
            <a:r>
              <a:rPr lang="fr-FR" dirty="0"/>
              <a:t>Webinaire EAJE employeurs - le 14/01/2025</a:t>
            </a:r>
          </a:p>
        </p:txBody>
      </p:sp>
      <p:sp>
        <p:nvSpPr>
          <p:cNvPr id="15" name="Espace réservé du contenu 2">
            <a:extLst>
              <a:ext uri="{FF2B5EF4-FFF2-40B4-BE49-F238E27FC236}">
                <a16:creationId xmlns:a16="http://schemas.microsoft.com/office/drawing/2014/main" id="{9D2AE821-68F7-3EEB-7F82-641E5B37FA3D}"/>
              </a:ext>
            </a:extLst>
          </p:cNvPr>
          <p:cNvSpPr>
            <a:spLocks noGrp="1"/>
          </p:cNvSpPr>
          <p:nvPr>
            <p:ph idx="1"/>
          </p:nvPr>
        </p:nvSpPr>
        <p:spPr>
          <a:xfrm>
            <a:off x="188517" y="925515"/>
            <a:ext cx="11385459" cy="670372"/>
          </a:xfrm>
        </p:spPr>
        <p:txBody>
          <a:bodyPr>
            <a:normAutofit fontScale="92500" lnSpcReduction="20000"/>
          </a:bodyPr>
          <a:lstStyle/>
          <a:p>
            <a:pPr marL="0" indent="0" algn="just">
              <a:lnSpc>
                <a:spcPct val="110000"/>
              </a:lnSpc>
              <a:buNone/>
            </a:pPr>
            <a:r>
              <a:rPr lang="fr-FR" sz="14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Le Contrat territorial réservataire employeur (</a:t>
            </a:r>
            <a:r>
              <a:rPr lang="fr-FR" sz="1400" dirty="0" err="1">
                <a:solidFill>
                  <a:srgbClr val="000000"/>
                </a:solidFill>
                <a:latin typeface="Roboto Light" panose="02000000000000000000" pitchFamily="2" charset="0"/>
                <a:ea typeface="Roboto Light" panose="02000000000000000000" pitchFamily="2" charset="0"/>
                <a:cs typeface="Roboto Light" panose="02000000000000000000" pitchFamily="2" charset="0"/>
              </a:rPr>
              <a:t>Ctre</a:t>
            </a:r>
            <a:r>
              <a:rPr lang="fr-FR" sz="14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 est un dispositif financier déployé par le réseau des Caisses d’Allocations Familiales (Caf). Par ce dispositif, la Branche famille soutient les employeurs relevant du régime général, non éligibles au Crédit impôt famille (</a:t>
            </a:r>
            <a:r>
              <a:rPr lang="fr-FR" sz="1400" dirty="0" err="1">
                <a:solidFill>
                  <a:srgbClr val="000000"/>
                </a:solidFill>
                <a:latin typeface="Roboto Light" panose="02000000000000000000" pitchFamily="2" charset="0"/>
                <a:ea typeface="Roboto Light" panose="02000000000000000000" pitchFamily="2" charset="0"/>
                <a:cs typeface="Roboto Light" panose="02000000000000000000" pitchFamily="2" charset="0"/>
              </a:rPr>
              <a:t>Cif</a:t>
            </a:r>
            <a:r>
              <a:rPr lang="fr-FR" sz="14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 qui réservent des places pour leurs salariés ou agents de la fonction publique et contribue ainsi au développement de places de crèches. </a:t>
            </a:r>
          </a:p>
        </p:txBody>
      </p:sp>
      <p:grpSp>
        <p:nvGrpSpPr>
          <p:cNvPr id="16" name="Groupe 15"/>
          <p:cNvGrpSpPr/>
          <p:nvPr/>
        </p:nvGrpSpPr>
        <p:grpSpPr>
          <a:xfrm>
            <a:off x="2135180" y="1788407"/>
            <a:ext cx="8150289" cy="1130520"/>
            <a:chOff x="3080238" y="218980"/>
            <a:chExt cx="2521631" cy="1130520"/>
          </a:xfrm>
        </p:grpSpPr>
        <p:sp>
          <p:nvSpPr>
            <p:cNvPr id="18" name="Rectangle à coins arrondis 17"/>
            <p:cNvSpPr/>
            <p:nvPr/>
          </p:nvSpPr>
          <p:spPr>
            <a:xfrm>
              <a:off x="3080238" y="218980"/>
              <a:ext cx="2521631" cy="1130520"/>
            </a:xfrm>
            <a:prstGeom prst="roundRect">
              <a:avLst/>
            </a:prstGeom>
            <a:solidFill>
              <a:srgbClr val="3DB9C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FR"/>
            </a:p>
          </p:txBody>
        </p:sp>
        <p:sp>
          <p:nvSpPr>
            <p:cNvPr id="19" name="Rectangle 18"/>
            <p:cNvSpPr/>
            <p:nvPr/>
          </p:nvSpPr>
          <p:spPr>
            <a:xfrm>
              <a:off x="3135425" y="274167"/>
              <a:ext cx="2411257" cy="10201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dirty="0">
                  <a:latin typeface="Roboto Slab Light" pitchFamily="2" charset="0"/>
                  <a:ea typeface="Roboto Slab Light" pitchFamily="2" charset="0"/>
                  <a:cs typeface="Roboto Slab Light" pitchFamily="2" charset="0"/>
                </a:rPr>
                <a:t>Le contrat territorial réservataire employeur concerne exclusivement la réservation de places au sein d’établissements d’accueil du jeune enfant éligibles à la Prestation de service unique (</a:t>
              </a:r>
              <a:r>
                <a:rPr lang="fr-FR" dirty="0" err="1">
                  <a:latin typeface="Roboto Slab Light" pitchFamily="2" charset="0"/>
                  <a:ea typeface="Roboto Slab Light" pitchFamily="2" charset="0"/>
                  <a:cs typeface="Roboto Slab Light" pitchFamily="2" charset="0"/>
                </a:rPr>
                <a:t>Psu</a:t>
              </a:r>
              <a:r>
                <a:rPr lang="fr-FR" dirty="0">
                  <a:latin typeface="Roboto Slab Light" pitchFamily="2" charset="0"/>
                  <a:ea typeface="Roboto Slab Light" pitchFamily="2" charset="0"/>
                  <a:cs typeface="Roboto Slab Light" pitchFamily="2" charset="0"/>
                </a:rPr>
                <a:t>).</a:t>
              </a:r>
            </a:p>
          </p:txBody>
        </p:sp>
      </p:grpSp>
      <p:sp>
        <p:nvSpPr>
          <p:cNvPr id="20" name="Espace réservé du contenu 2">
            <a:extLst>
              <a:ext uri="{FF2B5EF4-FFF2-40B4-BE49-F238E27FC236}">
                <a16:creationId xmlns:a16="http://schemas.microsoft.com/office/drawing/2014/main" id="{9D2AE821-68F7-3EEB-7F82-641E5B37FA3D}"/>
              </a:ext>
            </a:extLst>
          </p:cNvPr>
          <p:cNvSpPr txBox="1">
            <a:spLocks/>
          </p:cNvSpPr>
          <p:nvPr/>
        </p:nvSpPr>
        <p:spPr>
          <a:xfrm>
            <a:off x="311255" y="3096496"/>
            <a:ext cx="11385459" cy="6703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fr-FR" sz="1300" b="1"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Quels sont les employeurs éligibles ? </a:t>
            </a:r>
          </a:p>
          <a:p>
            <a:pPr marL="0" indent="0" algn="just">
              <a:lnSpc>
                <a:spcPct val="110000"/>
              </a:lnSpc>
              <a:buNone/>
            </a:pPr>
            <a:r>
              <a:rPr lang="fr-FR" sz="13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Seuls les employeurs, relevant du régime général et non éligibles au Crédit impôt famille, sont éligibles au bonus réservataire</a:t>
            </a:r>
          </a:p>
        </p:txBody>
      </p:sp>
      <p:grpSp>
        <p:nvGrpSpPr>
          <p:cNvPr id="21" name="Groupe 20"/>
          <p:cNvGrpSpPr/>
          <p:nvPr/>
        </p:nvGrpSpPr>
        <p:grpSpPr>
          <a:xfrm>
            <a:off x="1052737" y="3942273"/>
            <a:ext cx="4140365" cy="2355010"/>
            <a:chOff x="4786329" y="1925071"/>
            <a:chExt cx="2521631" cy="1130520"/>
          </a:xfrm>
        </p:grpSpPr>
        <p:sp>
          <p:nvSpPr>
            <p:cNvPr id="22" name="Rectangle à coins arrondis 21"/>
            <p:cNvSpPr/>
            <p:nvPr/>
          </p:nvSpPr>
          <p:spPr>
            <a:xfrm>
              <a:off x="4786329" y="1925071"/>
              <a:ext cx="2521631" cy="1130520"/>
            </a:xfrm>
            <a:prstGeom prst="roundRect">
              <a:avLst/>
            </a:prstGeom>
            <a:solidFill>
              <a:srgbClr val="F8B8C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FR"/>
            </a:p>
          </p:txBody>
        </p:sp>
        <p:sp>
          <p:nvSpPr>
            <p:cNvPr id="23" name="Rectangle 22"/>
            <p:cNvSpPr/>
            <p:nvPr/>
          </p:nvSpPr>
          <p:spPr>
            <a:xfrm>
              <a:off x="4841516" y="1980258"/>
              <a:ext cx="2411257" cy="10201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dirty="0">
                  <a:latin typeface="Roboto Light" pitchFamily="2" charset="0"/>
                  <a:ea typeface="Roboto Light" pitchFamily="2" charset="0"/>
                  <a:cs typeface="Roboto Light" pitchFamily="2" charset="0"/>
                </a:rPr>
                <a:t>Ce sont : </a:t>
              </a:r>
            </a:p>
            <a:p>
              <a:pPr lvl="0" defTabSz="622300">
                <a:lnSpc>
                  <a:spcPct val="90000"/>
                </a:lnSpc>
                <a:spcBef>
                  <a:spcPct val="0"/>
                </a:spcBef>
                <a:spcAft>
                  <a:spcPct val="35000"/>
                </a:spcAft>
              </a:pPr>
              <a:r>
                <a:rPr lang="fr-FR" sz="1400" dirty="0">
                  <a:latin typeface="Roboto Light" pitchFamily="2" charset="0"/>
                  <a:ea typeface="Roboto Light" pitchFamily="2" charset="0"/>
                  <a:cs typeface="Roboto Light" pitchFamily="2" charset="0"/>
                </a:rPr>
                <a:t>- Les collectivités territoriales : commune, intercommunalité, département, région uniquement pour la réservation de places pour leurs agents ; </a:t>
              </a:r>
            </a:p>
            <a:p>
              <a:pPr lvl="0" defTabSz="622300">
                <a:lnSpc>
                  <a:spcPct val="90000"/>
                </a:lnSpc>
                <a:spcBef>
                  <a:spcPct val="0"/>
                </a:spcBef>
                <a:spcAft>
                  <a:spcPct val="35000"/>
                </a:spcAft>
              </a:pPr>
              <a:r>
                <a:rPr lang="fr-FR" sz="1400" dirty="0">
                  <a:latin typeface="Roboto Light" pitchFamily="2" charset="0"/>
                  <a:ea typeface="Roboto Light" pitchFamily="2" charset="0"/>
                  <a:cs typeface="Roboto Light" pitchFamily="2" charset="0"/>
                </a:rPr>
                <a:t>- Les administrations déconcentrées de l’Etat (préfecture de département, préfecture de région, centre de finances publiques…) ; </a:t>
              </a:r>
            </a:p>
            <a:p>
              <a:pPr lvl="0" defTabSz="622300">
                <a:lnSpc>
                  <a:spcPct val="90000"/>
                </a:lnSpc>
                <a:spcBef>
                  <a:spcPct val="0"/>
                </a:spcBef>
                <a:spcAft>
                  <a:spcPct val="35000"/>
                </a:spcAft>
              </a:pPr>
              <a:r>
                <a:rPr lang="fr-FR" sz="1400" dirty="0">
                  <a:latin typeface="Roboto Light" pitchFamily="2" charset="0"/>
                  <a:ea typeface="Roboto Light" pitchFamily="2" charset="0"/>
                  <a:cs typeface="Roboto Light" pitchFamily="2" charset="0"/>
                </a:rPr>
                <a:t> - Les administrations hospitalières (centres hospitaliers, instituts médicaux…)</a:t>
              </a:r>
            </a:p>
          </p:txBody>
        </p:sp>
      </p:grpSp>
      <p:grpSp>
        <p:nvGrpSpPr>
          <p:cNvPr id="27" name="Groupe 26"/>
          <p:cNvGrpSpPr/>
          <p:nvPr/>
        </p:nvGrpSpPr>
        <p:grpSpPr>
          <a:xfrm>
            <a:off x="6302340" y="3942273"/>
            <a:ext cx="4722217" cy="2355010"/>
            <a:chOff x="4786329" y="1925071"/>
            <a:chExt cx="2521631" cy="1130520"/>
          </a:xfrm>
        </p:grpSpPr>
        <p:sp>
          <p:nvSpPr>
            <p:cNvPr id="28" name="Rectangle à coins arrondis 27"/>
            <p:cNvSpPr/>
            <p:nvPr/>
          </p:nvSpPr>
          <p:spPr>
            <a:xfrm>
              <a:off x="4786329" y="1925071"/>
              <a:ext cx="2521631" cy="1130520"/>
            </a:xfrm>
            <a:prstGeom prst="roundRect">
              <a:avLst/>
            </a:prstGeom>
            <a:solidFill>
              <a:srgbClr val="F8B8C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FR"/>
            </a:p>
          </p:txBody>
        </p:sp>
        <p:sp>
          <p:nvSpPr>
            <p:cNvPr id="29" name="Rectangle 28"/>
            <p:cNvSpPr/>
            <p:nvPr/>
          </p:nvSpPr>
          <p:spPr>
            <a:xfrm>
              <a:off x="4841516" y="1980258"/>
              <a:ext cx="2411257" cy="10201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dirty="0">
                  <a:latin typeface="Roboto Light" pitchFamily="2" charset="0"/>
                  <a:ea typeface="Roboto Light" pitchFamily="2" charset="0"/>
                  <a:cs typeface="Roboto Light" pitchFamily="2" charset="0"/>
                </a:rPr>
                <a:t>Cela est possible également pour : </a:t>
              </a:r>
            </a:p>
            <a:p>
              <a:pPr lvl="0" defTabSz="622300">
                <a:lnSpc>
                  <a:spcPct val="90000"/>
                </a:lnSpc>
                <a:spcBef>
                  <a:spcPct val="0"/>
                </a:spcBef>
                <a:spcAft>
                  <a:spcPct val="35000"/>
                </a:spcAft>
              </a:pPr>
              <a:r>
                <a:rPr lang="fr-FR" sz="1400" dirty="0">
                  <a:latin typeface="Roboto Light" pitchFamily="2" charset="0"/>
                  <a:ea typeface="Roboto Light" pitchFamily="2" charset="0"/>
                  <a:cs typeface="Roboto Light" pitchFamily="2" charset="0"/>
                </a:rPr>
                <a:t>- Un organisme de sécurité sociale (Caf, Urssaf, </a:t>
              </a:r>
              <a:r>
                <a:rPr lang="fr-FR" sz="1400" dirty="0" err="1">
                  <a:latin typeface="Roboto Light" pitchFamily="2" charset="0"/>
                  <a:ea typeface="Roboto Light" pitchFamily="2" charset="0"/>
                  <a:cs typeface="Roboto Light" pitchFamily="2" charset="0"/>
                </a:rPr>
                <a:t>Cpam</a:t>
              </a:r>
              <a:r>
                <a:rPr lang="fr-FR" sz="1400" dirty="0">
                  <a:latin typeface="Roboto Light" pitchFamily="2" charset="0"/>
                  <a:ea typeface="Roboto Light" pitchFamily="2" charset="0"/>
                  <a:cs typeface="Roboto Light" pitchFamily="2" charset="0"/>
                </a:rPr>
                <a:t>, </a:t>
              </a:r>
              <a:r>
                <a:rPr lang="fr-FR" sz="1400" dirty="0" err="1">
                  <a:latin typeface="Roboto Light" pitchFamily="2" charset="0"/>
                  <a:ea typeface="Roboto Light" pitchFamily="2" charset="0"/>
                  <a:cs typeface="Roboto Light" pitchFamily="2" charset="0"/>
                </a:rPr>
                <a:t>Cnav</a:t>
              </a:r>
              <a:r>
                <a:rPr lang="fr-FR" sz="1400" dirty="0">
                  <a:latin typeface="Roboto Light" pitchFamily="2" charset="0"/>
                  <a:ea typeface="Roboto Light" pitchFamily="2" charset="0"/>
                  <a:cs typeface="Roboto Light" pitchFamily="2" charset="0"/>
                </a:rPr>
                <a:t>, </a:t>
              </a:r>
              <a:r>
                <a:rPr lang="fr-FR" sz="1400" dirty="0" err="1">
                  <a:latin typeface="Roboto Light" pitchFamily="2" charset="0"/>
                  <a:ea typeface="Roboto Light" pitchFamily="2" charset="0"/>
                  <a:cs typeface="Roboto Light" pitchFamily="2" charset="0"/>
                </a:rPr>
                <a:t>Carsat</a:t>
              </a:r>
              <a:r>
                <a:rPr lang="fr-FR" sz="1400" dirty="0">
                  <a:latin typeface="Roboto Light" pitchFamily="2" charset="0"/>
                  <a:ea typeface="Roboto Light" pitchFamily="2" charset="0"/>
                  <a:cs typeface="Roboto Light" pitchFamily="2" charset="0"/>
                </a:rPr>
                <a:t> …) ; </a:t>
              </a:r>
            </a:p>
            <a:p>
              <a:pPr lvl="0" defTabSz="622300">
                <a:lnSpc>
                  <a:spcPct val="90000"/>
                </a:lnSpc>
                <a:spcBef>
                  <a:spcPct val="0"/>
                </a:spcBef>
                <a:spcAft>
                  <a:spcPct val="35000"/>
                </a:spcAft>
              </a:pPr>
              <a:r>
                <a:rPr lang="fr-FR" sz="1400" dirty="0">
                  <a:latin typeface="Roboto Light" pitchFamily="2" charset="0"/>
                  <a:ea typeface="Roboto Light" pitchFamily="2" charset="0"/>
                  <a:cs typeface="Roboto Light" pitchFamily="2" charset="0"/>
                </a:rPr>
                <a:t>- Les organisations spécifiques (l’institut géographique national, l’institut de gestion sociale des armées …) ; </a:t>
              </a:r>
            </a:p>
            <a:p>
              <a:pPr lvl="0" defTabSz="622300">
                <a:lnSpc>
                  <a:spcPct val="90000"/>
                </a:lnSpc>
                <a:spcBef>
                  <a:spcPct val="0"/>
                </a:spcBef>
                <a:spcAft>
                  <a:spcPct val="35000"/>
                </a:spcAft>
              </a:pPr>
              <a:r>
                <a:rPr lang="fr-FR" sz="1400" dirty="0">
                  <a:latin typeface="Roboto Light" pitchFamily="2" charset="0"/>
                  <a:ea typeface="Roboto Light" pitchFamily="2" charset="0"/>
                  <a:cs typeface="Roboto Light" pitchFamily="2" charset="0"/>
                </a:rPr>
                <a:t>- Les comités d’entreprises ; </a:t>
              </a:r>
            </a:p>
            <a:p>
              <a:pPr lvl="0" defTabSz="622300">
                <a:lnSpc>
                  <a:spcPct val="90000"/>
                </a:lnSpc>
                <a:spcBef>
                  <a:spcPct val="0"/>
                </a:spcBef>
                <a:spcAft>
                  <a:spcPct val="35000"/>
                </a:spcAft>
              </a:pPr>
              <a:r>
                <a:rPr lang="fr-FR" sz="1400" dirty="0">
                  <a:latin typeface="Roboto Light" pitchFamily="2" charset="0"/>
                  <a:ea typeface="Roboto Light" pitchFamily="2" charset="0"/>
                  <a:cs typeface="Roboto Light" pitchFamily="2" charset="0"/>
                </a:rPr>
                <a:t>- Les associations, les fondations et les mutuelles employeuses ; </a:t>
              </a:r>
            </a:p>
            <a:p>
              <a:pPr lvl="0" defTabSz="622300">
                <a:lnSpc>
                  <a:spcPct val="90000"/>
                </a:lnSpc>
                <a:spcBef>
                  <a:spcPct val="0"/>
                </a:spcBef>
                <a:spcAft>
                  <a:spcPct val="35000"/>
                </a:spcAft>
              </a:pPr>
              <a:r>
                <a:rPr lang="fr-FR" sz="1400" dirty="0">
                  <a:latin typeface="Roboto Light" pitchFamily="2" charset="0"/>
                  <a:ea typeface="Roboto Light" pitchFamily="2" charset="0"/>
                  <a:cs typeface="Roboto Light" pitchFamily="2" charset="0"/>
                </a:rPr>
                <a:t>- Les groupements interentreprises pour leurs salariés.</a:t>
              </a:r>
            </a:p>
          </p:txBody>
        </p:sp>
      </p:grpSp>
    </p:spTree>
    <p:extLst>
      <p:ext uri="{BB962C8B-B14F-4D97-AF65-F5344CB8AC3E}">
        <p14:creationId xmlns:p14="http://schemas.microsoft.com/office/powerpoint/2010/main" val="3365404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 coins arrondis 40">
            <a:extLst>
              <a:ext uri="{FF2B5EF4-FFF2-40B4-BE49-F238E27FC236}">
                <a16:creationId xmlns:a16="http://schemas.microsoft.com/office/drawing/2014/main" id="{B1B5FE99-EFB7-F2FA-9D0E-2EF447D941A0}"/>
              </a:ext>
            </a:extLst>
          </p:cNvPr>
          <p:cNvSpPr/>
          <p:nvPr/>
        </p:nvSpPr>
        <p:spPr>
          <a:xfrm>
            <a:off x="176251" y="800744"/>
            <a:ext cx="2031027" cy="3133389"/>
          </a:xfrm>
          <a:prstGeom prst="roundRect">
            <a:avLst>
              <a:gd name="adj" fmla="val 7362"/>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9615FD6D-566B-960A-139E-E22C1D84E2F9}"/>
              </a:ext>
            </a:extLst>
          </p:cNvPr>
          <p:cNvSpPr/>
          <p:nvPr/>
        </p:nvSpPr>
        <p:spPr>
          <a:xfrm>
            <a:off x="176251" y="3422499"/>
            <a:ext cx="2030974" cy="344155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Caractère coloré, cercle, Graphique, créativité&#10;&#10;Description générée automatiquement">
            <a:extLst>
              <a:ext uri="{FF2B5EF4-FFF2-40B4-BE49-F238E27FC236}">
                <a16:creationId xmlns:a16="http://schemas.microsoft.com/office/drawing/2014/main" id="{B6C087BF-079B-7E1D-5B84-CED8C6443F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517" y="205273"/>
            <a:ext cx="2034421" cy="260153"/>
          </a:xfrm>
          <a:prstGeom prst="rect">
            <a:avLst/>
          </a:prstGeom>
        </p:spPr>
      </p:pic>
      <p:sp>
        <p:nvSpPr>
          <p:cNvPr id="2" name="Titre 1">
            <a:extLst>
              <a:ext uri="{FF2B5EF4-FFF2-40B4-BE49-F238E27FC236}">
                <a16:creationId xmlns:a16="http://schemas.microsoft.com/office/drawing/2014/main" id="{8164776D-5F03-D799-042C-6D3FD45A6981}"/>
              </a:ext>
            </a:extLst>
          </p:cNvPr>
          <p:cNvSpPr>
            <a:spLocks noGrp="1"/>
          </p:cNvSpPr>
          <p:nvPr>
            <p:ph type="title"/>
          </p:nvPr>
        </p:nvSpPr>
        <p:spPr>
          <a:xfrm>
            <a:off x="249344" y="238947"/>
            <a:ext cx="1547919" cy="225713"/>
          </a:xfrm>
        </p:spPr>
        <p:txBody>
          <a:bodyPr>
            <a:noAutofit/>
          </a:bodyPr>
          <a:lstStyle/>
          <a:p>
            <a:r>
              <a:rPr lang="fr-FR" sz="1100" dirty="0">
                <a:latin typeface="Roboto Light" panose="02000000000000000000" pitchFamily="2" charset="0"/>
                <a:ea typeface="Roboto Light" panose="02000000000000000000" pitchFamily="2" charset="0"/>
                <a:cs typeface="Roboto Light" panose="02000000000000000000" pitchFamily="2" charset="0"/>
              </a:rPr>
              <a:t>Le CTRE</a:t>
            </a:r>
          </a:p>
        </p:txBody>
      </p:sp>
      <p:graphicFrame>
        <p:nvGraphicFramePr>
          <p:cNvPr id="4" name="Diagramme 3">
            <a:extLst>
              <a:ext uri="{FF2B5EF4-FFF2-40B4-BE49-F238E27FC236}">
                <a16:creationId xmlns:a16="http://schemas.microsoft.com/office/drawing/2014/main" id="{8965805D-9096-D94D-E312-88686B989624}"/>
              </a:ext>
            </a:extLst>
          </p:cNvPr>
          <p:cNvGraphicFramePr/>
          <p:nvPr>
            <p:extLst>
              <p:ext uri="{D42A27DB-BD31-4B8C-83A1-F6EECF244321}">
                <p14:modId xmlns:p14="http://schemas.microsoft.com/office/powerpoint/2010/main" val="1355377928"/>
              </p:ext>
            </p:extLst>
          </p:nvPr>
        </p:nvGraphicFramePr>
        <p:xfrm>
          <a:off x="2387161" y="930045"/>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ZoneTexte 13">
            <a:extLst>
              <a:ext uri="{FF2B5EF4-FFF2-40B4-BE49-F238E27FC236}">
                <a16:creationId xmlns:a16="http://schemas.microsoft.com/office/drawing/2014/main" id="{7C9BE720-8C9A-E870-A8A1-167F0E0990D7}"/>
              </a:ext>
            </a:extLst>
          </p:cNvPr>
          <p:cNvSpPr txBox="1"/>
          <p:nvPr/>
        </p:nvSpPr>
        <p:spPr>
          <a:xfrm>
            <a:off x="2477203" y="1433412"/>
            <a:ext cx="896644" cy="369332"/>
          </a:xfrm>
          <a:prstGeom prst="rect">
            <a:avLst/>
          </a:prstGeom>
          <a:noFill/>
        </p:spPr>
        <p:txBody>
          <a:bodyPr wrap="square" rtlCol="0">
            <a:spAutoFit/>
          </a:bodyPr>
          <a:lstStyle/>
          <a:p>
            <a:pPr algn="ctr"/>
            <a:r>
              <a:rPr lang="fr-FR">
                <a:solidFill>
                  <a:srgbClr val="1F3C85"/>
                </a:solidFill>
              </a:rPr>
              <a:t>1</a:t>
            </a:r>
          </a:p>
        </p:txBody>
      </p:sp>
      <p:sp>
        <p:nvSpPr>
          <p:cNvPr id="15" name="ZoneTexte 14">
            <a:extLst>
              <a:ext uri="{FF2B5EF4-FFF2-40B4-BE49-F238E27FC236}">
                <a16:creationId xmlns:a16="http://schemas.microsoft.com/office/drawing/2014/main" id="{C64196C8-EDE9-6829-C467-A37FE8CBAAB3}"/>
              </a:ext>
            </a:extLst>
          </p:cNvPr>
          <p:cNvSpPr txBox="1"/>
          <p:nvPr/>
        </p:nvSpPr>
        <p:spPr>
          <a:xfrm>
            <a:off x="3046233" y="2829872"/>
            <a:ext cx="815520" cy="369332"/>
          </a:xfrm>
          <a:prstGeom prst="rect">
            <a:avLst/>
          </a:prstGeom>
          <a:noFill/>
        </p:spPr>
        <p:txBody>
          <a:bodyPr wrap="square" rtlCol="0">
            <a:spAutoFit/>
          </a:bodyPr>
          <a:lstStyle/>
          <a:p>
            <a:pPr algn="ctr"/>
            <a:r>
              <a:rPr lang="fr-FR">
                <a:solidFill>
                  <a:srgbClr val="1F3C85"/>
                </a:solidFill>
              </a:rPr>
              <a:t>2</a:t>
            </a:r>
          </a:p>
        </p:txBody>
      </p:sp>
      <p:sp>
        <p:nvSpPr>
          <p:cNvPr id="17" name="ZoneTexte 16">
            <a:extLst>
              <a:ext uri="{FF2B5EF4-FFF2-40B4-BE49-F238E27FC236}">
                <a16:creationId xmlns:a16="http://schemas.microsoft.com/office/drawing/2014/main" id="{DD834A3C-115F-F58C-DFBD-C47E02FE3E4C}"/>
              </a:ext>
            </a:extLst>
          </p:cNvPr>
          <p:cNvSpPr txBox="1"/>
          <p:nvPr/>
        </p:nvSpPr>
        <p:spPr>
          <a:xfrm>
            <a:off x="3046233" y="4057886"/>
            <a:ext cx="815520" cy="369332"/>
          </a:xfrm>
          <a:prstGeom prst="rect">
            <a:avLst/>
          </a:prstGeom>
          <a:noFill/>
        </p:spPr>
        <p:txBody>
          <a:bodyPr wrap="square" lIns="91440" tIns="45720" rIns="91440" bIns="45720" rtlCol="0" anchor="t">
            <a:spAutoFit/>
          </a:bodyPr>
          <a:lstStyle/>
          <a:p>
            <a:pPr algn="ctr"/>
            <a:r>
              <a:rPr lang="fr-FR">
                <a:solidFill>
                  <a:srgbClr val="1F3C85"/>
                </a:solidFill>
              </a:rPr>
              <a:t>3</a:t>
            </a:r>
            <a:endParaRPr lang="fr-FR">
              <a:solidFill>
                <a:srgbClr val="1F3C85"/>
              </a:solidFill>
              <a:cs typeface="Calibri"/>
            </a:endParaRPr>
          </a:p>
        </p:txBody>
      </p:sp>
      <p:sp>
        <p:nvSpPr>
          <p:cNvPr id="3" name="ZoneTexte 2">
            <a:extLst>
              <a:ext uri="{FF2B5EF4-FFF2-40B4-BE49-F238E27FC236}">
                <a16:creationId xmlns:a16="http://schemas.microsoft.com/office/drawing/2014/main" id="{069F080D-F607-5E77-60F5-31954A6DA651}"/>
              </a:ext>
            </a:extLst>
          </p:cNvPr>
          <p:cNvSpPr txBox="1"/>
          <p:nvPr/>
        </p:nvSpPr>
        <p:spPr>
          <a:xfrm>
            <a:off x="2561039" y="5315731"/>
            <a:ext cx="896644" cy="369332"/>
          </a:xfrm>
          <a:prstGeom prst="rect">
            <a:avLst/>
          </a:prstGeom>
          <a:noFill/>
        </p:spPr>
        <p:txBody>
          <a:bodyPr wrap="square" lIns="91440" tIns="45720" rIns="91440" bIns="45720" rtlCol="0" anchor="t">
            <a:spAutoFit/>
          </a:bodyPr>
          <a:lstStyle/>
          <a:p>
            <a:pPr algn="ctr"/>
            <a:r>
              <a:rPr lang="fr-FR">
                <a:solidFill>
                  <a:srgbClr val="1F3C85"/>
                </a:solidFill>
              </a:rPr>
              <a:t>4</a:t>
            </a:r>
            <a:endParaRPr lang="fr-FR">
              <a:solidFill>
                <a:srgbClr val="1F3C85"/>
              </a:solidFill>
              <a:cs typeface="Calibri"/>
            </a:endParaRPr>
          </a:p>
        </p:txBody>
      </p:sp>
      <p:sp>
        <p:nvSpPr>
          <p:cNvPr id="9" name="Rectangle : coins arrondis 8">
            <a:extLst>
              <a:ext uri="{FF2B5EF4-FFF2-40B4-BE49-F238E27FC236}">
                <a16:creationId xmlns:a16="http://schemas.microsoft.com/office/drawing/2014/main" id="{0E6234E1-3C37-AF71-EA9A-BB39A9DC92E5}"/>
              </a:ext>
            </a:extLst>
          </p:cNvPr>
          <p:cNvSpPr/>
          <p:nvPr/>
        </p:nvSpPr>
        <p:spPr>
          <a:xfrm>
            <a:off x="6256421" y="115503"/>
            <a:ext cx="5611528" cy="539015"/>
          </a:xfrm>
          <a:prstGeom prst="roundRect">
            <a:avLst/>
          </a:prstGeom>
          <a:solidFill>
            <a:srgbClr val="1F3C8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Roboto Black" panose="02000000000000000000" pitchFamily="2" charset="0"/>
                <a:ea typeface="Roboto Black" panose="02000000000000000000" pitchFamily="2" charset="0"/>
                <a:cs typeface="Roboto Black" panose="02000000000000000000" pitchFamily="2" charset="0"/>
              </a:rPr>
              <a:t>Précisions sur le CTRE</a:t>
            </a:r>
          </a:p>
        </p:txBody>
      </p:sp>
      <p:sp>
        <p:nvSpPr>
          <p:cNvPr id="10" name="Espace réservé du pied de page 9">
            <a:extLst>
              <a:ext uri="{FF2B5EF4-FFF2-40B4-BE49-F238E27FC236}">
                <a16:creationId xmlns:a16="http://schemas.microsoft.com/office/drawing/2014/main" id="{0AAD0A90-AB7C-EF27-7C8E-68BFF0DD1E51}"/>
              </a:ext>
            </a:extLst>
          </p:cNvPr>
          <p:cNvSpPr>
            <a:spLocks noGrp="1"/>
          </p:cNvSpPr>
          <p:nvPr>
            <p:ph type="ftr" sz="quarter" idx="11"/>
          </p:nvPr>
        </p:nvSpPr>
        <p:spPr/>
        <p:txBody>
          <a:bodyPr/>
          <a:lstStyle/>
          <a:p>
            <a:r>
              <a:rPr lang="fr-FR"/>
              <a:t>Webinaire EAJE employeurs - le 14/01/2025</a:t>
            </a:r>
            <a:endParaRPr lang="fr-FR" dirty="0"/>
          </a:p>
        </p:txBody>
      </p:sp>
    </p:spTree>
    <p:extLst>
      <p:ext uri="{BB962C8B-B14F-4D97-AF65-F5344CB8AC3E}">
        <p14:creationId xmlns:p14="http://schemas.microsoft.com/office/powerpoint/2010/main" val="3571508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0911F2-9167-9E77-F63A-2C6DD9F2ADA5}"/>
              </a:ext>
            </a:extLst>
          </p:cNvPr>
          <p:cNvSpPr/>
          <p:nvPr/>
        </p:nvSpPr>
        <p:spPr>
          <a:xfrm>
            <a:off x="0" y="3796"/>
            <a:ext cx="12192000" cy="716723"/>
          </a:xfrm>
          <a:prstGeom prst="rect">
            <a:avLst/>
          </a:prstGeom>
          <a:solidFill>
            <a:srgbClr val="1F3C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0EF608DB-868A-B59F-0E2B-3F8FDAF5914C}"/>
              </a:ext>
            </a:extLst>
          </p:cNvPr>
          <p:cNvSpPr txBox="1">
            <a:spLocks/>
          </p:cNvSpPr>
          <p:nvPr/>
        </p:nvSpPr>
        <p:spPr>
          <a:xfrm>
            <a:off x="5624423" y="204618"/>
            <a:ext cx="6323162" cy="44601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2000" b="1" dirty="0">
                <a:solidFill>
                  <a:schemeClr val="bg1"/>
                </a:solidFill>
                <a:effectLst/>
                <a:latin typeface="Roboto Light" panose="02000000000000000000" pitchFamily="2" charset="0"/>
                <a:ea typeface="Roboto Light" panose="02000000000000000000" pitchFamily="2" charset="0"/>
                <a:cs typeface="Roboto Light" panose="02000000000000000000" pitchFamily="2" charset="0"/>
              </a:rPr>
              <a:t>Modalités de déclaration pour les places réservataires</a:t>
            </a:r>
            <a:endParaRPr lang="fr-FR" sz="2000" b="1"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grpSp>
        <p:nvGrpSpPr>
          <p:cNvPr id="4" name="Groupe 3">
            <a:extLst>
              <a:ext uri="{FF2B5EF4-FFF2-40B4-BE49-F238E27FC236}">
                <a16:creationId xmlns:a16="http://schemas.microsoft.com/office/drawing/2014/main" id="{C24C9E3A-EDF9-F7BC-4780-FF3D12831A7E}"/>
              </a:ext>
            </a:extLst>
          </p:cNvPr>
          <p:cNvGrpSpPr/>
          <p:nvPr/>
        </p:nvGrpSpPr>
        <p:grpSpPr>
          <a:xfrm>
            <a:off x="188518" y="204618"/>
            <a:ext cx="4022114" cy="266169"/>
            <a:chOff x="188517" y="202538"/>
            <a:chExt cx="5103919" cy="337759"/>
          </a:xfrm>
        </p:grpSpPr>
        <p:pic>
          <p:nvPicPr>
            <p:cNvPr id="12" name="Image 11">
              <a:extLst>
                <a:ext uri="{FF2B5EF4-FFF2-40B4-BE49-F238E27FC236}">
                  <a16:creationId xmlns:a16="http://schemas.microsoft.com/office/drawing/2014/main" id="{9B535BA8-9049-2D9C-595D-956C1EC6D5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517" y="202538"/>
              <a:ext cx="5103919" cy="337759"/>
            </a:xfrm>
            <a:prstGeom prst="rect">
              <a:avLst/>
            </a:prstGeom>
          </p:spPr>
        </p:pic>
        <p:sp>
          <p:nvSpPr>
            <p:cNvPr id="13" name="Titre 1">
              <a:extLst>
                <a:ext uri="{FF2B5EF4-FFF2-40B4-BE49-F238E27FC236}">
                  <a16:creationId xmlns:a16="http://schemas.microsoft.com/office/drawing/2014/main" id="{C9352108-516C-C198-9445-C11D2D85F379}"/>
                </a:ext>
              </a:extLst>
            </p:cNvPr>
            <p:cNvSpPr txBox="1">
              <a:spLocks/>
            </p:cNvSpPr>
            <p:nvPr/>
          </p:nvSpPr>
          <p:spPr>
            <a:xfrm>
              <a:off x="1192557" y="270479"/>
              <a:ext cx="3499516" cy="2257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La déclaration</a:t>
              </a:r>
            </a:p>
          </p:txBody>
        </p:sp>
      </p:grpSp>
      <p:sp>
        <p:nvSpPr>
          <p:cNvPr id="3" name="Espace réservé du pied de page 2">
            <a:extLst>
              <a:ext uri="{FF2B5EF4-FFF2-40B4-BE49-F238E27FC236}">
                <a16:creationId xmlns:a16="http://schemas.microsoft.com/office/drawing/2014/main" id="{375ADE5C-1B8D-90AC-F828-674E6CABEED0}"/>
              </a:ext>
            </a:extLst>
          </p:cNvPr>
          <p:cNvSpPr>
            <a:spLocks noGrp="1"/>
          </p:cNvSpPr>
          <p:nvPr>
            <p:ph type="ftr" sz="quarter" idx="11"/>
          </p:nvPr>
        </p:nvSpPr>
        <p:spPr/>
        <p:txBody>
          <a:bodyPr/>
          <a:lstStyle/>
          <a:p>
            <a:r>
              <a:rPr lang="fr-FR"/>
              <a:t>Webinaire EAJE employeurs - le 14/01/2025</a:t>
            </a:r>
          </a:p>
        </p:txBody>
      </p:sp>
      <p:sp>
        <p:nvSpPr>
          <p:cNvPr id="10" name="Espace réservé du contenu 2">
            <a:extLst>
              <a:ext uri="{FF2B5EF4-FFF2-40B4-BE49-F238E27FC236}">
                <a16:creationId xmlns:a16="http://schemas.microsoft.com/office/drawing/2014/main" id="{9D2AE821-68F7-3EEB-7F82-641E5B37FA3D}"/>
              </a:ext>
            </a:extLst>
          </p:cNvPr>
          <p:cNvSpPr>
            <a:spLocks noGrp="1"/>
          </p:cNvSpPr>
          <p:nvPr>
            <p:ph idx="1"/>
          </p:nvPr>
        </p:nvSpPr>
        <p:spPr>
          <a:xfrm>
            <a:off x="188518" y="1090106"/>
            <a:ext cx="11385459" cy="1753678"/>
          </a:xfrm>
        </p:spPr>
        <p:txBody>
          <a:bodyPr>
            <a:noAutofit/>
          </a:bodyPr>
          <a:lstStyle/>
          <a:p>
            <a:pPr marL="0" indent="0">
              <a:lnSpc>
                <a:spcPct val="110000"/>
              </a:lnSpc>
              <a:buNone/>
            </a:pPr>
            <a:r>
              <a:rPr lang="fr-FR" sz="1800" b="1" dirty="0">
                <a:solidFill>
                  <a:srgbClr val="1F3C85"/>
                </a:solidFill>
                <a:latin typeface="Roboto Light" panose="02000000000000000000" pitchFamily="2" charset="0"/>
                <a:ea typeface="Roboto Light" panose="02000000000000000000" pitchFamily="2" charset="0"/>
                <a:cs typeface="Roboto Light" panose="02000000000000000000" pitchFamily="2" charset="0"/>
              </a:rPr>
              <a:t>Les places réservées dans le cadre uniquement d'un CTRE </a:t>
            </a:r>
            <a:r>
              <a:rPr lang="fr-FR" sz="18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sont à déduire de la PSU dans les données d'activités.</a:t>
            </a:r>
          </a:p>
          <a:p>
            <a:pPr marL="0" indent="0">
              <a:lnSpc>
                <a:spcPct val="110000"/>
              </a:lnSpc>
              <a:buNone/>
            </a:pPr>
            <a:endParaRPr lang="fr-FR" sz="1800" dirty="0">
              <a:solidFill>
                <a:srgbClr val="000000"/>
              </a:solidFill>
              <a:latin typeface="Roboto Light" panose="02000000000000000000" pitchFamily="2" charset="0"/>
              <a:ea typeface="Roboto Light" panose="02000000000000000000" pitchFamily="2" charset="0"/>
              <a:cs typeface="Roboto Light" panose="02000000000000000000" pitchFamily="2" charset="0"/>
            </a:endParaRPr>
          </a:p>
          <a:p>
            <a:pPr marL="0" indent="0">
              <a:lnSpc>
                <a:spcPct val="110000"/>
              </a:lnSpc>
              <a:buNone/>
            </a:pPr>
            <a:r>
              <a:rPr lang="fr-FR" sz="18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Dans l’exemple ci-dessous, la structure à 20 places dont 9 réservées dans le cadre du CTRE. Ainsi, seules les 11 places restantes bénéficient du bonus territoire CTG.</a:t>
            </a: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2917749"/>
            <a:ext cx="10058400" cy="3182275"/>
          </a:xfrm>
          <a:prstGeom prst="rect">
            <a:avLst/>
          </a:prstGeom>
        </p:spPr>
      </p:pic>
    </p:spTree>
    <p:extLst>
      <p:ext uri="{BB962C8B-B14F-4D97-AF65-F5344CB8AC3E}">
        <p14:creationId xmlns:p14="http://schemas.microsoft.com/office/powerpoint/2010/main" val="122459444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1752</Words>
  <Application>Microsoft Office PowerPoint</Application>
  <PresentationFormat>Grand écran</PresentationFormat>
  <Paragraphs>140</Paragraphs>
  <Slides>13</Slides>
  <Notes>13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Arial</vt:lpstr>
      <vt:lpstr>Calibri</vt:lpstr>
      <vt:lpstr>Calibri Light</vt:lpstr>
      <vt:lpstr>Roboto Black</vt:lpstr>
      <vt:lpstr>Roboto Light</vt:lpstr>
      <vt:lpstr>Roboto Slab Light</vt:lpstr>
      <vt:lpstr>Thème Office</vt:lpstr>
      <vt:lpstr>Présentation PowerPoint</vt:lpstr>
      <vt:lpstr>Présentation PowerPoint</vt:lpstr>
      <vt:lpstr>Les différentes formes de la réservation de places </vt:lpstr>
      <vt:lpstr>Présentation PowerPoint</vt:lpstr>
      <vt:lpstr>Présentation PowerPoint</vt:lpstr>
      <vt:lpstr>Présentation PowerPoint</vt:lpstr>
      <vt:lpstr>Présentation PowerPoint</vt:lpstr>
      <vt:lpstr>Le CTRE</vt:lpstr>
      <vt:lpstr>Présentation PowerPoint</vt:lpstr>
      <vt:lpstr>Présentation PowerPoint</vt:lpstr>
      <vt:lpstr>Présentation PowerPoint</vt:lpstr>
      <vt:lpstr>Présentation PowerPoint</vt:lpstr>
      <vt:lpstr>Merci pour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coordination des acteurs institutionnels dans le cadre du Comité départemental des services aux familles (CDSF)</dc:title>
  <dc:creator>Sophie SAGNIEZ 768</dc:creator>
  <cp:lastModifiedBy>Lisa PIBALEAU 768</cp:lastModifiedBy>
  <cp:revision>34</cp:revision>
  <cp:lastPrinted>2024-11-06T13:19:07Z</cp:lastPrinted>
  <dcterms:created xsi:type="dcterms:W3CDTF">2024-10-11T12:13:47Z</dcterms:created>
  <dcterms:modified xsi:type="dcterms:W3CDTF">2025-02-10T16:30:36Z</dcterms:modified>
</cp:coreProperties>
</file>