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11">
  <p:sldMasterIdLst>
    <p:sldMasterId id="2147483924" r:id="rId4"/>
    <p:sldMasterId id="2147483996" r:id="rId5"/>
    <p:sldMasterId id="2147483983" r:id="rId6"/>
  </p:sldMasterIdLst>
  <p:notesMasterIdLst>
    <p:notesMasterId r:id="rId20"/>
  </p:notesMasterIdLst>
  <p:handoutMasterIdLst>
    <p:handoutMasterId r:id="rId21"/>
  </p:handoutMasterIdLst>
  <p:sldIdLst>
    <p:sldId id="256" r:id="rId7"/>
    <p:sldId id="274" r:id="rId8"/>
    <p:sldId id="2773" r:id="rId9"/>
    <p:sldId id="2778" r:id="rId10"/>
    <p:sldId id="267" r:id="rId11"/>
    <p:sldId id="2779" r:id="rId12"/>
    <p:sldId id="2782" r:id="rId13"/>
    <p:sldId id="2784" r:id="rId14"/>
    <p:sldId id="2785" r:id="rId15"/>
    <p:sldId id="268" r:id="rId16"/>
    <p:sldId id="2777" r:id="rId17"/>
    <p:sldId id="271" r:id="rId18"/>
    <p:sldId id="26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5569"/>
    <a:srgbClr val="EA4F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86DDF-DF97-1AA3-1C53-9F01B743ACD3}" v="18" dt="2026-03-26T10:23:13.226"/>
    <p1510:client id="{0B52FA40-7A6B-BC10-12A3-1B8D00AEDB4B}" v="358" dt="2026-03-24T16:09:53.084"/>
    <p1510:client id="{0D4B3EF4-DCB4-4AC6-8945-7DDEF6718F37}" v="15" dt="2026-03-24T18:55:42.114"/>
    <p1510:client id="{228C77AA-6AE0-9948-422D-190780CF0F59}" v="60" dt="2026-03-25T08:05:48.647"/>
    <p1510:client id="{2EDB0E4F-64EC-8012-F25E-1916F3F5BCBE}" v="573" dt="2026-03-25T09:09:39.775"/>
    <p1510:client id="{3C8E0775-B3BD-98E5-1D12-41448827107E}" v="1" dt="2026-03-24T16:10:39.203"/>
    <p1510:client id="{4DE04534-AF26-238E-213E-1FE699C8AD78}" v="143" dt="2026-03-26T10:54:11.344"/>
    <p1510:client id="{4EE82252-E3BA-3400-2742-DA7EA97A028F}" v="435" dt="2026-03-24T20:18:07.734"/>
    <p1510:client id="{8C244584-A6B9-50C2-7BA9-E93776E84EF3}" v="721" dt="2026-03-24T18:47:08.926"/>
    <p1510:client id="{B2776A57-02C3-3021-8CFC-A1A63F4F4E4C}" v="638" dt="2026-03-26T07:50:29.843"/>
    <p1510:client id="{F4A9F5D6-1923-4FC5-AE65-63F9BE43279F}" v="24" dt="2026-03-25T08:24:20.7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2C1E6C5-BF58-4EF5-AA63-5016A5F8DB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5DCF0D7C-592D-4984-B766-0AC89822C0E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9348FE-5944-4348-8457-73642B17D856}" type="datetimeFigureOut">
              <a:rPr lang="fr-FR" smtClean="0"/>
              <a:t>13/04/2026</a:t>
            </a:fld>
            <a:endParaRPr lang="fr-FR"/>
          </a:p>
        </p:txBody>
      </p:sp>
      <p:sp>
        <p:nvSpPr>
          <p:cNvPr id="4" name="Espace réservé du pied de page 3">
            <a:extLst>
              <a:ext uri="{FF2B5EF4-FFF2-40B4-BE49-F238E27FC236}">
                <a16:creationId xmlns:a16="http://schemas.microsoft.com/office/drawing/2014/main" id="{4F15A83C-DB77-4C65-A52E-164772577C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54E7C1C0-991B-46FA-8C3E-85C4873DB6D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24972B7-9F51-469B-815F-FE23EBB72806}" type="slidenum">
              <a:rPr lang="fr-FR" smtClean="0"/>
              <a:t>‹#›</a:t>
            </a:fld>
            <a:endParaRPr lang="fr-FR"/>
          </a:p>
        </p:txBody>
      </p:sp>
    </p:spTree>
    <p:extLst>
      <p:ext uri="{BB962C8B-B14F-4D97-AF65-F5344CB8AC3E}">
        <p14:creationId xmlns:p14="http://schemas.microsoft.com/office/powerpoint/2010/main" val="31706980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2A31E9-3A57-48EC-A207-F2F763178D62}" type="datetimeFigureOut">
              <a:rPr lang="fr-FR" noProof="0" smtClean="0"/>
              <a:t>13/04/2026</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noProof="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6D07F8-0572-40B0-BBA9-29A635BC2959}" type="slidenum">
              <a:rPr lang="fr-FR" noProof="0" smtClean="0"/>
              <a:t>‹#›</a:t>
            </a:fld>
            <a:endParaRPr lang="fr-FR" noProof="0"/>
          </a:p>
        </p:txBody>
      </p:sp>
    </p:spTree>
    <p:extLst>
      <p:ext uri="{BB962C8B-B14F-4D97-AF65-F5344CB8AC3E}">
        <p14:creationId xmlns:p14="http://schemas.microsoft.com/office/powerpoint/2010/main" val="31112587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C6D07F8-0572-40B0-BBA9-29A635BC2959}" type="slidenum">
              <a:rPr lang="fr-FR" noProof="0" smtClean="0"/>
              <a:t>1</a:t>
            </a:fld>
            <a:endParaRPr lang="fr-FR" noProof="0"/>
          </a:p>
        </p:txBody>
      </p:sp>
    </p:spTree>
    <p:extLst>
      <p:ext uri="{BB962C8B-B14F-4D97-AF65-F5344CB8AC3E}">
        <p14:creationId xmlns:p14="http://schemas.microsoft.com/office/powerpoint/2010/main" val="2077027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D8FFC-21F6-4EC1-55D0-C3D519540DE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4DF4BC5-C384-F129-62F0-40A6D52A834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F3D7623-FB51-0A58-2F92-F56B0129252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3D809558-9314-1994-1E9D-FFF39CFF9329}"/>
              </a:ext>
            </a:extLst>
          </p:cNvPr>
          <p:cNvSpPr>
            <a:spLocks noGrp="1"/>
          </p:cNvSpPr>
          <p:nvPr>
            <p:ph type="sldNum" sz="quarter" idx="5"/>
          </p:nvPr>
        </p:nvSpPr>
        <p:spPr/>
        <p:txBody>
          <a:bodyPr/>
          <a:lstStyle/>
          <a:p>
            <a:fld id="{EC6D07F8-0572-40B0-BBA9-29A635BC2959}" type="slidenum">
              <a:rPr lang="fr-FR" noProof="0" smtClean="0"/>
              <a:t>6</a:t>
            </a:fld>
            <a:endParaRPr lang="fr-FR" noProof="0"/>
          </a:p>
        </p:txBody>
      </p:sp>
    </p:spTree>
    <p:extLst>
      <p:ext uri="{BB962C8B-B14F-4D97-AF65-F5344CB8AC3E}">
        <p14:creationId xmlns:p14="http://schemas.microsoft.com/office/powerpoint/2010/main" val="2549549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BBF56-E010-F39F-DF12-5D4E9C28CE3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C9B43B-097E-65C4-8CD6-F7DA4F97C5F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799D862-7731-5B0F-E91C-4FA77FE4431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B8BB83E7-37B8-609B-15D9-8C3BC3C51477}"/>
              </a:ext>
            </a:extLst>
          </p:cNvPr>
          <p:cNvSpPr>
            <a:spLocks noGrp="1"/>
          </p:cNvSpPr>
          <p:nvPr>
            <p:ph type="sldNum" sz="quarter" idx="5"/>
          </p:nvPr>
        </p:nvSpPr>
        <p:spPr/>
        <p:txBody>
          <a:bodyPr/>
          <a:lstStyle/>
          <a:p>
            <a:fld id="{EC6D07F8-0572-40B0-BBA9-29A635BC2959}" type="slidenum">
              <a:rPr lang="fr-FR" noProof="0" smtClean="0"/>
              <a:t>7</a:t>
            </a:fld>
            <a:endParaRPr lang="fr-FR" noProof="0"/>
          </a:p>
        </p:txBody>
      </p:sp>
    </p:spTree>
    <p:extLst>
      <p:ext uri="{BB962C8B-B14F-4D97-AF65-F5344CB8AC3E}">
        <p14:creationId xmlns:p14="http://schemas.microsoft.com/office/powerpoint/2010/main" val="2180241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74256-F1E8-E11B-E7DF-159ADAB5427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F3BD5A3-1034-63CB-2695-2232205BD23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50CE84D-F8FD-FD79-3F59-21F88522B341}"/>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9C5F49C9-FC72-3782-EE05-14A2247D297B}"/>
              </a:ext>
            </a:extLst>
          </p:cNvPr>
          <p:cNvSpPr>
            <a:spLocks noGrp="1"/>
          </p:cNvSpPr>
          <p:nvPr>
            <p:ph type="sldNum" sz="quarter" idx="5"/>
          </p:nvPr>
        </p:nvSpPr>
        <p:spPr/>
        <p:txBody>
          <a:bodyPr/>
          <a:lstStyle/>
          <a:p>
            <a:fld id="{EC6D07F8-0572-40B0-BBA9-29A635BC2959}" type="slidenum">
              <a:rPr lang="fr-FR" noProof="0" smtClean="0"/>
              <a:t>8</a:t>
            </a:fld>
            <a:endParaRPr lang="fr-FR" noProof="0"/>
          </a:p>
        </p:txBody>
      </p:sp>
    </p:spTree>
    <p:extLst>
      <p:ext uri="{BB962C8B-B14F-4D97-AF65-F5344CB8AC3E}">
        <p14:creationId xmlns:p14="http://schemas.microsoft.com/office/powerpoint/2010/main" val="394768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62B77-DCD1-901E-266B-CA603D1808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8EF676D-ECB3-309C-5D32-A88A3FF52AA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3C92C4E-A043-62A9-31D0-0208F0BED95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BD682C6C-C240-B9A5-67AA-8CA1D94EB7AA}"/>
              </a:ext>
            </a:extLst>
          </p:cNvPr>
          <p:cNvSpPr>
            <a:spLocks noGrp="1"/>
          </p:cNvSpPr>
          <p:nvPr>
            <p:ph type="sldNum" sz="quarter" idx="5"/>
          </p:nvPr>
        </p:nvSpPr>
        <p:spPr/>
        <p:txBody>
          <a:bodyPr/>
          <a:lstStyle/>
          <a:p>
            <a:fld id="{EC6D07F8-0572-40B0-BBA9-29A635BC2959}" type="slidenum">
              <a:rPr lang="fr-FR" noProof="0" smtClean="0"/>
              <a:t>9</a:t>
            </a:fld>
            <a:endParaRPr lang="fr-FR" noProof="0"/>
          </a:p>
        </p:txBody>
      </p:sp>
    </p:spTree>
    <p:extLst>
      <p:ext uri="{BB962C8B-B14F-4D97-AF65-F5344CB8AC3E}">
        <p14:creationId xmlns:p14="http://schemas.microsoft.com/office/powerpoint/2010/main" val="597345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6245D-57D4-841F-7DB2-56E33A8051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8FBADBC-ACD3-A946-D563-18E4DF12D3C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589C37C-778A-6CCC-7C9F-7E7DDA9C69A2}"/>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D341A91B-8474-C200-0964-07E7E07966FB}"/>
              </a:ext>
            </a:extLst>
          </p:cNvPr>
          <p:cNvSpPr>
            <a:spLocks noGrp="1"/>
          </p:cNvSpPr>
          <p:nvPr>
            <p:ph type="sldNum" sz="quarter" idx="5"/>
          </p:nvPr>
        </p:nvSpPr>
        <p:spPr/>
        <p:txBody>
          <a:bodyPr/>
          <a:lstStyle/>
          <a:p>
            <a:fld id="{EC6D07F8-0572-40B0-BBA9-29A635BC2959}" type="slidenum">
              <a:rPr lang="fr-FR" noProof="0" smtClean="0"/>
              <a:t>11</a:t>
            </a:fld>
            <a:endParaRPr lang="fr-FR" noProof="0"/>
          </a:p>
        </p:txBody>
      </p:sp>
    </p:spTree>
    <p:extLst>
      <p:ext uri="{BB962C8B-B14F-4D97-AF65-F5344CB8AC3E}">
        <p14:creationId xmlns:p14="http://schemas.microsoft.com/office/powerpoint/2010/main" val="1157668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C6D07F8-0572-40B0-BBA9-29A635BC2959}" type="slidenum">
              <a:rPr lang="fr-FR" noProof="0" smtClean="0"/>
              <a:t>12</a:t>
            </a:fld>
            <a:endParaRPr lang="fr-FR" noProof="0"/>
          </a:p>
        </p:txBody>
      </p:sp>
    </p:spTree>
    <p:extLst>
      <p:ext uri="{BB962C8B-B14F-4D97-AF65-F5344CB8AC3E}">
        <p14:creationId xmlns:p14="http://schemas.microsoft.com/office/powerpoint/2010/main" val="224863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C6D07F8-0572-40B0-BBA9-29A635BC2959}" type="slidenum">
              <a:rPr lang="fr-FR" noProof="0" smtClean="0"/>
              <a:t>13</a:t>
            </a:fld>
            <a:endParaRPr lang="fr-FR" noProof="0"/>
          </a:p>
        </p:txBody>
      </p:sp>
    </p:spTree>
    <p:extLst>
      <p:ext uri="{BB962C8B-B14F-4D97-AF65-F5344CB8AC3E}">
        <p14:creationId xmlns:p14="http://schemas.microsoft.com/office/powerpoint/2010/main" val="3515034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38374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677815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936221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Full Blank Slide">
    <p:spTree>
      <p:nvGrpSpPr>
        <p:cNvPr id="1" name=""/>
        <p:cNvGrpSpPr/>
        <p:nvPr/>
      </p:nvGrpSpPr>
      <p:grpSpPr>
        <a:xfrm>
          <a:off x="0" y="0"/>
          <a:ext cx="0" cy="0"/>
          <a:chOff x="0" y="0"/>
          <a:chExt cx="0" cy="0"/>
        </a:xfrm>
      </p:grpSpPr>
      <p:cxnSp>
        <p:nvCxnSpPr>
          <p:cNvPr id="7" name="Straight Connector 2">
            <a:extLst>
              <a:ext uri="{FF2B5EF4-FFF2-40B4-BE49-F238E27FC236}">
                <a16:creationId xmlns:a16="http://schemas.microsoft.com/office/drawing/2014/main" id="{D268407D-DECA-4D4E-BB69-07C978F2D703}"/>
              </a:ext>
            </a:extLst>
          </p:cNvPr>
          <p:cNvCxnSpPr>
            <a:cxnSpLocks/>
          </p:cNvCxnSpPr>
          <p:nvPr userDrawn="1"/>
        </p:nvCxnSpPr>
        <p:spPr>
          <a:xfrm>
            <a:off x="1160412" y="2524042"/>
            <a:ext cx="0" cy="1403693"/>
          </a:xfrm>
          <a:prstGeom prst="line">
            <a:avLst/>
          </a:prstGeom>
          <a:ln w="28575" cap="rnd">
            <a:solidFill>
              <a:schemeClr val="bg1"/>
            </a:solidFill>
            <a:round/>
          </a:ln>
        </p:spPr>
        <p:style>
          <a:lnRef idx="1">
            <a:schemeClr val="accent1"/>
          </a:lnRef>
          <a:fillRef idx="0">
            <a:schemeClr val="accent1"/>
          </a:fillRef>
          <a:effectRef idx="0">
            <a:schemeClr val="accent1"/>
          </a:effectRef>
          <a:fontRef idx="minor">
            <a:schemeClr val="tx1"/>
          </a:fontRef>
        </p:style>
      </p:cxnSp>
      <p:sp>
        <p:nvSpPr>
          <p:cNvPr id="9" name="Espace réservé du texte 8">
            <a:extLst>
              <a:ext uri="{FF2B5EF4-FFF2-40B4-BE49-F238E27FC236}">
                <a16:creationId xmlns:a16="http://schemas.microsoft.com/office/drawing/2014/main" id="{6183CD25-BBC0-4477-B2EE-D0EDC89DB3F4}"/>
              </a:ext>
            </a:extLst>
          </p:cNvPr>
          <p:cNvSpPr>
            <a:spLocks noGrp="1"/>
          </p:cNvSpPr>
          <p:nvPr>
            <p:ph type="body" sz="quarter" idx="11" hasCustomPrompt="1"/>
          </p:nvPr>
        </p:nvSpPr>
        <p:spPr>
          <a:xfrm>
            <a:off x="1478560" y="2345494"/>
            <a:ext cx="8094133" cy="1833033"/>
          </a:xfrm>
          <a:prstGeom prst="rect">
            <a:avLst/>
          </a:prstGeom>
        </p:spPr>
        <p:txBody>
          <a:bodyPr anchor="ctr" anchorCtr="0"/>
          <a:lstStyle>
            <a:lvl1pPr marL="0" indent="0">
              <a:buNone/>
              <a:defRPr sz="6400" b="1" i="1">
                <a:solidFill>
                  <a:schemeClr val="bg1"/>
                </a:solidFill>
                <a:latin typeface="+mj-lt"/>
              </a:defRPr>
            </a:lvl1pPr>
            <a:lvl2pPr>
              <a:defRPr sz="5867" b="1" i="1">
                <a:solidFill>
                  <a:schemeClr val="bg1"/>
                </a:solidFill>
                <a:latin typeface="+mj-lt"/>
              </a:defRPr>
            </a:lvl2pPr>
            <a:lvl3pPr>
              <a:defRPr sz="4800" b="1" i="1">
                <a:solidFill>
                  <a:schemeClr val="bg1"/>
                </a:solidFill>
                <a:latin typeface="+mj-lt"/>
              </a:defRPr>
            </a:lvl3pPr>
            <a:lvl4pPr>
              <a:defRPr sz="4267" b="1" i="1">
                <a:solidFill>
                  <a:schemeClr val="bg1"/>
                </a:solidFill>
                <a:latin typeface="+mj-lt"/>
              </a:defRPr>
            </a:lvl4pPr>
            <a:lvl5pPr>
              <a:defRPr sz="4267" b="1" i="1">
                <a:solidFill>
                  <a:schemeClr val="bg1"/>
                </a:solidFill>
                <a:latin typeface="+mj-lt"/>
              </a:defRPr>
            </a:lvl5pPr>
          </a:lstStyle>
          <a:p>
            <a:pPr lvl="0"/>
            <a:r>
              <a:rPr lang="fr-FR"/>
              <a:t>2. Titre de chapitre </a:t>
            </a:r>
            <a:r>
              <a:rPr lang="fr-FR" err="1"/>
              <a:t>lorem</a:t>
            </a:r>
            <a:r>
              <a:rPr lang="fr-FR"/>
              <a:t> </a:t>
            </a:r>
            <a:r>
              <a:rPr lang="fr-FR" err="1"/>
              <a:t>sit</a:t>
            </a:r>
            <a:r>
              <a:rPr lang="fr-FR"/>
              <a:t> </a:t>
            </a:r>
            <a:r>
              <a:rPr lang="fr-FR" err="1"/>
              <a:t>amet</a:t>
            </a:r>
            <a:endParaRPr lang="fr-FR"/>
          </a:p>
        </p:txBody>
      </p:sp>
    </p:spTree>
    <p:extLst>
      <p:ext uri="{BB962C8B-B14F-4D97-AF65-F5344CB8AC3E}">
        <p14:creationId xmlns:p14="http://schemas.microsoft.com/office/powerpoint/2010/main" val="182075947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50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3600" userDrawn="1">
          <p15:clr>
            <a:srgbClr val="FBAE40"/>
          </p15:clr>
        </p15:guide>
        <p15:guide id="2" pos="7179" userDrawn="1">
          <p15:clr>
            <a:srgbClr val="FBAE40"/>
          </p15:clr>
        </p15:guide>
        <p15:guide id="3" pos="499" userDrawn="1">
          <p15:clr>
            <a:srgbClr val="FBAE40"/>
          </p15:clr>
        </p15:guide>
        <p15:guide id="4" orient="horz" pos="40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221249-7D12-B4DC-C0F2-D8F28C2B58B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6A20FD9-E07E-E894-9E0A-9299B48439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9D9ADC8-9DDA-F485-8037-A4F2D9F3CACB}"/>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C8F1A881-63F8-EC87-BFAB-16D8B0B1A85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A97DA9-A6D4-EBF6-B777-6AF40858D6A1}"/>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1167692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C43326-C239-2E7D-3960-59380024BB2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8626B5E-8FCF-2A66-39B9-66D876BC4F6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68CCD2-8975-5940-D3AB-9DA618E4216D}"/>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E5B7FE88-7825-0C32-3017-891C1EB2A5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F9C12C-B29C-F14B-0C8D-30292616ABE1}"/>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179742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8AB0C4-20F4-9A2E-FB6F-411A26224FD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09AC8C1-778B-73CD-1E6C-5A5CAFB1D7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27B86BE-9492-4696-1ED8-BAABD6EFB28F}"/>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33C4650B-686A-F257-8394-0A4148BDC8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B839881-7A4C-AC68-2947-7DA2BBD72147}"/>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2698476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643B4B-2C78-5F05-56C2-242CBDBA615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995812B-CBE3-8A09-0A22-A3DEAB1B994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751E2C0-AFE9-B96F-780F-91CED54E38F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E634F26-ADCE-6ADA-EC37-7A6A60B4D872}"/>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43FE78CF-3A62-A5FA-3385-F7ED7C82D27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CB01654-6048-B821-6133-275A59D77375}"/>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190265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0B726D-FA93-812C-26DB-EA719642DFA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DB58FBC-DB3B-BD3A-9104-F21E083916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21264A1-6720-217C-42CA-D72E2817007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1313552-9DDF-90C3-8E0C-140E34959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58A5FBA-4556-DA1E-547D-46CC1D77501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C9F155B-673E-2966-95AC-9198F64AAFB4}"/>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8" name="Espace réservé du pied de page 7">
            <a:extLst>
              <a:ext uri="{FF2B5EF4-FFF2-40B4-BE49-F238E27FC236}">
                <a16:creationId xmlns:a16="http://schemas.microsoft.com/office/drawing/2014/main" id="{CE3C96AE-E62D-5AF2-35FD-B4D8EC63B8D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8BDE3AF-8A15-D340-4CC7-0A9F961ADEA2}"/>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28619115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94352D-693C-7CD6-73AA-ED0C2AECF07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D9366CF-0397-F62D-0E98-B901FBE7DC2D}"/>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4" name="Espace réservé du pied de page 3">
            <a:extLst>
              <a:ext uri="{FF2B5EF4-FFF2-40B4-BE49-F238E27FC236}">
                <a16:creationId xmlns:a16="http://schemas.microsoft.com/office/drawing/2014/main" id="{19E8E256-76BC-14DA-7A77-A853F0DE5AD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0168C66-AACE-0E16-485B-CEAC058391FD}"/>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3495602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BE67EEF-8D48-DC1A-EB5C-111EE63E1A60}"/>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3" name="Espace réservé du pied de page 2">
            <a:extLst>
              <a:ext uri="{FF2B5EF4-FFF2-40B4-BE49-F238E27FC236}">
                <a16:creationId xmlns:a16="http://schemas.microsoft.com/office/drawing/2014/main" id="{1FF074AE-6746-E490-B44F-D0D41BCCF7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C285FCD-65F6-EB0C-46AF-5EA8F6944436}"/>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105819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2" descr="Une image contenant texte, Police, Graphique, logo&#10;&#10;Le contenu généré par l’IA peut être incorrect.">
            <a:extLst>
              <a:ext uri="{FF2B5EF4-FFF2-40B4-BE49-F238E27FC236}">
                <a16:creationId xmlns:a16="http://schemas.microsoft.com/office/drawing/2014/main" id="{8BCAF9FC-69AF-D98A-BB6B-04DDB96AC8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43585" y="5821795"/>
            <a:ext cx="1809750" cy="1181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72390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087ED1-B67D-9755-F7FE-EF5E4E4A5BC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F1A3784-6419-7C13-55FB-41F08710DB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FDAC088-A328-65FA-2796-3FC26C646F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9A2ADE9-A318-7BD2-C51D-6CADB812A904}"/>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6A7F445C-F160-CFCE-153F-944923986BA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8FE8FCD-6FF2-D4F0-BF79-E1680226D355}"/>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2069056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A55B27-B9F9-3004-8E86-80A1DA1C4F6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642D84D-2228-CC66-71BC-A2B8074F96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57236D5-1ACC-DBEF-3C73-F79D821D80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61FB665-9A35-2EFF-AC98-BB090B02264D}"/>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62EA8C0E-C4B1-DD4C-88B8-20DB6B9F2F1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161E90E-370D-9E6C-5FDF-11C2B12C908A}"/>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3400621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E6654C-6BED-E3C8-A1E0-8D9EAE3138E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17406B2-8638-6C43-6377-66EC85CCE9B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9A1051C-59B3-1023-B582-3648B56E4ED4}"/>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6EC03454-338D-4773-EE9B-456783B59E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4C48F2-3646-65E2-2EF4-2A2ABC0432D3}"/>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17185225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B2E84D4-B7E2-285E-EEE6-71A52DD3F4D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523C8EA-E29E-9ED2-F95E-D1DA411ED0B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B382A6D-3777-DBDA-1A1D-ECC2A3838599}"/>
              </a:ext>
            </a:extLst>
          </p:cNvPr>
          <p:cNvSpPr>
            <a:spLocks noGrp="1"/>
          </p:cNvSpPr>
          <p:nvPr>
            <p:ph type="dt" sz="half" idx="10"/>
          </p:nvPr>
        </p:nvSpPr>
        <p:spPr/>
        <p:txBody>
          <a:body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3BDE26D9-ED91-9047-C61D-4340853E22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513B56-E44B-CE4D-D51B-45BA58134512}"/>
              </a:ext>
            </a:extLst>
          </p:cNvPr>
          <p:cNvSpPr>
            <a:spLocks noGrp="1"/>
          </p:cNvSpPr>
          <p:nvPr>
            <p:ph type="sldNum" sz="quarter" idx="12"/>
          </p:nvPr>
        </p:nvSpPr>
        <p:spPr/>
        <p:txBody>
          <a:bodyPr/>
          <a:lstStyle/>
          <a:p>
            <a:fld id="{544183B3-0F3D-4497-AFBB-D9F166E9943C}" type="slidenum">
              <a:rPr lang="fr-FR" smtClean="0"/>
              <a:t>‹#›</a:t>
            </a:fld>
            <a:endParaRPr lang="fr-FR"/>
          </a:p>
        </p:txBody>
      </p:sp>
    </p:spTree>
    <p:extLst>
      <p:ext uri="{BB962C8B-B14F-4D97-AF65-F5344CB8AC3E}">
        <p14:creationId xmlns:p14="http://schemas.microsoft.com/office/powerpoint/2010/main" val="673368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E02404-337B-E500-E4CE-21A8C47F99C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536E8BF-C75F-1F2B-2DAE-D04F7DF434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53B8CC4-D4EF-2BF1-F77F-C8B0A2B511F1}"/>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636E3F96-7EAB-5A20-78EE-05A2F2B3F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7E4FBAD-0475-D830-E82C-EE9BCB8158A9}"/>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12251157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4D943C-87D2-DE1E-959A-9E18213C27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A970EB5-56B5-9EA0-1F41-30E9F445C1D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2789E88-FAB3-9EC8-78C7-FCD958B400EC}"/>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21ED56FF-E844-AD6C-91C5-85F2EC7F80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660CFC-3A59-CF13-A962-80083D7DDEC9}"/>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22059335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3CDD07-8A4B-9504-B7C3-235F78FD869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C7AED1-40B2-6F17-4634-5302E7F687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C4A06D8-AC90-2C11-9EC9-6E6E2739C816}"/>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0060685C-68BF-90BA-2DA1-4570E90783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03386FB-919B-BF33-1B7D-734651E1F47A}"/>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5125633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00A302-3911-6906-94D7-B404275F81A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18B32D2-C28D-A69F-4701-49FC08F41B3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607E73B-4C9C-09E1-A696-DF1BF409DDA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ADF2C9A-F847-123D-B602-F05B06547FAD}"/>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466D676D-2065-E890-D65F-0A18DD9723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4D702A-CE92-E695-90AF-24A477EF11C2}"/>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8310443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7F41AC-162F-0F8C-6B9A-E74263D0136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D60C065-9B1B-BFC5-3ED5-42D09BEBAB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20B832E-2C65-706F-6654-1A0445B1305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7EB8232-1958-D085-B604-0EC53E3DA2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9BC7DAE-BB2C-B506-E4DA-992BA8499F5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B26CAB3-AA21-649D-F59F-3468D342D05D}"/>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8" name="Espace réservé du pied de page 7">
            <a:extLst>
              <a:ext uri="{FF2B5EF4-FFF2-40B4-BE49-F238E27FC236}">
                <a16:creationId xmlns:a16="http://schemas.microsoft.com/office/drawing/2014/main" id="{43731C78-6482-0524-9866-1B8111DDE39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8554B79-63C0-8CB3-B3A5-EAF685EF4BFD}"/>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28697820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618E73-65E8-DC8B-7507-70160EDBA5D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E6BCE6E-44AB-A106-AE69-0F22791C218C}"/>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4" name="Espace réservé du pied de page 3">
            <a:extLst>
              <a:ext uri="{FF2B5EF4-FFF2-40B4-BE49-F238E27FC236}">
                <a16:creationId xmlns:a16="http://schemas.microsoft.com/office/drawing/2014/main" id="{9C7FA4C9-A83B-FD82-F80E-212A18E9709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64B6931-2C43-8764-8054-2BA6F3C38D35}"/>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37108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4564529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904DF85-8721-608D-BD56-2F8BA9DD7194}"/>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3" name="Espace réservé du pied de page 2">
            <a:extLst>
              <a:ext uri="{FF2B5EF4-FFF2-40B4-BE49-F238E27FC236}">
                <a16:creationId xmlns:a16="http://schemas.microsoft.com/office/drawing/2014/main" id="{467CCBB4-BEC6-289A-4034-7406EE9D751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142FE4F-65BE-2C3E-22A7-0C9F06A0093F}"/>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30887466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0387F9-34A2-EDE0-62F3-1954A76FB60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F224D05-65F2-74AB-653B-88A2F14424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0770B52-C313-6A57-3C68-EF4308DA5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1DFBEF-F7EC-769C-D44E-6D7C0EE36449}"/>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6502CDED-2A1B-4262-2A07-D7F6C374E50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117375-D99B-4623-8A92-DBF96C40476C}"/>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1562317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DAD667-117B-D440-C10E-DDD17F5A3A3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040AE72-D47C-C1A2-8ADB-4B55AB23A7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1256166-4988-9FCC-2859-6C648B0694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0B7B2E8-3A33-1CD4-E0A9-361E621F5BB6}"/>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6" name="Espace réservé du pied de page 5">
            <a:extLst>
              <a:ext uri="{FF2B5EF4-FFF2-40B4-BE49-F238E27FC236}">
                <a16:creationId xmlns:a16="http://schemas.microsoft.com/office/drawing/2014/main" id="{D0749F2D-517F-636D-AC75-105E4462F1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E3234C-3DC2-0D91-CA08-4CFA18A8D7FD}"/>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12845724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675212-4B91-E72A-DA8D-EBF391CD69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12613C3-B22E-E053-2348-0B03DA78ABC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A63E57D-F0A4-B083-40F8-9275156DD6D3}"/>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1D9BEBD9-6DC2-B021-1C8E-E845A583E6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33FCCA-A346-7471-95CD-B17008869D66}"/>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12707225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30526F4-A315-9DE1-3275-4AB11FE0395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F85C586-CC4F-5880-05BD-9EA63CE8252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96F3ECB-E2CE-1C14-F547-416770C4A34C}"/>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C872C3EC-EA99-9DF0-113C-37E05C6A6B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B5BFC5B-3B9A-8751-926A-D24026BFAFCC}"/>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24980257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BF1820-3FF7-A3A9-F201-F07011EA529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CFF9D36-E6FA-75B6-3395-0D4FBB89B18E}"/>
              </a:ext>
            </a:extLst>
          </p:cNvPr>
          <p:cNvSpPr>
            <a:spLocks noGrp="1"/>
          </p:cNvSpPr>
          <p:nvPr>
            <p:ph type="dt" sz="half" idx="10"/>
          </p:nvPr>
        </p:nvSpPr>
        <p:spPr/>
        <p:txBody>
          <a:bodyPr/>
          <a:lstStyle/>
          <a:p>
            <a:fld id="{5174CFBB-A539-47DF-9CA9-0F1309000BA6}" type="datetimeFigureOut">
              <a:rPr lang="fr-FR" smtClean="0"/>
              <a:t>13/04/2026</a:t>
            </a:fld>
            <a:endParaRPr lang="fr-FR"/>
          </a:p>
        </p:txBody>
      </p:sp>
      <p:sp>
        <p:nvSpPr>
          <p:cNvPr id="4" name="Espace réservé du pied de page 3">
            <a:extLst>
              <a:ext uri="{FF2B5EF4-FFF2-40B4-BE49-F238E27FC236}">
                <a16:creationId xmlns:a16="http://schemas.microsoft.com/office/drawing/2014/main" id="{3238B100-18E8-7ADC-0D2A-2C39078640F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F05F34D-68F8-35FA-659D-5643CA9C5BAC}"/>
              </a:ext>
            </a:extLst>
          </p:cNvPr>
          <p:cNvSpPr>
            <a:spLocks noGrp="1"/>
          </p:cNvSpPr>
          <p:nvPr>
            <p:ph type="sldNum" sz="quarter" idx="12"/>
          </p:nvPr>
        </p:nvSpPr>
        <p:spPr/>
        <p:txBody>
          <a:bodyPr/>
          <a:lstStyle/>
          <a:p>
            <a:fld id="{F6E536A6-FF7F-48A9-A9D2-AB3B0063B279}" type="slidenum">
              <a:rPr lang="fr-FR" smtClean="0"/>
              <a:t>‹#›</a:t>
            </a:fld>
            <a:endParaRPr lang="fr-FR"/>
          </a:p>
        </p:txBody>
      </p:sp>
    </p:spTree>
    <p:extLst>
      <p:ext uri="{BB962C8B-B14F-4D97-AF65-F5344CB8AC3E}">
        <p14:creationId xmlns:p14="http://schemas.microsoft.com/office/powerpoint/2010/main" val="402807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re 4">
            <a:extLst>
              <a:ext uri="{FF2B5EF4-FFF2-40B4-BE49-F238E27FC236}">
                <a16:creationId xmlns:a16="http://schemas.microsoft.com/office/drawing/2014/main" id="{75E207C7-AC4C-F400-3FB0-F39768DA3518}"/>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3951909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4/13/2026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692726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4/13/2026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66243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398230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4/13/2026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94354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4/13/2026</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06711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4/13/2026</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2426690187"/>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00C5800-AE9F-9720-9FE4-5D7DD4F158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7A26AB3-0397-5D77-44B1-67F070B997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99BD62-D53E-C821-2309-A9E957AE59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2AB64D-D338-4734-9B88-11BA56715A5D}"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CBF50BDF-A1F8-2FF0-D63E-9F6B78EA77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9C69AB6-D8AB-B4B5-A32C-763A36BF73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4183B3-0F3D-4497-AFBB-D9F166E9943C}" type="slidenum">
              <a:rPr lang="fr-FR" smtClean="0"/>
              <a:t>‹#›</a:t>
            </a:fld>
            <a:endParaRPr lang="fr-FR"/>
          </a:p>
        </p:txBody>
      </p:sp>
    </p:spTree>
    <p:extLst>
      <p:ext uri="{BB962C8B-B14F-4D97-AF65-F5344CB8AC3E}">
        <p14:creationId xmlns:p14="http://schemas.microsoft.com/office/powerpoint/2010/main" val="2065157643"/>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8853FBF-F479-23E8-4ED0-7D06D1AD62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10EC8A4-1BAF-1053-0147-8128A4FD64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373D05-D11A-0A29-E9DF-322CF291EA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74CFBB-A539-47DF-9CA9-0F1309000BA6}" type="datetimeFigureOut">
              <a:rPr lang="fr-FR" smtClean="0"/>
              <a:t>13/04/2026</a:t>
            </a:fld>
            <a:endParaRPr lang="fr-FR"/>
          </a:p>
        </p:txBody>
      </p:sp>
      <p:sp>
        <p:nvSpPr>
          <p:cNvPr id="5" name="Espace réservé du pied de page 4">
            <a:extLst>
              <a:ext uri="{FF2B5EF4-FFF2-40B4-BE49-F238E27FC236}">
                <a16:creationId xmlns:a16="http://schemas.microsoft.com/office/drawing/2014/main" id="{EEE89594-1B0A-E7A6-4B49-756CF29642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C2A7230-7D8B-6DD7-7B17-F2488D75C5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E536A6-FF7F-48A9-A9D2-AB3B0063B279}" type="slidenum">
              <a:rPr lang="fr-FR" smtClean="0"/>
              <a:t>‹#›</a:t>
            </a:fld>
            <a:endParaRPr lang="fr-FR"/>
          </a:p>
        </p:txBody>
      </p:sp>
    </p:spTree>
    <p:extLst>
      <p:ext uri="{BB962C8B-B14F-4D97-AF65-F5344CB8AC3E}">
        <p14:creationId xmlns:p14="http://schemas.microsoft.com/office/powerpoint/2010/main" val="3463649852"/>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 id="21474839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SO9hueejEFM?si=RrhLQ2Af6nyo3qS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drive.google.com/drive/folders/11lCDEkqG4pc5lO-NucnU2TtTyQQy5UN8?usp=sharing" TargetMode="External"/><Relationship Id="rId4" Type="http://schemas.openxmlformats.org/officeDocument/2006/relationships/hyperlink" Target="https://www.partageonsunhavre.org/binom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69577&amp;idArticle=LEGIARTI00000630752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6CA50C-1A88-4B3F-A34F-FE199F4205A2}"/>
              </a:ext>
            </a:extLst>
          </p:cNvPr>
          <p:cNvSpPr>
            <a:spLocks noGrp="1"/>
          </p:cNvSpPr>
          <p:nvPr>
            <p:ph type="ctrTitle"/>
          </p:nvPr>
        </p:nvSpPr>
        <p:spPr>
          <a:xfrm>
            <a:off x="1069848" y="4590661"/>
            <a:ext cx="10210862" cy="1065690"/>
          </a:xfrm>
        </p:spPr>
        <p:txBody>
          <a:bodyPr rtlCol="0">
            <a:normAutofit/>
          </a:bodyPr>
          <a:lstStyle/>
          <a:p>
            <a:pPr rtl="0"/>
            <a:r>
              <a:rPr lang="fr-FR" b="1">
                <a:latin typeface="Calibri"/>
                <a:ea typeface="Calibri"/>
                <a:cs typeface="Calibri"/>
              </a:rPr>
              <a:t>BIENVENUE </a:t>
            </a:r>
          </a:p>
        </p:txBody>
      </p:sp>
      <p:pic>
        <p:nvPicPr>
          <p:cNvPr id="3" name="Image 2" descr="Une image contenant texte, Police, Graphique, logo&#10;&#10;Le contenu généré par l’IA peut être incorrect.">
            <a:extLst>
              <a:ext uri="{FF2B5EF4-FFF2-40B4-BE49-F238E27FC236}">
                <a16:creationId xmlns:a16="http://schemas.microsoft.com/office/drawing/2014/main" id="{A137DE92-5047-1605-DD19-BAF27396E768}"/>
              </a:ext>
            </a:extLst>
          </p:cNvPr>
          <p:cNvPicPr>
            <a:picLocks noChangeAspect="1"/>
          </p:cNvPicPr>
          <p:nvPr/>
        </p:nvPicPr>
        <p:blipFill>
          <a:blip r:embed="rId3"/>
          <a:srcRect r="-4" b="3647"/>
          <a:stretch>
            <a:fillRect/>
          </a:stretch>
        </p:blipFill>
        <p:spPr>
          <a:xfrm>
            <a:off x="9739664" y="5736030"/>
            <a:ext cx="2267278" cy="1496419"/>
          </a:xfrm>
          <a:prstGeom prst="rect">
            <a:avLst/>
          </a:prstGeom>
        </p:spPr>
      </p:pic>
    </p:spTree>
    <p:extLst>
      <p:ext uri="{BB962C8B-B14F-4D97-AF65-F5344CB8AC3E}">
        <p14:creationId xmlns:p14="http://schemas.microsoft.com/office/powerpoint/2010/main" val="274582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0CAFE6-F6B7-4638-A47B-210B5F5CD5B4}"/>
              </a:ext>
            </a:extLst>
          </p:cNvPr>
          <p:cNvSpPr>
            <a:spLocks noGrp="1"/>
          </p:cNvSpPr>
          <p:nvPr>
            <p:ph type="title"/>
          </p:nvPr>
        </p:nvSpPr>
        <p:spPr>
          <a:xfrm>
            <a:off x="0" y="1123837"/>
            <a:ext cx="3439485" cy="4601183"/>
          </a:xfrm>
        </p:spPr>
        <p:txBody>
          <a:bodyPr>
            <a:normAutofit/>
          </a:bodyPr>
          <a:lstStyle/>
          <a:p>
            <a:pPr algn="ctr"/>
            <a:r>
              <a:rPr lang="fr-FR" sz="3200"/>
              <a:t>Comment  pouvez-vous nous aider ? </a:t>
            </a:r>
          </a:p>
        </p:txBody>
      </p:sp>
      <p:sp>
        <p:nvSpPr>
          <p:cNvPr id="3" name="Rectangle 2">
            <a:extLst>
              <a:ext uri="{FF2B5EF4-FFF2-40B4-BE49-F238E27FC236}">
                <a16:creationId xmlns:a16="http://schemas.microsoft.com/office/drawing/2014/main" id="{C63E4E2B-1F3E-4E99-8B8E-3054324E95ED}"/>
              </a:ext>
            </a:extLst>
          </p:cNvPr>
          <p:cNvSpPr>
            <a:spLocks noGrp="1" noRot="1" noMove="1" noResize="1" noEditPoints="1" noAdjustHandles="1" noChangeArrowheads="1" noChangeShapeType="1"/>
          </p:cNvSpPr>
          <p:nvPr/>
        </p:nvSpPr>
        <p:spPr>
          <a:xfrm>
            <a:off x="4022891" y="1539648"/>
            <a:ext cx="7278848" cy="7171194"/>
          </a:xfrm>
          <a:prstGeom prst="rect">
            <a:avLst/>
          </a:prstGeom>
        </p:spPr>
        <p:txBody>
          <a:bodyPr wrap="square" lIns="91440" tIns="45720" rIns="91440" bIns="45720" anchor="t">
            <a:spAutoFit/>
          </a:bodyPr>
          <a:lstStyle/>
          <a:p>
            <a:r>
              <a:rPr lang="fr-FR" sz="2000">
                <a:solidFill>
                  <a:srgbClr val="165569"/>
                </a:solidFill>
                <a:latin typeface="Calibri"/>
                <a:ea typeface="Calibri"/>
                <a:cs typeface="Calibri"/>
              </a:rPr>
              <a:t>Promotion du dispositif : vous pouvez communiquer sur votre territoire l’existence de la </a:t>
            </a:r>
            <a:r>
              <a:rPr lang="fr-FR" sz="2000" b="1">
                <a:solidFill>
                  <a:srgbClr val="165569"/>
                </a:solidFill>
                <a:latin typeface="Calibri"/>
                <a:ea typeface="Calibri"/>
                <a:cs typeface="Calibri"/>
              </a:rPr>
              <a:t>Cohabitation Intergénérationnelle Solidaire </a:t>
            </a:r>
            <a:endParaRPr lang="fr-FR">
              <a:solidFill>
                <a:srgbClr val="165569"/>
              </a:solidFill>
              <a:latin typeface="Calibri"/>
              <a:ea typeface="Calibri"/>
              <a:cs typeface="Calibri"/>
            </a:endParaRPr>
          </a:p>
          <a:p>
            <a:endParaRPr lang="en-US" sz="2000" b="1" dirty="0">
              <a:solidFill>
                <a:srgbClr val="165569"/>
              </a:solidFill>
              <a:latin typeface="Calibri"/>
              <a:ea typeface="Calibri"/>
              <a:cs typeface="Calibri"/>
            </a:endParaRPr>
          </a:p>
          <a:p>
            <a:r>
              <a:rPr lang="fr-FR" sz="2000">
                <a:solidFill>
                  <a:srgbClr val="165569"/>
                </a:solidFill>
                <a:latin typeface="Calibri"/>
                <a:ea typeface="Calibri"/>
                <a:cs typeface="Calibri"/>
              </a:rPr>
              <a:t>Quels freins ? </a:t>
            </a:r>
            <a:endParaRPr lang="en-US" sz="2000">
              <a:solidFill>
                <a:srgbClr val="165569"/>
              </a:solidFill>
              <a:latin typeface="Calibri"/>
              <a:ea typeface="Calibri"/>
              <a:cs typeface="Calibri"/>
            </a:endParaRPr>
          </a:p>
          <a:p>
            <a:r>
              <a:rPr lang="fr-FR" sz="2000">
                <a:solidFill>
                  <a:srgbClr val="165569"/>
                </a:solidFill>
                <a:latin typeface="Calibri"/>
                <a:ea typeface="Calibri"/>
                <a:cs typeface="Calibri"/>
              </a:rPr>
              <a:t>Quelles étapes ? </a:t>
            </a:r>
            <a:endParaRPr lang="en-US" sz="2000">
              <a:solidFill>
                <a:srgbClr val="165569"/>
              </a:solidFill>
              <a:latin typeface="Calibri"/>
              <a:ea typeface="Calibri"/>
              <a:cs typeface="Calibri"/>
            </a:endParaRPr>
          </a:p>
          <a:p>
            <a:r>
              <a:rPr lang="fr-FR" sz="2000">
                <a:solidFill>
                  <a:srgbClr val="165569"/>
                </a:solidFill>
                <a:latin typeface="Calibri"/>
                <a:ea typeface="Calibri"/>
                <a:cs typeface="Calibri"/>
              </a:rPr>
              <a:t>Quels outils ?</a:t>
            </a:r>
            <a:endParaRPr lang="en-US" sz="2000">
              <a:solidFill>
                <a:srgbClr val="165569"/>
              </a:solidFill>
              <a:latin typeface="Calibri"/>
              <a:ea typeface="Calibri"/>
              <a:cs typeface="Calibri"/>
            </a:endParaRPr>
          </a:p>
          <a:p>
            <a:endParaRPr lang="fr-FR" sz="2000" dirty="0">
              <a:solidFill>
                <a:srgbClr val="165569"/>
              </a:solidFill>
              <a:latin typeface="Calibri"/>
              <a:ea typeface="Calibri"/>
              <a:cs typeface="Calibri"/>
            </a:endParaRPr>
          </a:p>
          <a:p>
            <a:r>
              <a:rPr lang="fr-FR" sz="2000">
                <a:solidFill>
                  <a:srgbClr val="165569"/>
                </a:solidFill>
                <a:latin typeface="Calibri"/>
                <a:ea typeface="Calibri"/>
                <a:cs typeface="Calibri"/>
              </a:rPr>
              <a:t>1/ Information - Sensibilisation de vos équipes</a:t>
            </a:r>
            <a:endParaRPr lang="en-US" sz="2000">
              <a:solidFill>
                <a:srgbClr val="165569"/>
              </a:solidFill>
              <a:latin typeface="Calibri"/>
              <a:ea typeface="Calibri"/>
              <a:cs typeface="Calibri"/>
            </a:endParaRPr>
          </a:p>
          <a:p>
            <a:r>
              <a:rPr lang="fr-FR" sz="2000">
                <a:solidFill>
                  <a:srgbClr val="165569"/>
                </a:solidFill>
                <a:latin typeface="Calibri"/>
                <a:ea typeface="Calibri"/>
                <a:cs typeface="Calibri"/>
              </a:rPr>
              <a:t>2/ Action de veille sur les besoins exprimés par les habitants jeunes et seniors </a:t>
            </a:r>
            <a:endParaRPr lang="fr-FR" sz="2000" dirty="0">
              <a:solidFill>
                <a:srgbClr val="165569"/>
              </a:solidFill>
              <a:latin typeface="Calibri"/>
              <a:ea typeface="Calibri"/>
              <a:cs typeface="Calibri"/>
            </a:endParaRPr>
          </a:p>
          <a:p>
            <a:r>
              <a:rPr lang="fr-FR" sz="2000">
                <a:solidFill>
                  <a:srgbClr val="165569"/>
                </a:solidFill>
                <a:latin typeface="Calibri"/>
                <a:ea typeface="Calibri"/>
                <a:cs typeface="Calibri"/>
              </a:rPr>
              <a:t>3/ Action de repérage (sondage court)</a:t>
            </a:r>
            <a:endParaRPr lang="en-US" sz="2000">
              <a:solidFill>
                <a:srgbClr val="165569"/>
              </a:solidFill>
              <a:latin typeface="Calibri"/>
              <a:ea typeface="Calibri"/>
              <a:cs typeface="Calibri"/>
            </a:endParaRPr>
          </a:p>
          <a:p>
            <a:r>
              <a:rPr lang="fr-FR" sz="2000">
                <a:solidFill>
                  <a:srgbClr val="165569"/>
                </a:solidFill>
                <a:latin typeface="Calibri"/>
                <a:ea typeface="Calibri"/>
                <a:cs typeface="Calibri"/>
              </a:rPr>
              <a:t>4/ Sensibilisation des seniors fréquentant vos structures </a:t>
            </a:r>
            <a:endParaRPr lang="en-US" sz="2000">
              <a:solidFill>
                <a:srgbClr val="165569"/>
              </a:solidFill>
              <a:latin typeface="Calibri"/>
              <a:ea typeface="Calibri"/>
              <a:cs typeface="Calibri"/>
            </a:endParaRPr>
          </a:p>
          <a:p>
            <a:r>
              <a:rPr lang="fr-FR" sz="2000">
                <a:solidFill>
                  <a:srgbClr val="165569"/>
                </a:solidFill>
                <a:latin typeface="Calibri"/>
                <a:ea typeface="Calibri"/>
                <a:cs typeface="Calibri"/>
              </a:rPr>
              <a:t>En lien avec le CLIC/CCAS de votre territoire </a:t>
            </a:r>
            <a:endParaRPr lang="en-US" sz="2000">
              <a:solidFill>
                <a:srgbClr val="165569"/>
              </a:solidFill>
              <a:latin typeface="Calibri"/>
              <a:ea typeface="Calibri"/>
              <a:cs typeface="Calibri"/>
            </a:endParaRPr>
          </a:p>
          <a:p>
            <a:r>
              <a:rPr lang="fr-FR" sz="2000" dirty="0">
                <a:solidFill>
                  <a:srgbClr val="165569"/>
                </a:solidFill>
                <a:latin typeface="Calibri"/>
                <a:ea typeface="Calibri"/>
                <a:cs typeface="Calibri"/>
              </a:rPr>
              <a:t>5/ Actions collectives </a:t>
            </a:r>
            <a:r>
              <a:rPr lang="fr-FR" sz="2000" dirty="0" err="1">
                <a:solidFill>
                  <a:srgbClr val="165569"/>
                </a:solidFill>
                <a:latin typeface="Calibri"/>
                <a:ea typeface="Calibri"/>
                <a:cs typeface="Calibri"/>
              </a:rPr>
              <a:t>co-construites</a:t>
            </a:r>
            <a:r>
              <a:rPr lang="fr-FR" sz="2000" dirty="0">
                <a:solidFill>
                  <a:srgbClr val="165569"/>
                </a:solidFill>
                <a:latin typeface="Calibri"/>
                <a:ea typeface="Calibri"/>
                <a:cs typeface="Calibri"/>
              </a:rPr>
              <a:t> </a:t>
            </a: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a:p>
            <a:endParaRPr lang="fr-FR" sz="2000">
              <a:latin typeface="Calibri"/>
              <a:ea typeface="Calibri"/>
              <a:cs typeface="Calibri"/>
            </a:endParaRPr>
          </a:p>
        </p:txBody>
      </p:sp>
      <p:sp>
        <p:nvSpPr>
          <p:cNvPr id="4" name="ZoneTexte 3">
            <a:extLst>
              <a:ext uri="{FF2B5EF4-FFF2-40B4-BE49-F238E27FC236}">
                <a16:creationId xmlns:a16="http://schemas.microsoft.com/office/drawing/2014/main" id="{5D6BCAFC-AD3B-B7EE-E7B1-1D8516ACAE1D}"/>
              </a:ext>
            </a:extLst>
          </p:cNvPr>
          <p:cNvSpPr txBox="1"/>
          <p:nvPr/>
        </p:nvSpPr>
        <p:spPr>
          <a:xfrm>
            <a:off x="4078942" y="515471"/>
            <a:ext cx="716055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err="1">
                <a:solidFill>
                  <a:srgbClr val="165569"/>
                </a:solidFill>
                <a:latin typeface="Calibri"/>
                <a:ea typeface="Calibri"/>
                <a:cs typeface="Calibri"/>
              </a:rPr>
              <a:t>Contribuer</a:t>
            </a:r>
            <a:r>
              <a:rPr lang="en-US" sz="2000" b="1" dirty="0">
                <a:solidFill>
                  <a:srgbClr val="165569"/>
                </a:solidFill>
                <a:latin typeface="Calibri"/>
                <a:ea typeface="Calibri"/>
                <a:cs typeface="Calibri"/>
              </a:rPr>
              <a:t> à faire </a:t>
            </a:r>
            <a:r>
              <a:rPr lang="en-US" sz="2000" b="1" dirty="0" err="1">
                <a:solidFill>
                  <a:srgbClr val="165569"/>
                </a:solidFill>
                <a:latin typeface="Calibri"/>
                <a:ea typeface="Calibri"/>
                <a:cs typeface="Calibri"/>
              </a:rPr>
              <a:t>connaître</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une</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réponse</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intergénérationnelle</a:t>
            </a:r>
            <a:r>
              <a:rPr lang="en-US" sz="2000" b="1" dirty="0">
                <a:solidFill>
                  <a:srgbClr val="165569"/>
                </a:solidFill>
                <a:latin typeface="Calibri"/>
                <a:ea typeface="Calibri"/>
                <a:cs typeface="Calibri"/>
              </a:rPr>
              <a:t> aux </a:t>
            </a:r>
            <a:r>
              <a:rPr lang="en-US" sz="2000" b="1" dirty="0" err="1">
                <a:solidFill>
                  <a:srgbClr val="165569"/>
                </a:solidFill>
                <a:latin typeface="Calibri"/>
                <a:ea typeface="Calibri"/>
                <a:cs typeface="Calibri"/>
              </a:rPr>
              <a:t>besoins</a:t>
            </a:r>
            <a:r>
              <a:rPr lang="en-US" sz="2000" b="1" dirty="0">
                <a:solidFill>
                  <a:srgbClr val="165569"/>
                </a:solidFill>
                <a:latin typeface="Calibri"/>
                <a:ea typeface="Calibri"/>
                <a:cs typeface="Calibri"/>
              </a:rPr>
              <a:t> des habitants de </a:t>
            </a:r>
            <a:r>
              <a:rPr lang="en-US" sz="2000" b="1" dirty="0" err="1">
                <a:solidFill>
                  <a:srgbClr val="165569"/>
                </a:solidFill>
                <a:latin typeface="Calibri"/>
                <a:ea typeface="Calibri"/>
                <a:cs typeface="Calibri"/>
              </a:rPr>
              <a:t>votre</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territoire</a:t>
            </a:r>
            <a:r>
              <a:rPr lang="en-US" sz="2000" b="1" dirty="0">
                <a:solidFill>
                  <a:srgbClr val="165569"/>
                </a:solidFill>
                <a:latin typeface="Calibri"/>
                <a:ea typeface="Calibri"/>
                <a:cs typeface="Calibri"/>
              </a:rPr>
              <a:t> ?</a:t>
            </a:r>
            <a:endParaRPr lang="en-US" sz="2000" dirty="0">
              <a:solidFill>
                <a:srgbClr val="165569"/>
              </a:solidFill>
              <a:latin typeface="Calibri"/>
              <a:ea typeface="Calibri"/>
              <a:cs typeface="Calibri"/>
            </a:endParaRPr>
          </a:p>
          <a:p>
            <a:endParaRPr lang="en-US" sz="2000" b="1" dirty="0">
              <a:solidFill>
                <a:srgbClr val="165569"/>
              </a:solidFill>
              <a:latin typeface="Calibri"/>
              <a:ea typeface="Calibri"/>
              <a:cs typeface="Calibri"/>
            </a:endParaRPr>
          </a:p>
        </p:txBody>
      </p:sp>
    </p:spTree>
    <p:extLst>
      <p:ext uri="{BB962C8B-B14F-4D97-AF65-F5344CB8AC3E}">
        <p14:creationId xmlns:p14="http://schemas.microsoft.com/office/powerpoint/2010/main" val="14777217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C6E70-B69C-D4A8-C518-A06DFEBE65D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FFE5067-48A8-774C-E3FA-07DAAEC473A7}"/>
              </a:ext>
            </a:extLst>
          </p:cNvPr>
          <p:cNvSpPr>
            <a:spLocks noGrp="1"/>
          </p:cNvSpPr>
          <p:nvPr>
            <p:ph type="title"/>
          </p:nvPr>
        </p:nvSpPr>
        <p:spPr>
          <a:xfrm>
            <a:off x="252918" y="1123837"/>
            <a:ext cx="3169213" cy="4601183"/>
          </a:xfrm>
        </p:spPr>
        <p:txBody>
          <a:bodyPr rtlCol="0">
            <a:normAutofit/>
          </a:bodyPr>
          <a:lstStyle/>
          <a:p>
            <a:r>
              <a:rPr lang="fr-FR" sz="3200"/>
              <a:t>Ressources </a:t>
            </a:r>
          </a:p>
        </p:txBody>
      </p:sp>
      <p:sp>
        <p:nvSpPr>
          <p:cNvPr id="4" name="Rectangle 3">
            <a:extLst>
              <a:ext uri="{FF2B5EF4-FFF2-40B4-BE49-F238E27FC236}">
                <a16:creationId xmlns:a16="http://schemas.microsoft.com/office/drawing/2014/main" id="{FC254CE2-2183-EB8E-301C-C6A82507D5D1}"/>
              </a:ext>
            </a:extLst>
          </p:cNvPr>
          <p:cNvSpPr/>
          <p:nvPr/>
        </p:nvSpPr>
        <p:spPr>
          <a:xfrm>
            <a:off x="3968642" y="1122605"/>
            <a:ext cx="7671055" cy="4355038"/>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000">
                <a:solidFill>
                  <a:srgbClr val="165569"/>
                </a:solidFill>
                <a:latin typeface="Calibri"/>
                <a:ea typeface="Calibri"/>
                <a:cs typeface="Calibri"/>
              </a:rPr>
              <a:t>Vidéos </a:t>
            </a:r>
            <a:endParaRPr lang="fr-FR" sz="2000">
              <a:solidFill>
                <a:srgbClr val="165569"/>
              </a:solidFill>
              <a:latin typeface="Calibri" panose="020F0502020204030204" pitchFamily="34" charset="0"/>
              <a:ea typeface="Calibri" panose="020F0502020204030204" pitchFamily="34" charset="0"/>
              <a:cs typeface="Calibri" panose="020F0502020204030204" pitchFamily="34" charset="0"/>
            </a:endParaRPr>
          </a:p>
          <a:p>
            <a:r>
              <a:rPr lang="fr-FR">
                <a:solidFill>
                  <a:srgbClr val="165569"/>
                </a:solidFill>
                <a:latin typeface="Calibri"/>
                <a:ea typeface="Calibri"/>
                <a:cs typeface="Calibri"/>
              </a:rPr>
              <a:t>Ex La Macif</a:t>
            </a:r>
            <a:r>
              <a:rPr lang="fr-FR" dirty="0">
                <a:solidFill>
                  <a:srgbClr val="002060"/>
                </a:solidFill>
                <a:latin typeface="Calibri"/>
                <a:ea typeface="Calibri"/>
                <a:cs typeface="Calibri"/>
              </a:rPr>
              <a:t>  </a:t>
            </a:r>
            <a:r>
              <a:rPr lang="fr-FR" b="1" dirty="0">
                <a:solidFill>
                  <a:srgbClr val="EA4F3D"/>
                </a:solidFill>
                <a:ea typeface="+mn-lt"/>
                <a:cs typeface="+mn-lt"/>
                <a:hlinkClick r:id="rId3">
                  <a:extLst>
                    <a:ext uri="{A12FA001-AC4F-418D-AE19-62706E023703}">
                      <ahyp:hlinkClr xmlns:ahyp="http://schemas.microsoft.com/office/drawing/2018/hyperlinkcolor" val="tx"/>
                    </a:ext>
                  </a:extLst>
                </a:hlinkClick>
              </a:rPr>
              <a:t>https://youtu.be/SO9hueejEFM?si=RrhLQ2Af6nyo3qSk</a:t>
            </a:r>
            <a:endParaRPr lang="fr-FR" b="1" dirty="0">
              <a:solidFill>
                <a:srgbClr val="EA4F3D"/>
              </a:solidFill>
              <a:latin typeface="Calibri"/>
              <a:ea typeface="Calibri"/>
              <a:cs typeface="Calibri"/>
              <a:hlinkClick r:id="rId3">
                <a:extLst>
                  <a:ext uri="{A12FA001-AC4F-418D-AE19-62706E023703}">
                    <ahyp:hlinkClr xmlns:ahyp="http://schemas.microsoft.com/office/drawing/2018/hyperlinkcolor" val="tx"/>
                  </a:ext>
                </a:extLst>
              </a:hlinkClick>
            </a:endParaRPr>
          </a:p>
          <a:p>
            <a:endParaRPr lang="fr-FR" dirty="0">
              <a:solidFill>
                <a:srgbClr val="EA4F3D"/>
              </a:solidFill>
              <a:latin typeface="Calibri"/>
              <a:ea typeface="Calibri"/>
              <a:cs typeface="Calibri"/>
            </a:endParaRPr>
          </a:p>
          <a:p>
            <a:r>
              <a:rPr lang="fr-FR" sz="2000">
                <a:solidFill>
                  <a:srgbClr val="165569"/>
                </a:solidFill>
                <a:latin typeface="Calibri"/>
                <a:ea typeface="Calibri"/>
                <a:cs typeface="Calibri"/>
              </a:rPr>
              <a:t>Audio</a:t>
            </a:r>
            <a:r>
              <a:rPr lang="fr-FR" sz="2000" dirty="0">
                <a:solidFill>
                  <a:schemeClr val="tx1">
                    <a:lumMod val="65000"/>
                    <a:lumOff val="35000"/>
                  </a:schemeClr>
                </a:solidFill>
                <a:latin typeface="Calibri"/>
                <a:ea typeface="Calibri"/>
                <a:cs typeface="Calibri"/>
              </a:rPr>
              <a:t> </a:t>
            </a:r>
            <a:endParaRPr lang="fr-FR"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r>
              <a:rPr lang="fr-FR" sz="2000" dirty="0">
                <a:solidFill>
                  <a:srgbClr val="EA4F3D"/>
                </a:solidFill>
                <a:ea typeface="+mn-lt"/>
                <a:cs typeface="+mn-lt"/>
                <a:hlinkClick r:id="rId4">
                  <a:extLst>
                    <a:ext uri="{A12FA001-AC4F-418D-AE19-62706E023703}">
                      <ahyp:hlinkClr xmlns:ahyp="http://schemas.microsoft.com/office/drawing/2018/hyperlinkcolor" val="tx"/>
                    </a:ext>
                  </a:extLst>
                </a:hlinkClick>
              </a:rPr>
              <a:t>https://www.partageonsunhavre.org/binomes/</a:t>
            </a:r>
            <a:endParaRPr lang="fr-FR" dirty="0">
              <a:solidFill>
                <a:srgbClr val="EA4F3D"/>
              </a:solidFill>
              <a:hlinkClick r:id="rId4">
                <a:extLst>
                  <a:ext uri="{A12FA001-AC4F-418D-AE19-62706E023703}">
                    <ahyp:hlinkClr xmlns:ahyp="http://schemas.microsoft.com/office/drawing/2018/hyperlinkcolor" val="tx"/>
                  </a:ext>
                </a:extLst>
              </a:hlinkClick>
            </a:endParaRPr>
          </a:p>
          <a:p>
            <a:endParaRPr lang="fr-FR" sz="2000">
              <a:solidFill>
                <a:schemeClr val="tx1">
                  <a:lumMod val="65000"/>
                  <a:lumOff val="35000"/>
                </a:schemeClr>
              </a:solidFill>
              <a:latin typeface="Calibri"/>
              <a:ea typeface="Calibri"/>
              <a:cs typeface="Calibri"/>
            </a:endParaRPr>
          </a:p>
          <a:p>
            <a:r>
              <a:rPr lang="fr-FR" sz="2000">
                <a:solidFill>
                  <a:srgbClr val="165569"/>
                </a:solidFill>
                <a:latin typeface="Calibri"/>
                <a:ea typeface="Calibri"/>
                <a:cs typeface="Calibri"/>
              </a:rPr>
              <a:t>Verbatim</a:t>
            </a:r>
            <a:r>
              <a:rPr lang="fr-FR" dirty="0">
                <a:solidFill>
                  <a:srgbClr val="002060"/>
                </a:solidFill>
                <a:latin typeface="Calibri"/>
                <a:ea typeface="Calibri"/>
                <a:cs typeface="Calibri"/>
              </a:rPr>
              <a:t>  </a:t>
            </a: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sz="2000" dirty="0">
                <a:solidFill>
                  <a:srgbClr val="EA4F3D"/>
                </a:solidFill>
                <a:highlight>
                  <a:srgbClr val="FFFFFF"/>
                </a:highlight>
                <a:latin typeface="Calibri"/>
                <a:ea typeface="Calibri"/>
                <a:cs typeface="Calibri"/>
              </a:rPr>
              <a:t> </a:t>
            </a:r>
            <a:r>
              <a:rPr lang="fr-FR" sz="1300" b="1" dirty="0">
                <a:solidFill>
                  <a:srgbClr val="EA4F3D"/>
                </a:solidFill>
                <a:highlight>
                  <a:srgbClr val="FFFFFF"/>
                </a:highlight>
                <a:ea typeface="+mn-lt"/>
                <a:cs typeface="+mn-lt"/>
              </a:rPr>
              <a:t>« </a:t>
            </a:r>
            <a:r>
              <a:rPr lang="fr-FR" sz="1300" b="1" i="1" dirty="0">
                <a:solidFill>
                  <a:srgbClr val="EA4F3D"/>
                </a:solidFill>
                <a:highlight>
                  <a:srgbClr val="FFFFFF"/>
                </a:highlight>
                <a:ea typeface="+mn-lt"/>
                <a:cs typeface="+mn-lt"/>
              </a:rPr>
              <a:t>Mes deux années passées avec votre association se sont vraiment très </a:t>
            </a:r>
            <a:r>
              <a:rPr lang="fr-FR" sz="1300" b="1" i="1" dirty="0" err="1">
                <a:solidFill>
                  <a:srgbClr val="EA4F3D"/>
                </a:solidFill>
                <a:highlight>
                  <a:srgbClr val="FFFFFF"/>
                </a:highlight>
                <a:ea typeface="+mn-lt"/>
                <a:cs typeface="+mn-lt"/>
              </a:rPr>
              <a:t>très</a:t>
            </a:r>
            <a:r>
              <a:rPr lang="fr-FR" sz="1300" b="1" i="1" dirty="0">
                <a:solidFill>
                  <a:srgbClr val="EA4F3D"/>
                </a:solidFill>
                <a:highlight>
                  <a:srgbClr val="FFFFFF"/>
                </a:highlight>
                <a:ea typeface="+mn-lt"/>
                <a:cs typeface="+mn-lt"/>
              </a:rPr>
              <a:t> bien déroulées. En particulier grâce à la gentillesse de la vieille dame avec qui je logeais et à l’extrême gentillesse de ses trois filles. Cela m’a beaucoup aidé dans mes études car je n’avais aucun problème de logement et même plus, je me sentais vraiment comme chez moi ... » Thomas C.</a:t>
            </a:r>
            <a:br>
              <a:rPr lang="fr-FR" sz="1300" b="1" i="1" dirty="0">
                <a:solidFill>
                  <a:srgbClr val="EA4F3D"/>
                </a:solidFill>
                <a:highlight>
                  <a:srgbClr val="FFFFFF"/>
                </a:highlight>
                <a:ea typeface="+mn-lt"/>
                <a:cs typeface="+mn-lt"/>
              </a:rPr>
            </a:br>
            <a:endParaRPr lang="fr-FR" sz="1300">
              <a:solidFill>
                <a:srgbClr val="EA4F3D"/>
              </a:solidFill>
              <a:highlight>
                <a:srgbClr val="FFFFFF"/>
              </a:highlight>
              <a:ea typeface="+mn-lt"/>
              <a:cs typeface="+mn-lt"/>
            </a:endParaRPr>
          </a:p>
          <a:p>
            <a:r>
              <a:rPr lang="fr-FR" sz="1300" b="1">
                <a:solidFill>
                  <a:srgbClr val="EA4F3D"/>
                </a:solidFill>
                <a:highlight>
                  <a:srgbClr val="FFFFFF"/>
                </a:highlight>
                <a:ea typeface="+mn-lt"/>
                <a:cs typeface="+mn-lt"/>
              </a:rPr>
              <a:t>« </a:t>
            </a:r>
            <a:r>
              <a:rPr lang="fr-FR" sz="1300" b="1" i="1">
                <a:solidFill>
                  <a:srgbClr val="EA4F3D"/>
                </a:solidFill>
                <a:highlight>
                  <a:srgbClr val="FFFFFF"/>
                </a:highlight>
                <a:ea typeface="+mn-lt"/>
                <a:cs typeface="+mn-lt"/>
              </a:rPr>
              <a:t>Le logement intergénérationnel m’a semblé idéal. Et le je ne regrette pas. Après des débuts hésitants, j’ai noué avec ma logeuse une relation vraiment particulière, avec beaucoup d’affection. Il faut vraiment être le plus naturel possible et se parler franchement. Pour moi, c’est vraiment une expérience géniale.</a:t>
            </a:r>
            <a:r>
              <a:rPr lang="fr-FR" sz="1300" b="1">
                <a:solidFill>
                  <a:srgbClr val="EA4F3D"/>
                </a:solidFill>
                <a:highlight>
                  <a:srgbClr val="FFFFFF"/>
                </a:highlight>
                <a:ea typeface="+mn-lt"/>
                <a:cs typeface="+mn-lt"/>
              </a:rPr>
              <a:t> » Marine J.</a:t>
            </a:r>
            <a:endParaRPr lang="fr-FR" sz="1300">
              <a:solidFill>
                <a:srgbClr val="EA4F3D"/>
              </a:solidFill>
              <a:highlight>
                <a:srgbClr val="FFFFFF"/>
              </a:highlight>
              <a:ea typeface="+mn-lt"/>
              <a:cs typeface="+mn-lt"/>
            </a:endParaRPr>
          </a:p>
          <a:p>
            <a:endParaRPr lang="fr-FR" sz="1200">
              <a:solidFill>
                <a:srgbClr val="E8523D"/>
              </a:solidFill>
              <a:highlight>
                <a:srgbClr val="FFFFFF"/>
              </a:highlight>
              <a:latin typeface="Calibri"/>
              <a:ea typeface="Calibri" panose="020F0502020204030204" pitchFamily="34" charset="0"/>
              <a:cs typeface="Calibri"/>
            </a:endParaRPr>
          </a:p>
          <a:p>
            <a:endParaRPr lang="fr-FR"/>
          </a:p>
        </p:txBody>
      </p:sp>
      <p:sp>
        <p:nvSpPr>
          <p:cNvPr id="5" name="ZoneTexte 3">
            <a:extLst>
              <a:ext uri="{FF2B5EF4-FFF2-40B4-BE49-F238E27FC236}">
                <a16:creationId xmlns:a16="http://schemas.microsoft.com/office/drawing/2014/main" id="{71760D4B-DEDA-BB31-0C00-E14D56649CC6}"/>
              </a:ext>
            </a:extLst>
          </p:cNvPr>
          <p:cNvSpPr txBox="1"/>
          <p:nvPr/>
        </p:nvSpPr>
        <p:spPr>
          <a:xfrm>
            <a:off x="3966081" y="456927"/>
            <a:ext cx="6824382" cy="67710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b="1" dirty="0" err="1">
                <a:solidFill>
                  <a:srgbClr val="165569"/>
                </a:solidFill>
                <a:latin typeface="Calibri"/>
                <a:ea typeface="Calibri"/>
                <a:cs typeface="Calibri"/>
              </a:rPr>
              <a:t>Liens</a:t>
            </a:r>
            <a:r>
              <a:rPr lang="en-US" sz="2000" b="1" dirty="0">
                <a:solidFill>
                  <a:srgbClr val="165569"/>
                </a:solidFill>
                <a:latin typeface="Calibri"/>
                <a:ea typeface="Calibri"/>
                <a:cs typeface="Calibri"/>
              </a:rPr>
              <a:t> vers des </a:t>
            </a:r>
            <a:r>
              <a:rPr lang="en-US" sz="2000" b="1" dirty="0" err="1">
                <a:solidFill>
                  <a:srgbClr val="165569"/>
                </a:solidFill>
                <a:latin typeface="Calibri"/>
                <a:ea typeface="Calibri"/>
                <a:cs typeface="Calibri"/>
              </a:rPr>
              <a:t>témoignages</a:t>
            </a:r>
            <a:r>
              <a:rPr lang="en-US" sz="2000" b="1" dirty="0">
                <a:solidFill>
                  <a:srgbClr val="165569"/>
                </a:solidFill>
                <a:latin typeface="Calibri"/>
                <a:ea typeface="Calibri"/>
                <a:cs typeface="Calibri"/>
              </a:rPr>
              <a:t> </a:t>
            </a:r>
            <a:endParaRPr lang="en-US" sz="2000" dirty="0">
              <a:solidFill>
                <a:srgbClr val="165569"/>
              </a:solidFill>
              <a:latin typeface="Calibri"/>
              <a:ea typeface="Calibri"/>
              <a:cs typeface="Calibri"/>
            </a:endParaRPr>
          </a:p>
          <a:p>
            <a:pPr algn="ctr"/>
            <a:endParaRPr lang="fr-FR"/>
          </a:p>
        </p:txBody>
      </p:sp>
      <p:sp>
        <p:nvSpPr>
          <p:cNvPr id="6" name="ZoneTexte 5">
            <a:extLst>
              <a:ext uri="{FF2B5EF4-FFF2-40B4-BE49-F238E27FC236}">
                <a16:creationId xmlns:a16="http://schemas.microsoft.com/office/drawing/2014/main" id="{469395D1-5680-5444-60CA-F659FF6C1DE1}"/>
              </a:ext>
            </a:extLst>
          </p:cNvPr>
          <p:cNvSpPr txBox="1"/>
          <p:nvPr/>
        </p:nvSpPr>
        <p:spPr>
          <a:xfrm>
            <a:off x="3968643" y="5159095"/>
            <a:ext cx="6101442" cy="1569660"/>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b="1" dirty="0">
                <a:solidFill>
                  <a:srgbClr val="165569"/>
                </a:solidFill>
                <a:latin typeface="Calibri"/>
                <a:ea typeface="Calibri"/>
                <a:cs typeface="Calibri"/>
              </a:rPr>
              <a:t>Documents </a:t>
            </a:r>
            <a:r>
              <a:rPr lang="en-US" sz="2000" b="1" dirty="0" err="1">
                <a:solidFill>
                  <a:srgbClr val="165569"/>
                </a:solidFill>
                <a:latin typeface="Calibri"/>
                <a:ea typeface="Calibri"/>
                <a:cs typeface="Calibri"/>
              </a:rPr>
              <a:t>nécessaires</a:t>
            </a:r>
            <a:r>
              <a:rPr lang="en-US" sz="2000" b="1" dirty="0">
                <a:solidFill>
                  <a:srgbClr val="165569"/>
                </a:solidFill>
                <a:latin typeface="Calibri"/>
                <a:ea typeface="Calibri"/>
                <a:cs typeface="Calibri"/>
              </a:rPr>
              <a:t> : </a:t>
            </a:r>
            <a:r>
              <a:rPr lang="en-US" sz="2000" b="1" dirty="0" err="1">
                <a:solidFill>
                  <a:srgbClr val="165569"/>
                </a:solidFill>
                <a:latin typeface="Calibri"/>
                <a:ea typeface="Calibri"/>
                <a:cs typeface="Calibri"/>
              </a:rPr>
              <a:t>formulaires</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charte</a:t>
            </a:r>
            <a:r>
              <a:rPr lang="en-US" sz="2000" b="1" dirty="0">
                <a:solidFill>
                  <a:srgbClr val="165569"/>
                </a:solidFill>
                <a:latin typeface="Calibri"/>
                <a:ea typeface="Calibri"/>
                <a:cs typeface="Calibri"/>
              </a:rPr>
              <a:t>, </a:t>
            </a:r>
            <a:r>
              <a:rPr lang="en-US" sz="2000" b="1" dirty="0" err="1">
                <a:solidFill>
                  <a:srgbClr val="165569"/>
                </a:solidFill>
                <a:latin typeface="Calibri"/>
                <a:ea typeface="Calibri"/>
                <a:cs typeface="Calibri"/>
              </a:rPr>
              <a:t>contrat</a:t>
            </a:r>
            <a:endParaRPr lang="en-US" sz="2000" b="1" dirty="0">
              <a:solidFill>
                <a:srgbClr val="165569"/>
              </a:solidFill>
              <a:latin typeface="Calibri"/>
              <a:ea typeface="Calibri"/>
              <a:cs typeface="Calibri"/>
            </a:endParaRPr>
          </a:p>
          <a:p>
            <a:r>
              <a:rPr lang="fr-FR" sz="2000" dirty="0">
                <a:solidFill>
                  <a:srgbClr val="EA4F3D"/>
                </a:solidFill>
                <a:latin typeface="Calibri"/>
                <a:ea typeface="Calibri"/>
                <a:cs typeface="Calibri"/>
                <a:hlinkClick r:id="rId5">
                  <a:extLst>
                    <a:ext uri="{A12FA001-AC4F-418D-AE19-62706E023703}">
                      <ahyp:hlinkClr xmlns:ahyp="http://schemas.microsoft.com/office/drawing/2018/hyperlinkcolor" val="tx"/>
                    </a:ext>
                  </a:extLst>
                </a:hlinkClick>
              </a:rPr>
              <a:t>https://drive.google.com/drive/folders/11lCDEkqG4pc5lO-NucnU2TtTyQQy5UN8?usp=sharing</a:t>
            </a:r>
          </a:p>
          <a:p>
            <a:endParaRPr lang="fr-FR">
              <a:latin typeface="Corbel"/>
              <a:ea typeface="Calibri"/>
              <a:cs typeface="Calibri"/>
            </a:endParaRPr>
          </a:p>
          <a:p>
            <a:endParaRPr lang="en-US">
              <a:latin typeface="Calibri"/>
              <a:ea typeface="Calibri"/>
              <a:cs typeface="Calibri"/>
            </a:endParaRPr>
          </a:p>
        </p:txBody>
      </p:sp>
    </p:spTree>
    <p:extLst>
      <p:ext uri="{BB962C8B-B14F-4D97-AF65-F5344CB8AC3E}">
        <p14:creationId xmlns:p14="http://schemas.microsoft.com/office/powerpoint/2010/main" val="3268824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6CA50C-1A88-4B3F-A34F-FE199F4205A2}"/>
              </a:ext>
            </a:extLst>
          </p:cNvPr>
          <p:cNvSpPr>
            <a:spLocks noGrp="1"/>
          </p:cNvSpPr>
          <p:nvPr>
            <p:ph type="ctrTitle"/>
          </p:nvPr>
        </p:nvSpPr>
        <p:spPr>
          <a:xfrm>
            <a:off x="785638" y="2148030"/>
            <a:ext cx="3334235" cy="1614034"/>
          </a:xfrm>
        </p:spPr>
        <p:txBody>
          <a:bodyPr rtlCol="0">
            <a:normAutofit/>
          </a:bodyPr>
          <a:lstStyle/>
          <a:p>
            <a:pPr algn="ctr" rtl="0"/>
            <a:r>
              <a:rPr lang="fr-FR" sz="4800"/>
              <a:t>Questions / Réponses </a:t>
            </a:r>
          </a:p>
        </p:txBody>
      </p:sp>
      <p:pic>
        <p:nvPicPr>
          <p:cNvPr id="3" name="Image 2" descr="Une image contenant texte, Police, Graphique, logo&#10;&#10;Le contenu généré par l’IA peut être incorrect.">
            <a:extLst>
              <a:ext uri="{FF2B5EF4-FFF2-40B4-BE49-F238E27FC236}">
                <a16:creationId xmlns:a16="http://schemas.microsoft.com/office/drawing/2014/main" id="{11691F99-10EE-DF0A-4325-4F0D3E9D8380}"/>
              </a:ext>
            </a:extLst>
          </p:cNvPr>
          <p:cNvPicPr>
            <a:picLocks noChangeAspect="1"/>
          </p:cNvPicPr>
          <p:nvPr/>
        </p:nvPicPr>
        <p:blipFill>
          <a:blip r:embed="rId3"/>
          <a:srcRect r="-4" b="3647"/>
          <a:stretch>
            <a:fillRect/>
          </a:stretch>
        </p:blipFill>
        <p:spPr>
          <a:xfrm>
            <a:off x="9739664" y="5736030"/>
            <a:ext cx="2267278" cy="1496419"/>
          </a:xfrm>
          <a:prstGeom prst="rect">
            <a:avLst/>
          </a:prstGeom>
        </p:spPr>
      </p:pic>
    </p:spTree>
    <p:extLst>
      <p:ext uri="{BB962C8B-B14F-4D97-AF65-F5344CB8AC3E}">
        <p14:creationId xmlns:p14="http://schemas.microsoft.com/office/powerpoint/2010/main" val="4158870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93299F-3E8A-4BF7-9C3D-B9F22CF94C4E}"/>
              </a:ext>
            </a:extLst>
          </p:cNvPr>
          <p:cNvSpPr>
            <a:spLocks noGrp="1"/>
          </p:cNvSpPr>
          <p:nvPr>
            <p:ph type="ctrTitle"/>
          </p:nvPr>
        </p:nvSpPr>
        <p:spPr>
          <a:xfrm>
            <a:off x="1069848" y="1298448"/>
            <a:ext cx="7315200" cy="2130552"/>
          </a:xfrm>
        </p:spPr>
        <p:txBody>
          <a:bodyPr rtlCol="0">
            <a:normAutofit/>
          </a:bodyPr>
          <a:lstStyle/>
          <a:p>
            <a:pPr rtl="0"/>
            <a:r>
              <a:rPr lang="fr-FR"/>
              <a:t>Merci</a:t>
            </a:r>
          </a:p>
        </p:txBody>
      </p:sp>
      <p:sp>
        <p:nvSpPr>
          <p:cNvPr id="3" name="Sous-titre 2">
            <a:extLst>
              <a:ext uri="{FF2B5EF4-FFF2-40B4-BE49-F238E27FC236}">
                <a16:creationId xmlns:a16="http://schemas.microsoft.com/office/drawing/2014/main" id="{EF6083A9-53C1-4358-80D7-727411C121D9}"/>
              </a:ext>
            </a:extLst>
          </p:cNvPr>
          <p:cNvSpPr>
            <a:spLocks noGrp="1"/>
          </p:cNvSpPr>
          <p:nvPr>
            <p:ph type="subTitle" idx="1"/>
          </p:nvPr>
        </p:nvSpPr>
        <p:spPr>
          <a:xfrm>
            <a:off x="1100015" y="3454094"/>
            <a:ext cx="7315200" cy="2130552"/>
          </a:xfrm>
        </p:spPr>
        <p:txBody>
          <a:bodyPr rtlCol="0">
            <a:normAutofit/>
          </a:bodyPr>
          <a:lstStyle/>
          <a:p>
            <a:pPr rtl="0"/>
            <a:r>
              <a:rPr lang="fr-FR" b="1">
                <a:solidFill>
                  <a:schemeClr val="bg1"/>
                </a:solidFill>
              </a:rPr>
              <a:t>contact@cohabilis-seinemaritime.org</a:t>
            </a:r>
          </a:p>
          <a:p>
            <a:pPr rtl="0"/>
            <a:r>
              <a:rPr lang="fr-FR" b="1">
                <a:solidFill>
                  <a:schemeClr val="bg1"/>
                </a:solidFill>
              </a:rPr>
              <a:t>09 79 71 48 98 </a:t>
            </a:r>
          </a:p>
          <a:p>
            <a:pPr rtl="0"/>
            <a:r>
              <a:rPr lang="fr-FR" b="1">
                <a:solidFill>
                  <a:schemeClr val="bg1"/>
                </a:solidFill>
              </a:rPr>
              <a:t> </a:t>
            </a:r>
            <a:endParaRPr lang="fr-FR">
              <a:solidFill>
                <a:schemeClr val="bg1"/>
              </a:solidFill>
            </a:endParaRPr>
          </a:p>
        </p:txBody>
      </p:sp>
      <p:pic>
        <p:nvPicPr>
          <p:cNvPr id="6" name="Image 5" descr="Une image contenant Police, Graphique, logo, symbole&#10;&#10;Le contenu généré par l’IA peut être incorrect.">
            <a:extLst>
              <a:ext uri="{FF2B5EF4-FFF2-40B4-BE49-F238E27FC236}">
                <a16:creationId xmlns:a16="http://schemas.microsoft.com/office/drawing/2014/main" id="{0DBB0B4B-7799-9D3E-A1BC-9F751F030ABA}"/>
              </a:ext>
            </a:extLst>
          </p:cNvPr>
          <p:cNvPicPr>
            <a:picLocks noChangeAspect="1"/>
          </p:cNvPicPr>
          <p:nvPr/>
        </p:nvPicPr>
        <p:blipFill>
          <a:blip r:embed="rId3"/>
          <a:stretch>
            <a:fillRect/>
          </a:stretch>
        </p:blipFill>
        <p:spPr>
          <a:xfrm>
            <a:off x="9739664" y="2363724"/>
            <a:ext cx="1769452" cy="1881554"/>
          </a:xfrm>
          <a:prstGeom prst="rect">
            <a:avLst/>
          </a:prstGeom>
        </p:spPr>
      </p:pic>
      <p:pic>
        <p:nvPicPr>
          <p:cNvPr id="4" name="Image 3" descr="Une image contenant texte, Police, Graphique, logo&#10;&#10;Le contenu généré par l’IA peut être incorrect.">
            <a:extLst>
              <a:ext uri="{FF2B5EF4-FFF2-40B4-BE49-F238E27FC236}">
                <a16:creationId xmlns:a16="http://schemas.microsoft.com/office/drawing/2014/main" id="{1F612E1B-1D37-0389-192F-E12E98E53015}"/>
              </a:ext>
            </a:extLst>
          </p:cNvPr>
          <p:cNvPicPr>
            <a:picLocks noChangeAspect="1"/>
          </p:cNvPicPr>
          <p:nvPr/>
        </p:nvPicPr>
        <p:blipFill>
          <a:blip r:embed="rId4"/>
          <a:srcRect r="-4" b="3647"/>
          <a:stretch>
            <a:fillRect/>
          </a:stretch>
        </p:blipFill>
        <p:spPr>
          <a:xfrm>
            <a:off x="9739664" y="5736030"/>
            <a:ext cx="2267278" cy="1496419"/>
          </a:xfrm>
          <a:prstGeom prst="rect">
            <a:avLst/>
          </a:prstGeom>
        </p:spPr>
      </p:pic>
    </p:spTree>
    <p:extLst>
      <p:ext uri="{BB962C8B-B14F-4D97-AF65-F5344CB8AC3E}">
        <p14:creationId xmlns:p14="http://schemas.microsoft.com/office/powerpoint/2010/main" val="295816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0CAFE6-F6B7-4638-A47B-210B5F5CD5B4}"/>
              </a:ext>
            </a:extLst>
          </p:cNvPr>
          <p:cNvSpPr>
            <a:spLocks noGrp="1"/>
          </p:cNvSpPr>
          <p:nvPr>
            <p:ph type="title"/>
          </p:nvPr>
        </p:nvSpPr>
        <p:spPr>
          <a:xfrm>
            <a:off x="0" y="1123837"/>
            <a:ext cx="3439485" cy="4601183"/>
          </a:xfrm>
        </p:spPr>
        <p:txBody>
          <a:bodyPr>
            <a:normAutofit/>
          </a:bodyPr>
          <a:lstStyle/>
          <a:p>
            <a:pPr algn="ctr"/>
            <a:r>
              <a:rPr lang="fr-FR" sz="3200"/>
              <a:t>Qui sommes nous ?</a:t>
            </a:r>
          </a:p>
        </p:txBody>
      </p:sp>
      <p:sp>
        <p:nvSpPr>
          <p:cNvPr id="3" name="Espace réservé du contenu 2">
            <a:extLst>
              <a:ext uri="{FF2B5EF4-FFF2-40B4-BE49-F238E27FC236}">
                <a16:creationId xmlns:a16="http://schemas.microsoft.com/office/drawing/2014/main" id="{9084F4D7-16CE-4973-9DB9-EA7E9769346B}"/>
              </a:ext>
            </a:extLst>
          </p:cNvPr>
          <p:cNvSpPr>
            <a:spLocks noGrp="1"/>
          </p:cNvSpPr>
          <p:nvPr>
            <p:ph idx="1"/>
          </p:nvPr>
        </p:nvSpPr>
        <p:spPr>
          <a:xfrm>
            <a:off x="3694090" y="1237856"/>
            <a:ext cx="7976123" cy="2599016"/>
          </a:xfrm>
        </p:spPr>
        <p:txBody>
          <a:bodyPr>
            <a:noAutofit/>
          </a:bodyPr>
          <a:lstStyle/>
          <a:p>
            <a:pPr marL="0" indent="0" algn="just">
              <a:spcBef>
                <a:spcPts val="0"/>
              </a:spcBef>
              <a:buNone/>
            </a:pPr>
            <a:r>
              <a:rPr lang="fr-FR" b="1" dirty="0" err="1">
                <a:solidFill>
                  <a:srgbClr val="165569"/>
                </a:solidFill>
                <a:latin typeface="Calibri"/>
                <a:ea typeface="Calibri"/>
                <a:cs typeface="Calibri"/>
              </a:rPr>
              <a:t>Cohabilis</a:t>
            </a:r>
            <a:r>
              <a:rPr lang="fr-FR" b="1" dirty="0">
                <a:solidFill>
                  <a:srgbClr val="165569"/>
                </a:solidFill>
                <a:latin typeface="Calibri"/>
                <a:ea typeface="Calibri"/>
                <a:cs typeface="Calibri"/>
              </a:rPr>
              <a:t> Seine-Maritime</a:t>
            </a:r>
            <a:r>
              <a:rPr lang="fr-FR" b="1" i="1" dirty="0">
                <a:solidFill>
                  <a:srgbClr val="165569"/>
                </a:solidFill>
                <a:latin typeface="Calibri"/>
                <a:ea typeface="Calibri"/>
                <a:cs typeface="Calibri"/>
              </a:rPr>
              <a:t> </a:t>
            </a:r>
            <a:r>
              <a:rPr lang="fr-FR" dirty="0">
                <a:solidFill>
                  <a:srgbClr val="165569"/>
                </a:solidFill>
                <a:latin typeface="Calibri"/>
                <a:ea typeface="Calibri"/>
                <a:cs typeface="Calibri"/>
              </a:rPr>
              <a:t>est une association loi 1901, reconnue d’intérêt général et dédiée à la </a:t>
            </a:r>
            <a:r>
              <a:rPr lang="fr-FR" b="1" dirty="0">
                <a:solidFill>
                  <a:srgbClr val="165569"/>
                </a:solidFill>
                <a:latin typeface="Calibri"/>
                <a:ea typeface="Calibri"/>
                <a:cs typeface="Calibri"/>
              </a:rPr>
              <a:t>cohabitation  intergénérationnelle</a:t>
            </a:r>
            <a:r>
              <a:rPr lang="fr-FR" dirty="0">
                <a:solidFill>
                  <a:srgbClr val="165569"/>
                </a:solidFill>
                <a:latin typeface="Calibri"/>
                <a:ea typeface="Calibri"/>
                <a:cs typeface="Calibri"/>
              </a:rPr>
              <a:t> </a:t>
            </a:r>
            <a:r>
              <a:rPr lang="fr-FR" b="1" dirty="0">
                <a:solidFill>
                  <a:srgbClr val="165569"/>
                </a:solidFill>
                <a:latin typeface="Calibri"/>
                <a:ea typeface="Calibri"/>
                <a:cs typeface="Calibri"/>
              </a:rPr>
              <a:t>solidaire </a:t>
            </a:r>
            <a:r>
              <a:rPr lang="fr-FR" dirty="0">
                <a:solidFill>
                  <a:srgbClr val="165569"/>
                </a:solidFill>
                <a:latin typeface="Calibri"/>
                <a:ea typeface="Calibri"/>
                <a:cs typeface="Calibri"/>
              </a:rPr>
              <a:t>en Seine-Maritime. </a:t>
            </a:r>
          </a:p>
          <a:p>
            <a:pPr marL="0" indent="0" algn="just">
              <a:spcBef>
                <a:spcPts val="0"/>
              </a:spcBef>
              <a:buNone/>
            </a:pPr>
            <a:endParaRPr lang="fr-FR">
              <a:solidFill>
                <a:srgbClr val="4E3B30"/>
              </a:solidFill>
              <a:latin typeface="Calibri"/>
              <a:ea typeface="Calibri"/>
              <a:cs typeface="Calibri"/>
            </a:endParaRPr>
          </a:p>
          <a:p>
            <a:pPr marL="0" indent="0" algn="just">
              <a:spcBef>
                <a:spcPts val="0"/>
              </a:spcBef>
              <a:buNone/>
            </a:pPr>
            <a:r>
              <a:rPr lang="fr-FR" b="1">
                <a:solidFill>
                  <a:srgbClr val="165569"/>
                </a:solidFill>
                <a:latin typeface="Calibri"/>
                <a:ea typeface="Calibri"/>
                <a:cs typeface="Calibri"/>
              </a:rPr>
              <a:t>Notre objectif : </a:t>
            </a:r>
            <a:r>
              <a:rPr lang="fr-FR">
                <a:solidFill>
                  <a:srgbClr val="165569"/>
                </a:solidFill>
                <a:latin typeface="Calibri"/>
                <a:ea typeface="Calibri"/>
                <a:cs typeface="Calibri"/>
              </a:rPr>
              <a:t>Mettre en relation un(e) jeune à la recherche d’un logement avec un accueillant(e) (souvent retraité(e)) disposant d’une chambre au sein de son domicile.</a:t>
            </a:r>
            <a:endParaRPr lang="fr-FR" dirty="0">
              <a:solidFill>
                <a:srgbClr val="165569"/>
              </a:solidFill>
              <a:latin typeface="Calibri"/>
              <a:ea typeface="Calibri"/>
              <a:cs typeface="Calibri"/>
            </a:endParaRPr>
          </a:p>
          <a:p>
            <a:pPr algn="just">
              <a:buNone/>
            </a:pPr>
            <a:r>
              <a:rPr lang="fr-FR" dirty="0">
                <a:solidFill>
                  <a:srgbClr val="165569"/>
                </a:solidFill>
                <a:latin typeface="Calibri"/>
                <a:ea typeface="Calibri"/>
                <a:cs typeface="Calibri"/>
              </a:rPr>
              <a:t> </a:t>
            </a:r>
            <a:r>
              <a:rPr lang="fr-FR" b="1">
                <a:solidFill>
                  <a:srgbClr val="165569"/>
                </a:solidFill>
                <a:latin typeface="Calibri"/>
                <a:ea typeface="Calibri"/>
                <a:cs typeface="Calibri"/>
              </a:rPr>
              <a:t>Nos missions </a:t>
            </a:r>
            <a:r>
              <a:rPr lang="fr-FR">
                <a:solidFill>
                  <a:srgbClr val="165569"/>
                </a:solidFill>
                <a:latin typeface="Calibri"/>
                <a:ea typeface="Calibri"/>
                <a:cs typeface="Calibri"/>
              </a:rPr>
              <a:t>se définissent ainsi :</a:t>
            </a:r>
            <a:endParaRPr lang="fr-FR" dirty="0">
              <a:solidFill>
                <a:srgbClr val="165569"/>
              </a:solidFill>
              <a:latin typeface="Calibri"/>
              <a:ea typeface="Calibri"/>
              <a:cs typeface="Calibri"/>
            </a:endParaRPr>
          </a:p>
          <a:p>
            <a:pPr algn="just"/>
            <a:r>
              <a:rPr lang="fr-FR">
                <a:solidFill>
                  <a:srgbClr val="165569"/>
                </a:solidFill>
                <a:latin typeface="Calibri"/>
                <a:ea typeface="Calibri"/>
                <a:cs typeface="Calibri"/>
              </a:rPr>
              <a:t>Proposer une alternative nouvelle de logement pour les étudiants,</a:t>
            </a:r>
            <a:endParaRPr lang="fr-FR" dirty="0">
              <a:solidFill>
                <a:srgbClr val="165569"/>
              </a:solidFill>
              <a:latin typeface="Calibri"/>
              <a:ea typeface="Calibri"/>
              <a:cs typeface="Calibri"/>
            </a:endParaRPr>
          </a:p>
          <a:p>
            <a:pPr algn="just"/>
            <a:r>
              <a:rPr lang="fr-FR">
                <a:solidFill>
                  <a:srgbClr val="165569"/>
                </a:solidFill>
                <a:latin typeface="Calibri"/>
                <a:ea typeface="Calibri"/>
                <a:cs typeface="Calibri"/>
              </a:rPr>
              <a:t>Prévenir l'isolement des accueillants,</a:t>
            </a:r>
            <a:endParaRPr lang="fr-FR" dirty="0">
              <a:solidFill>
                <a:srgbClr val="165569"/>
              </a:solidFill>
              <a:latin typeface="Calibri"/>
              <a:ea typeface="Calibri"/>
              <a:cs typeface="Calibri"/>
            </a:endParaRPr>
          </a:p>
          <a:p>
            <a:pPr algn="just"/>
            <a:r>
              <a:rPr lang="fr-FR">
                <a:solidFill>
                  <a:srgbClr val="165569"/>
                </a:solidFill>
                <a:latin typeface="Calibri"/>
                <a:ea typeface="Calibri"/>
                <a:cs typeface="Calibri"/>
              </a:rPr>
              <a:t>Favoriser ce lien entre les générations en vue d'une compréhension réciproque, d'une fraternité et de solidarité.</a:t>
            </a:r>
            <a:endParaRPr lang="fr-FR" dirty="0">
              <a:solidFill>
                <a:srgbClr val="165569"/>
              </a:solidFill>
              <a:latin typeface="Calibri"/>
              <a:ea typeface="Calibri"/>
              <a:cs typeface="Calibri"/>
            </a:endParaRPr>
          </a:p>
          <a:p>
            <a:pPr marL="0" indent="0" algn="just">
              <a:spcBef>
                <a:spcPts val="0"/>
              </a:spcBef>
              <a:buNone/>
            </a:pPr>
            <a:endParaRPr lang="fr-FR" dirty="0">
              <a:solidFill>
                <a:srgbClr val="165569"/>
              </a:solidFill>
              <a:latin typeface="Calibri"/>
              <a:ea typeface="Calibri"/>
              <a:cs typeface="Calibri"/>
            </a:endParaRPr>
          </a:p>
        </p:txBody>
      </p:sp>
      <p:sp>
        <p:nvSpPr>
          <p:cNvPr id="5" name="Espace réservé du contenu 2">
            <a:extLst>
              <a:ext uri="{FF2B5EF4-FFF2-40B4-BE49-F238E27FC236}">
                <a16:creationId xmlns:a16="http://schemas.microsoft.com/office/drawing/2014/main" id="{FEF9486E-759F-4202-9A5A-C277E39A8D6A}"/>
              </a:ext>
            </a:extLst>
          </p:cNvPr>
          <p:cNvSpPr txBox="1">
            <a:spLocks/>
          </p:cNvSpPr>
          <p:nvPr/>
        </p:nvSpPr>
        <p:spPr>
          <a:xfrm>
            <a:off x="3694090" y="4475111"/>
            <a:ext cx="7855679" cy="1673714"/>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a:lstStyle>
          <a:p>
            <a:pPr marL="0" indent="0" algn="just">
              <a:spcBef>
                <a:spcPts val="0"/>
              </a:spcBef>
              <a:buNone/>
            </a:pPr>
            <a:r>
              <a:rPr lang="fr-FR">
                <a:solidFill>
                  <a:srgbClr val="165569"/>
                </a:solidFill>
                <a:latin typeface="Calibri"/>
                <a:ea typeface="Calibri"/>
                <a:cs typeface="Calibri"/>
              </a:rPr>
              <a:t>Depuis 2012, nous animons, proposons et développons ce projet associatif.  Plus de 220 personnes en Seine-Maritime ont déjà bénéficié de ce dispositif.</a:t>
            </a:r>
            <a:endParaRPr lang="fr-FR" b="1">
              <a:solidFill>
                <a:srgbClr val="165569"/>
              </a:solidFill>
              <a:latin typeface="Calibri"/>
              <a:ea typeface="Calibri"/>
              <a:cs typeface="Calibri"/>
            </a:endParaRPr>
          </a:p>
          <a:p>
            <a:pPr>
              <a:lnSpc>
                <a:spcPct val="100000"/>
              </a:lnSpc>
              <a:spcBef>
                <a:spcPts val="0"/>
              </a:spcBef>
              <a:buNone/>
            </a:pPr>
            <a:r>
              <a:rPr lang="fr-FR">
                <a:solidFill>
                  <a:srgbClr val="165569"/>
                </a:solidFill>
                <a:latin typeface="Calibri"/>
                <a:ea typeface="Calibri"/>
                <a:cs typeface="Calibri"/>
              </a:rPr>
              <a:t>Nous nous efforçons de créer les conditions propices à la mise en place de</a:t>
            </a:r>
          </a:p>
          <a:p>
            <a:pPr>
              <a:lnSpc>
                <a:spcPct val="100000"/>
              </a:lnSpc>
              <a:spcBef>
                <a:spcPts val="0"/>
              </a:spcBef>
              <a:buNone/>
            </a:pPr>
            <a:r>
              <a:rPr lang="fr-FR" b="1">
                <a:solidFill>
                  <a:srgbClr val="165569"/>
                </a:solidFill>
                <a:latin typeface="Calibri"/>
                <a:ea typeface="Calibri"/>
                <a:cs typeface="Calibri"/>
              </a:rPr>
              <a:t>binômes intergénérationnels.</a:t>
            </a:r>
            <a:endParaRPr lang="fr-FR">
              <a:solidFill>
                <a:srgbClr val="165569"/>
              </a:solidFill>
              <a:latin typeface="Calibri"/>
              <a:ea typeface="Calibri"/>
              <a:cs typeface="Calibri"/>
            </a:endParaRPr>
          </a:p>
        </p:txBody>
      </p:sp>
      <p:pic>
        <p:nvPicPr>
          <p:cNvPr id="1026" name="Picture 2" descr="CP] CoSI et LIS deviennent le réseau Cohabilis et lance un label - Réseau  Cohabilis">
            <a:extLst>
              <a:ext uri="{FF2B5EF4-FFF2-40B4-BE49-F238E27FC236}">
                <a16:creationId xmlns:a16="http://schemas.microsoft.com/office/drawing/2014/main" id="{3E2C4F31-26C7-4EC8-893F-9A323DC5EA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683" y="6074040"/>
            <a:ext cx="1542922" cy="773578"/>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contenu 2">
            <a:extLst>
              <a:ext uri="{FF2B5EF4-FFF2-40B4-BE49-F238E27FC236}">
                <a16:creationId xmlns:a16="http://schemas.microsoft.com/office/drawing/2014/main" id="{2735CCA2-B7B7-44DD-9CBE-250B82DD7D50}"/>
              </a:ext>
            </a:extLst>
          </p:cNvPr>
          <p:cNvSpPr txBox="1">
            <a:spLocks/>
          </p:cNvSpPr>
          <p:nvPr/>
        </p:nvSpPr>
        <p:spPr>
          <a:xfrm>
            <a:off x="2246605" y="6148825"/>
            <a:ext cx="8123610" cy="773577"/>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a:lstStyle>
          <a:p>
            <a:pPr marL="0" indent="0" algn="just">
              <a:spcBef>
                <a:spcPts val="0"/>
              </a:spcBef>
              <a:buNone/>
            </a:pPr>
            <a:r>
              <a:rPr lang="fr-FR" dirty="0">
                <a:solidFill>
                  <a:srgbClr val="4E3B30"/>
                </a:solidFill>
                <a:latin typeface="Calibri"/>
                <a:ea typeface="Calibri"/>
                <a:cs typeface="Calibri"/>
              </a:rPr>
              <a:t> </a:t>
            </a:r>
            <a:r>
              <a:rPr lang="fr-FR">
                <a:solidFill>
                  <a:srgbClr val="165569"/>
                </a:solidFill>
                <a:latin typeface="Calibri"/>
                <a:ea typeface="Calibri"/>
                <a:cs typeface="Calibri"/>
              </a:rPr>
              <a:t>Membre du r</a:t>
            </a:r>
            <a:r>
              <a:rPr lang="fr-FR" b="1">
                <a:solidFill>
                  <a:srgbClr val="165569"/>
                </a:solidFill>
                <a:latin typeface="Calibri"/>
                <a:ea typeface="Calibri"/>
                <a:cs typeface="Calibri"/>
              </a:rPr>
              <a:t>éseau national</a:t>
            </a:r>
            <a:r>
              <a:rPr lang="fr-FR">
                <a:solidFill>
                  <a:srgbClr val="165569"/>
                </a:solidFill>
                <a:latin typeface="Calibri"/>
                <a:ea typeface="Calibri"/>
                <a:cs typeface="Calibri"/>
              </a:rPr>
              <a:t> composé de plus de 80 structures dédiées à l'habitat partagé </a:t>
            </a:r>
            <a:endParaRPr lang="fr-FR">
              <a:solidFill>
                <a:srgbClr val="165569"/>
              </a:solidFill>
            </a:endParaRPr>
          </a:p>
        </p:txBody>
      </p:sp>
      <p:sp>
        <p:nvSpPr>
          <p:cNvPr id="12" name="Espace réservé du contenu 2">
            <a:extLst>
              <a:ext uri="{FF2B5EF4-FFF2-40B4-BE49-F238E27FC236}">
                <a16:creationId xmlns:a16="http://schemas.microsoft.com/office/drawing/2014/main" id="{E55F99AD-21E4-4F3F-801D-3623318539D7}"/>
              </a:ext>
            </a:extLst>
          </p:cNvPr>
          <p:cNvSpPr txBox="1">
            <a:spLocks/>
          </p:cNvSpPr>
          <p:nvPr/>
        </p:nvSpPr>
        <p:spPr>
          <a:xfrm>
            <a:off x="3355595" y="3263174"/>
            <a:ext cx="7977933" cy="1158244"/>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a:lstStyle>
          <a:p>
            <a:pPr marL="0" indent="0" algn="just">
              <a:buFont typeface="Wingdings 2" pitchFamily="18" charset="2"/>
              <a:buNone/>
            </a:pPr>
            <a:endParaRPr lang="fr-FR" b="1">
              <a:solidFill>
                <a:srgbClr val="4E3B30"/>
              </a:solidFill>
              <a:latin typeface="Calibri"/>
              <a:ea typeface="Calibri"/>
              <a:cs typeface="Calibri"/>
            </a:endParaRPr>
          </a:p>
        </p:txBody>
      </p:sp>
    </p:spTree>
    <p:extLst>
      <p:ext uri="{BB962C8B-B14F-4D97-AF65-F5344CB8AC3E}">
        <p14:creationId xmlns:p14="http://schemas.microsoft.com/office/powerpoint/2010/main" val="1616205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nodePh="1">
                                  <p:stCondLst>
                                    <p:cond delay="0"/>
                                  </p:stCondLst>
                                  <p:endCondLst>
                                    <p:cond evt="begin" delay="0">
                                      <p:tn val="32"/>
                                    </p:cond>
                                  </p:end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par>
                                <p:cTn id="35" presetID="10" presetClass="entr" presetSubtype="0" fill="hold" nodeType="with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Effect transition="in" filter="fade">
                                      <p:cBhvr>
                                        <p:cTn id="3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9A6433-9961-6BC2-5611-1E0DDDBBBA97}"/>
              </a:ext>
            </a:extLst>
          </p:cNvPr>
          <p:cNvSpPr>
            <a:spLocks noGrp="1"/>
          </p:cNvSpPr>
          <p:nvPr>
            <p:ph type="title"/>
          </p:nvPr>
        </p:nvSpPr>
        <p:spPr/>
        <p:txBody>
          <a:bodyPr/>
          <a:lstStyle/>
          <a:p>
            <a:r>
              <a:rPr lang="fr-FR"/>
              <a:t>Le réseau national </a:t>
            </a:r>
          </a:p>
        </p:txBody>
      </p:sp>
      <p:pic>
        <p:nvPicPr>
          <p:cNvPr id="6" name="Image 5">
            <a:extLst>
              <a:ext uri="{FF2B5EF4-FFF2-40B4-BE49-F238E27FC236}">
                <a16:creationId xmlns:a16="http://schemas.microsoft.com/office/drawing/2014/main" id="{DD905F06-5845-060C-8C88-87D410F6ABC4}"/>
              </a:ext>
            </a:extLst>
          </p:cNvPr>
          <p:cNvPicPr>
            <a:picLocks noChangeAspect="1"/>
          </p:cNvPicPr>
          <p:nvPr/>
        </p:nvPicPr>
        <p:blipFill>
          <a:blip r:embed="rId2"/>
          <a:srcRect l="-2644" t="52116" r="58173" b="-529"/>
          <a:stretch>
            <a:fillRect/>
          </a:stretch>
        </p:blipFill>
        <p:spPr>
          <a:xfrm>
            <a:off x="3503693" y="2972247"/>
            <a:ext cx="2165428" cy="2147002"/>
          </a:xfrm>
          <a:prstGeom prst="rect">
            <a:avLst/>
          </a:prstGeom>
          <a:ln>
            <a:solidFill>
              <a:srgbClr val="4472C4"/>
            </a:solidFill>
          </a:ln>
        </p:spPr>
      </p:pic>
      <p:sp>
        <p:nvSpPr>
          <p:cNvPr id="4" name="ZoneTexte 3">
            <a:extLst>
              <a:ext uri="{FF2B5EF4-FFF2-40B4-BE49-F238E27FC236}">
                <a16:creationId xmlns:a16="http://schemas.microsoft.com/office/drawing/2014/main" id="{4EEE49E8-47EA-D5CD-EB67-E6103CCD8AC5}"/>
              </a:ext>
            </a:extLst>
          </p:cNvPr>
          <p:cNvSpPr txBox="1"/>
          <p:nvPr/>
        </p:nvSpPr>
        <p:spPr>
          <a:xfrm>
            <a:off x="4191000" y="1120588"/>
            <a:ext cx="6096000" cy="80021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b="1">
                <a:solidFill>
                  <a:srgbClr val="165569"/>
                </a:solidFill>
                <a:latin typeface="Calibri"/>
              </a:rPr>
              <a:t>Cohabilis </a:t>
            </a:r>
            <a:r>
              <a:rPr lang="en-US" sz="2800" b="1" err="1">
                <a:solidFill>
                  <a:srgbClr val="165569"/>
                </a:solidFill>
                <a:latin typeface="Calibri"/>
              </a:rPr>
              <a:t>en</a:t>
            </a:r>
            <a:r>
              <a:rPr lang="en-US" sz="2800" b="1">
                <a:solidFill>
                  <a:srgbClr val="165569"/>
                </a:solidFill>
                <a:latin typeface="Calibri"/>
              </a:rPr>
              <a:t> </a:t>
            </a:r>
            <a:r>
              <a:rPr lang="en-US" sz="2800" b="1" err="1">
                <a:solidFill>
                  <a:srgbClr val="165569"/>
                </a:solidFill>
                <a:latin typeface="Calibri"/>
              </a:rPr>
              <a:t>quelques</a:t>
            </a:r>
            <a:r>
              <a:rPr lang="en-US" sz="2800" b="1">
                <a:solidFill>
                  <a:srgbClr val="165569"/>
                </a:solidFill>
                <a:latin typeface="Calibri"/>
              </a:rPr>
              <a:t> chiffres </a:t>
            </a:r>
            <a:endParaRPr lang="en-US" sz="2800" b="1">
              <a:solidFill>
                <a:srgbClr val="165569"/>
              </a:solidFill>
              <a:latin typeface="Calibri"/>
              <a:ea typeface="Calibri"/>
              <a:cs typeface="Calibri"/>
            </a:endParaRPr>
          </a:p>
          <a:p>
            <a:pPr algn="ctr"/>
            <a:endParaRPr lang="fr-FR">
              <a:solidFill>
                <a:srgbClr val="000000"/>
              </a:solidFill>
              <a:latin typeface="Corbel" panose="020B0503020204020204"/>
              <a:ea typeface="Calibri"/>
              <a:cs typeface="Calibri"/>
            </a:endParaRPr>
          </a:p>
        </p:txBody>
      </p:sp>
      <p:sp>
        <p:nvSpPr>
          <p:cNvPr id="5" name="ZoneTexte 4">
            <a:extLst>
              <a:ext uri="{FF2B5EF4-FFF2-40B4-BE49-F238E27FC236}">
                <a16:creationId xmlns:a16="http://schemas.microsoft.com/office/drawing/2014/main" id="{C67A6759-B983-155A-0372-90A98FA7D6BC}"/>
              </a:ext>
            </a:extLst>
          </p:cNvPr>
          <p:cNvSpPr txBox="1"/>
          <p:nvPr/>
        </p:nvSpPr>
        <p:spPr>
          <a:xfrm>
            <a:off x="5673969" y="2274794"/>
            <a:ext cx="6096000" cy="28315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165569"/>
                </a:solidFill>
                <a:latin typeface="Calibri"/>
              </a:rPr>
              <a:t>En 2025, Cohabilis </a:t>
            </a:r>
            <a:r>
              <a:rPr lang="en-US" sz="2000" dirty="0" err="1">
                <a:solidFill>
                  <a:srgbClr val="165569"/>
                </a:solidFill>
                <a:latin typeface="Calibri"/>
              </a:rPr>
              <a:t>c'est</a:t>
            </a:r>
            <a:r>
              <a:rPr lang="en-US" sz="2000" dirty="0">
                <a:solidFill>
                  <a:srgbClr val="165569"/>
                </a:solidFill>
                <a:latin typeface="Calibri"/>
              </a:rPr>
              <a:t> ….</a:t>
            </a:r>
            <a:endParaRPr lang="en-US" sz="2000" dirty="0">
              <a:solidFill>
                <a:srgbClr val="165569"/>
              </a:solidFill>
              <a:latin typeface="Calibri"/>
              <a:ea typeface="Calibri"/>
              <a:cs typeface="Calibri"/>
            </a:endParaRPr>
          </a:p>
          <a:p>
            <a:endParaRPr lang="en-US" sz="2000">
              <a:solidFill>
                <a:srgbClr val="165569"/>
              </a:solidFill>
              <a:latin typeface="Calibri"/>
              <a:ea typeface="Calibri"/>
              <a:cs typeface="Calibri"/>
            </a:endParaRPr>
          </a:p>
          <a:p>
            <a:endParaRPr lang="en-US" sz="2000">
              <a:solidFill>
                <a:srgbClr val="165569"/>
              </a:solidFill>
              <a:latin typeface="Calibri"/>
              <a:ea typeface="Calibri"/>
              <a:cs typeface="Calibri"/>
            </a:endParaRPr>
          </a:p>
          <a:p>
            <a:r>
              <a:rPr lang="en-US" sz="2000" b="1" dirty="0">
                <a:solidFill>
                  <a:srgbClr val="165569"/>
                </a:solidFill>
                <a:latin typeface="Calibri"/>
                <a:ea typeface="Calibri"/>
                <a:cs typeface="Calibri"/>
              </a:rPr>
              <a:t>80 structures </a:t>
            </a:r>
            <a:r>
              <a:rPr lang="en-US" sz="2000" dirty="0">
                <a:solidFill>
                  <a:srgbClr val="165569"/>
                </a:solidFill>
                <a:latin typeface="Calibri"/>
                <a:ea typeface="Calibri"/>
                <a:cs typeface="Calibri"/>
              </a:rPr>
              <a:t>qui </a:t>
            </a:r>
            <a:r>
              <a:rPr lang="en-US" sz="2000" dirty="0" err="1">
                <a:solidFill>
                  <a:srgbClr val="165569"/>
                </a:solidFill>
                <a:latin typeface="Calibri"/>
                <a:ea typeface="Calibri"/>
                <a:cs typeface="Calibri"/>
              </a:rPr>
              <a:t>mettent</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en</a:t>
            </a:r>
            <a:r>
              <a:rPr lang="en-US" sz="2000" dirty="0">
                <a:solidFill>
                  <a:srgbClr val="165569"/>
                </a:solidFill>
                <a:latin typeface="Calibri"/>
                <a:ea typeface="Calibri"/>
                <a:cs typeface="Calibri"/>
              </a:rPr>
              <a:t> oeuvre, dans plus de</a:t>
            </a:r>
            <a:r>
              <a:rPr lang="en-US" sz="2000" b="1" dirty="0">
                <a:solidFill>
                  <a:srgbClr val="165569"/>
                </a:solidFill>
                <a:latin typeface="Calibri"/>
                <a:ea typeface="Calibri"/>
                <a:cs typeface="Calibri"/>
              </a:rPr>
              <a:t> 19 000 communes</a:t>
            </a:r>
            <a:r>
              <a:rPr lang="en-US" sz="2000" dirty="0">
                <a:solidFill>
                  <a:srgbClr val="165569"/>
                </a:solidFill>
                <a:latin typeface="Calibri"/>
                <a:ea typeface="Calibri"/>
                <a:cs typeface="Calibri"/>
              </a:rPr>
              <a:t>, des solutions </a:t>
            </a:r>
            <a:r>
              <a:rPr lang="en-US" sz="2000" dirty="0" err="1">
                <a:solidFill>
                  <a:srgbClr val="165569"/>
                </a:solidFill>
                <a:latin typeface="Calibri"/>
                <a:ea typeface="Calibri"/>
                <a:cs typeface="Calibri"/>
              </a:rPr>
              <a:t>d'habitat</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partagé</a:t>
            </a:r>
            <a:r>
              <a:rPr lang="en-US" sz="2000" dirty="0">
                <a:solidFill>
                  <a:srgbClr val="165569"/>
                </a:solidFill>
                <a:latin typeface="Calibri"/>
                <a:ea typeface="Calibri"/>
                <a:cs typeface="Calibri"/>
              </a:rPr>
              <a:t>.</a:t>
            </a:r>
            <a:endParaRPr lang="en-US" dirty="0"/>
          </a:p>
          <a:p>
            <a:r>
              <a:rPr lang="en-US" sz="2000" b="1" dirty="0">
                <a:solidFill>
                  <a:srgbClr val="165569"/>
                </a:solidFill>
                <a:latin typeface="Calibri"/>
                <a:ea typeface="Calibri"/>
                <a:cs typeface="Calibri"/>
              </a:rPr>
              <a:t>1 700 </a:t>
            </a:r>
            <a:r>
              <a:rPr lang="en-US" sz="2000" b="1" dirty="0" err="1">
                <a:solidFill>
                  <a:srgbClr val="165569"/>
                </a:solidFill>
                <a:latin typeface="Calibri"/>
                <a:ea typeface="Calibri"/>
                <a:cs typeface="Calibri"/>
              </a:rPr>
              <a:t>binômes</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accompagnés</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tous</a:t>
            </a:r>
            <a:r>
              <a:rPr lang="en-US" sz="2000" dirty="0">
                <a:solidFill>
                  <a:srgbClr val="165569"/>
                </a:solidFill>
                <a:latin typeface="Calibri"/>
                <a:ea typeface="Calibri"/>
                <a:cs typeface="Calibri"/>
              </a:rPr>
              <a:t> les </a:t>
            </a:r>
            <a:r>
              <a:rPr lang="en-US" sz="2000" dirty="0" err="1">
                <a:solidFill>
                  <a:srgbClr val="165569"/>
                </a:solidFill>
                <a:latin typeface="Calibri"/>
                <a:ea typeface="Calibri"/>
                <a:cs typeface="Calibri"/>
              </a:rPr>
              <a:t>ans</a:t>
            </a:r>
            <a:r>
              <a:rPr lang="en-US" sz="2000" dirty="0">
                <a:solidFill>
                  <a:srgbClr val="165569"/>
                </a:solidFill>
                <a:latin typeface="Calibri"/>
                <a:ea typeface="Calibri"/>
                <a:cs typeface="Calibri"/>
              </a:rPr>
              <a:t> </a:t>
            </a:r>
          </a:p>
          <a:p>
            <a:r>
              <a:rPr lang="en-US" sz="2000" b="1" dirty="0">
                <a:solidFill>
                  <a:srgbClr val="165569"/>
                </a:solidFill>
                <a:latin typeface="Calibri"/>
                <a:ea typeface="Calibri"/>
                <a:cs typeface="Calibri"/>
              </a:rPr>
              <a:t>35 000 </a:t>
            </a:r>
            <a:r>
              <a:rPr lang="en-US" sz="2000" b="1" dirty="0" err="1">
                <a:solidFill>
                  <a:srgbClr val="165569"/>
                </a:solidFill>
                <a:latin typeface="Calibri"/>
                <a:ea typeface="Calibri"/>
                <a:cs typeface="Calibri"/>
              </a:rPr>
              <a:t>bénéficiaires</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depuis</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sa</a:t>
            </a:r>
            <a:r>
              <a:rPr lang="en-US" sz="2000" dirty="0">
                <a:solidFill>
                  <a:srgbClr val="165569"/>
                </a:solidFill>
                <a:latin typeface="Calibri"/>
                <a:ea typeface="Calibri"/>
                <a:cs typeface="Calibri"/>
              </a:rPr>
              <a:t> </a:t>
            </a:r>
            <a:r>
              <a:rPr lang="en-US" sz="2000" dirty="0" err="1">
                <a:solidFill>
                  <a:srgbClr val="165569"/>
                </a:solidFill>
                <a:latin typeface="Calibri"/>
                <a:ea typeface="Calibri"/>
                <a:cs typeface="Calibri"/>
              </a:rPr>
              <a:t>création</a:t>
            </a:r>
            <a:r>
              <a:rPr lang="en-US" sz="2000" dirty="0">
                <a:solidFill>
                  <a:srgbClr val="165569"/>
                </a:solidFill>
                <a:latin typeface="Calibri"/>
                <a:ea typeface="Calibri"/>
                <a:cs typeface="Calibri"/>
              </a:rPr>
              <a:t> </a:t>
            </a:r>
          </a:p>
          <a:p>
            <a:r>
              <a:rPr lang="en-US" sz="2000" b="1" dirty="0">
                <a:solidFill>
                  <a:srgbClr val="165569"/>
                </a:solidFill>
                <a:latin typeface="Calibri"/>
                <a:ea typeface="Calibri"/>
                <a:cs typeface="Calibri"/>
              </a:rPr>
              <a:t>5 Unions </a:t>
            </a:r>
            <a:r>
              <a:rPr lang="en-US" sz="2000" b="1" dirty="0" err="1">
                <a:solidFill>
                  <a:srgbClr val="165569"/>
                </a:solidFill>
                <a:latin typeface="Calibri"/>
                <a:ea typeface="Calibri"/>
                <a:cs typeface="Calibri"/>
              </a:rPr>
              <a:t>Régionales</a:t>
            </a:r>
            <a:r>
              <a:rPr lang="en-US" sz="2000" dirty="0">
                <a:solidFill>
                  <a:srgbClr val="165569"/>
                </a:solidFill>
                <a:latin typeface="Calibri"/>
                <a:ea typeface="Calibri"/>
                <a:cs typeface="Calibri"/>
              </a:rPr>
              <a:t> </a:t>
            </a:r>
          </a:p>
          <a:p>
            <a:pPr algn="ctr"/>
            <a:endParaRPr lang="fr-FR"/>
          </a:p>
        </p:txBody>
      </p:sp>
    </p:spTree>
    <p:extLst>
      <p:ext uri="{BB962C8B-B14F-4D97-AF65-F5344CB8AC3E}">
        <p14:creationId xmlns:p14="http://schemas.microsoft.com/office/powerpoint/2010/main" val="105500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D6E8D-F3CF-729B-3A47-22A07A50091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9E82869-C357-519A-4A23-29003C69BC07}"/>
              </a:ext>
            </a:extLst>
          </p:cNvPr>
          <p:cNvSpPr>
            <a:spLocks noGrp="1"/>
          </p:cNvSpPr>
          <p:nvPr>
            <p:ph type="title"/>
          </p:nvPr>
        </p:nvSpPr>
        <p:spPr>
          <a:xfrm>
            <a:off x="334981" y="1076945"/>
            <a:ext cx="2947482" cy="4601183"/>
          </a:xfrm>
        </p:spPr>
        <p:txBody>
          <a:bodyPr/>
          <a:lstStyle/>
          <a:p>
            <a:r>
              <a:rPr lang="fr-FR"/>
              <a:t>La CIS </a:t>
            </a:r>
            <a:br>
              <a:rPr lang="fr-FR"/>
            </a:br>
            <a:r>
              <a:rPr lang="fr-FR"/>
              <a:t>c'est quoi ?   </a:t>
            </a:r>
          </a:p>
        </p:txBody>
      </p:sp>
      <p:pic>
        <p:nvPicPr>
          <p:cNvPr id="4" name="Image 3" descr="Une image contenant clipart, dessin humoristique, illustration, art&#10;&#10;Description générée automatiquement">
            <a:extLst>
              <a:ext uri="{FF2B5EF4-FFF2-40B4-BE49-F238E27FC236}">
                <a16:creationId xmlns:a16="http://schemas.microsoft.com/office/drawing/2014/main" id="{4DE67340-EA93-5185-BAE8-DBB009F100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97" y="2735176"/>
            <a:ext cx="1530852" cy="1599739"/>
          </a:xfrm>
          <a:prstGeom prst="rect">
            <a:avLst/>
          </a:prstGeom>
        </p:spPr>
      </p:pic>
      <p:pic>
        <p:nvPicPr>
          <p:cNvPr id="7" name="Image 6" descr="Une image contenant sourire, dessin humoristique, Visage humain, clipart&#10;&#10;Description générée automatiquement">
            <a:extLst>
              <a:ext uri="{FF2B5EF4-FFF2-40B4-BE49-F238E27FC236}">
                <a16:creationId xmlns:a16="http://schemas.microsoft.com/office/drawing/2014/main" id="{4AAC756E-24B7-A4CB-35FD-1EA101590B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27822" y="4019639"/>
            <a:ext cx="2030128" cy="1835579"/>
          </a:xfrm>
          <a:prstGeom prst="rect">
            <a:avLst/>
          </a:prstGeom>
        </p:spPr>
      </p:pic>
      <p:sp>
        <p:nvSpPr>
          <p:cNvPr id="9" name="ZoneTexte 8">
            <a:extLst>
              <a:ext uri="{FF2B5EF4-FFF2-40B4-BE49-F238E27FC236}">
                <a16:creationId xmlns:a16="http://schemas.microsoft.com/office/drawing/2014/main" id="{228CAE41-D0A4-7D0C-B96D-E844CCA73768}"/>
              </a:ext>
            </a:extLst>
          </p:cNvPr>
          <p:cNvSpPr txBox="1"/>
          <p:nvPr/>
        </p:nvSpPr>
        <p:spPr>
          <a:xfrm>
            <a:off x="3783111" y="1076859"/>
            <a:ext cx="7564480" cy="1121846"/>
          </a:xfrm>
          <a:prstGeom prst="rect">
            <a:avLst/>
          </a:prstGeom>
          <a:noFill/>
        </p:spPr>
        <p:txBody>
          <a:bodyPr wrap="square" lIns="91440" tIns="45720" rIns="91440" bIns="45720" anchor="ctr">
            <a:spAutoFit/>
          </a:bodyPr>
          <a:lstStyle/>
          <a:p>
            <a:pPr algn="just" defTabSz="685800">
              <a:lnSpc>
                <a:spcPts val="1960"/>
              </a:lnSpc>
              <a:spcBef>
                <a:spcPts val="750"/>
              </a:spcBef>
              <a:defRPr/>
            </a:pPr>
            <a:r>
              <a:rPr kumimoji="0" lang="en-US" sz="2000" i="0" u="none" strike="noStrike" kern="1200" cap="none" spc="0" normalizeH="0" baseline="0" noProof="0" dirty="0">
                <a:ln>
                  <a:noFill/>
                </a:ln>
                <a:solidFill>
                  <a:srgbClr val="165569"/>
                </a:solidFill>
                <a:effectLst/>
                <a:uLnTx/>
                <a:uFillTx/>
                <a:latin typeface="Calibri"/>
                <a:ea typeface="Calibri"/>
                <a:cs typeface="Calibri"/>
              </a:rPr>
              <a:t>Le </a:t>
            </a:r>
            <a:r>
              <a:rPr kumimoji="0" lang="en-US" sz="2000" i="0" u="none" strike="noStrike" kern="1200" cap="none" spc="0" normalizeH="0" baseline="0" noProof="0" dirty="0" err="1">
                <a:ln>
                  <a:noFill/>
                </a:ln>
                <a:solidFill>
                  <a:srgbClr val="165569"/>
                </a:solidFill>
                <a:effectLst/>
                <a:uLnTx/>
                <a:uFillTx/>
                <a:latin typeface="Calibri"/>
                <a:ea typeface="Calibri"/>
                <a:cs typeface="Calibri"/>
              </a:rPr>
              <a:t>principe</a:t>
            </a:r>
            <a:r>
              <a:rPr kumimoji="0" lang="en-US" sz="2000" i="0" u="none" strike="noStrike" kern="1200" cap="none" spc="0" normalizeH="0" baseline="0" noProof="0" dirty="0">
                <a:ln>
                  <a:noFill/>
                </a:ln>
                <a:solidFill>
                  <a:srgbClr val="165569"/>
                </a:solidFill>
                <a:effectLst/>
                <a:uLnTx/>
                <a:uFillTx/>
                <a:latin typeface="Calibri"/>
                <a:ea typeface="Calibri"/>
                <a:cs typeface="Calibri"/>
              </a:rPr>
              <a:t> est simple</a:t>
            </a:r>
            <a:r>
              <a:rPr kumimoji="0" lang="en-US" sz="2000" b="1" i="0" u="none" strike="noStrike" kern="1200" cap="none" spc="0" normalizeH="0" baseline="0" noProof="0" dirty="0">
                <a:ln>
                  <a:noFill/>
                </a:ln>
                <a:solidFill>
                  <a:srgbClr val="165569"/>
                </a:solidFill>
                <a:effectLst/>
                <a:uLnTx/>
                <a:uFillTx/>
                <a:latin typeface="Calibri"/>
                <a:ea typeface="Calibri"/>
                <a:cs typeface="Calibri"/>
              </a:rPr>
              <a:t> : </a:t>
            </a:r>
            <a:r>
              <a:rPr kumimoji="0" lang="en-US" sz="2000" b="1" i="0" u="none" strike="noStrike" kern="1200" cap="none" spc="0" normalizeH="0" baseline="0" noProof="0" dirty="0" err="1">
                <a:ln>
                  <a:noFill/>
                </a:ln>
                <a:solidFill>
                  <a:srgbClr val="165569"/>
                </a:solidFill>
                <a:effectLst/>
                <a:uLnTx/>
                <a:uFillTx/>
                <a:latin typeface="Calibri"/>
                <a:ea typeface="Calibri"/>
                <a:cs typeface="Calibri"/>
              </a:rPr>
              <a:t>hébergement</a:t>
            </a:r>
            <a:r>
              <a:rPr kumimoji="0" lang="en-US" sz="2000" b="1" i="0" u="none" strike="noStrike" kern="1200" cap="none" spc="0" normalizeH="0" baseline="0" noProof="0" dirty="0">
                <a:ln>
                  <a:noFill/>
                </a:ln>
                <a:solidFill>
                  <a:srgbClr val="165569"/>
                </a:solidFill>
                <a:effectLst/>
                <a:uLnTx/>
                <a:uFillTx/>
                <a:latin typeface="Calibri"/>
                <a:ea typeface="Calibri"/>
                <a:cs typeface="Calibri"/>
              </a:rPr>
              <a:t> d’un jeune de </a:t>
            </a:r>
            <a:r>
              <a:rPr lang="en-US" sz="2000" b="1" dirty="0" err="1">
                <a:solidFill>
                  <a:srgbClr val="165569"/>
                </a:solidFill>
                <a:latin typeface="Calibri"/>
                <a:ea typeface="Calibri"/>
                <a:cs typeface="Calibri"/>
              </a:rPr>
              <a:t>moins</a:t>
            </a:r>
            <a:r>
              <a:rPr lang="en-US" sz="2000" b="1" dirty="0">
                <a:solidFill>
                  <a:srgbClr val="165569"/>
                </a:solidFill>
                <a:latin typeface="Calibri"/>
                <a:ea typeface="Calibri"/>
                <a:cs typeface="Calibri"/>
              </a:rPr>
              <a:t> de 30 </a:t>
            </a:r>
            <a:r>
              <a:rPr lang="en-US" sz="2000" b="1" dirty="0" err="1">
                <a:solidFill>
                  <a:srgbClr val="165569"/>
                </a:solidFill>
                <a:latin typeface="Calibri"/>
                <a:ea typeface="Calibri"/>
                <a:cs typeface="Calibri"/>
              </a:rPr>
              <a:t>ans</a:t>
            </a:r>
            <a:r>
              <a:rPr lang="en-US" sz="2000" b="1" dirty="0">
                <a:solidFill>
                  <a:srgbClr val="165569"/>
                </a:solidFill>
                <a:latin typeface="Calibri"/>
                <a:ea typeface="Calibri"/>
                <a:cs typeface="Calibri"/>
              </a:rPr>
              <a:t> chez un senior de plus de 60 </a:t>
            </a:r>
            <a:r>
              <a:rPr lang="en-US" sz="2000" b="1" dirty="0" err="1">
                <a:solidFill>
                  <a:srgbClr val="165569"/>
                </a:solidFill>
                <a:latin typeface="Calibri"/>
                <a:ea typeface="Calibri"/>
                <a:cs typeface="Calibri"/>
              </a:rPr>
              <a:t>ans</a:t>
            </a:r>
            <a:r>
              <a:rPr lang="en-US" sz="2000" b="1" dirty="0">
                <a:solidFill>
                  <a:srgbClr val="165569"/>
                </a:solidFill>
                <a:latin typeface="Calibri"/>
                <a:ea typeface="Calibri"/>
                <a:cs typeface="Calibri"/>
              </a:rPr>
              <a:t> </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dans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une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chambre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meublée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et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confortable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en</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contrepartie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d’une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présence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rassurante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et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d’une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indemnité</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financière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modeste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165569"/>
                </a:solidFill>
                <a:effectLst/>
                <a:uLnTx/>
                <a:uFillTx/>
                <a:latin typeface="Calibri"/>
                <a:ea typeface="Calibri"/>
                <a:cs typeface="Calibri"/>
              </a:rPr>
              <a:t>versée</a:t>
            </a:r>
            <a:r>
              <a:rPr kumimoji="0" lang="en-US" sz="2000" b="0" i="0" u="none" strike="noStrike" kern="1200" cap="none" spc="0" normalizeH="0" baseline="0" noProof="0" dirty="0">
                <a:ln>
                  <a:noFill/>
                </a:ln>
                <a:solidFill>
                  <a:srgbClr val="165569"/>
                </a:solidFill>
                <a:effectLst/>
                <a:uLnTx/>
                <a:uFillTx/>
                <a:latin typeface="Calibri"/>
                <a:ea typeface="Calibri"/>
                <a:cs typeface="Calibri"/>
              </a:rPr>
              <a:t> au senior</a:t>
            </a:r>
            <a:endParaRPr lang="fr-FR" sz="2000" b="0" i="0" u="none" strike="noStrike" kern="1200" cap="none" spc="0" normalizeH="0" baseline="0" noProof="0" dirty="0">
              <a:ln>
                <a:noFill/>
              </a:ln>
              <a:solidFill>
                <a:srgbClr val="165569"/>
              </a:solidFill>
              <a:effectLst/>
              <a:uLnTx/>
              <a:uFillTx/>
              <a:latin typeface="Calibri"/>
              <a:ea typeface="Calibri"/>
              <a:cs typeface="Calibri"/>
            </a:endParaRPr>
          </a:p>
        </p:txBody>
      </p:sp>
      <p:grpSp>
        <p:nvGrpSpPr>
          <p:cNvPr id="14" name="Group 3">
            <a:extLst>
              <a:ext uri="{FF2B5EF4-FFF2-40B4-BE49-F238E27FC236}">
                <a16:creationId xmlns:a16="http://schemas.microsoft.com/office/drawing/2014/main" id="{84A50BB2-7771-E2BF-2A15-757C92FB730B}"/>
              </a:ext>
            </a:extLst>
          </p:cNvPr>
          <p:cNvGrpSpPr/>
          <p:nvPr/>
        </p:nvGrpSpPr>
        <p:grpSpPr>
          <a:xfrm>
            <a:off x="5295934" y="3260452"/>
            <a:ext cx="198751" cy="291272"/>
            <a:chOff x="0" y="0"/>
            <a:chExt cx="6350000" cy="6350000"/>
          </a:xfrm>
        </p:grpSpPr>
        <p:sp>
          <p:nvSpPr>
            <p:cNvPr id="13" name="Freeform 4">
              <a:extLst>
                <a:ext uri="{FF2B5EF4-FFF2-40B4-BE49-F238E27FC236}">
                  <a16:creationId xmlns:a16="http://schemas.microsoft.com/office/drawing/2014/main" id="{4A09DAC6-9E97-12D1-BE36-66A06D9F47E5}"/>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A4F3D"/>
            </a:solidFill>
          </p:spPr>
          <p:txBody>
            <a:bodyPr/>
            <a:lstStyle/>
            <a:p>
              <a:endParaRPr lang="fr-FR" sz="1600"/>
            </a:p>
          </p:txBody>
        </p:sp>
      </p:grpSp>
      <p:sp>
        <p:nvSpPr>
          <p:cNvPr id="16" name="TextBox 5">
            <a:extLst>
              <a:ext uri="{FF2B5EF4-FFF2-40B4-BE49-F238E27FC236}">
                <a16:creationId xmlns:a16="http://schemas.microsoft.com/office/drawing/2014/main" id="{1BB9B44A-0860-1EDC-764B-723CB6CA40FE}"/>
              </a:ext>
            </a:extLst>
          </p:cNvPr>
          <p:cNvSpPr txBox="1"/>
          <p:nvPr/>
        </p:nvSpPr>
        <p:spPr>
          <a:xfrm>
            <a:off x="5584870" y="2974147"/>
            <a:ext cx="6045568" cy="169534"/>
          </a:xfrm>
          <a:prstGeom prst="rect">
            <a:avLst/>
          </a:prstGeom>
        </p:spPr>
        <p:txBody>
          <a:bodyPr wrap="square" lIns="0" tIns="0" rIns="0" bIns="0" rtlCol="0" anchor="t">
            <a:spAutoFit/>
          </a:bodyPr>
          <a:lstStyle/>
          <a:p>
            <a:pPr>
              <a:lnSpc>
                <a:spcPts val="1204"/>
              </a:lnSpc>
            </a:pPr>
            <a:r>
              <a:rPr lang="en-US" sz="1600">
                <a:solidFill>
                  <a:srgbClr val="165569"/>
                </a:solidFill>
                <a:latin typeface="Calibri"/>
                <a:ea typeface="Calibri"/>
                <a:cs typeface="Calibri"/>
              </a:rPr>
              <a:t>Aux seniors </a:t>
            </a:r>
            <a:r>
              <a:rPr lang="en-US" sz="1600" err="1">
                <a:solidFill>
                  <a:srgbClr val="165569"/>
                </a:solidFill>
                <a:latin typeface="Calibri"/>
                <a:ea typeface="Calibri"/>
                <a:cs typeface="Calibri"/>
              </a:rPr>
              <a:t>souhaitant</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recréer</a:t>
            </a:r>
            <a:r>
              <a:rPr lang="en-US" sz="1600">
                <a:solidFill>
                  <a:srgbClr val="165569"/>
                </a:solidFill>
                <a:latin typeface="Calibri"/>
                <a:ea typeface="Calibri"/>
                <a:cs typeface="Calibri"/>
              </a:rPr>
              <a:t> du lien social et </a:t>
            </a:r>
            <a:r>
              <a:rPr lang="en-US" sz="1600" err="1">
                <a:solidFill>
                  <a:srgbClr val="165569"/>
                </a:solidFill>
                <a:latin typeface="Calibri"/>
                <a:ea typeface="Calibri"/>
                <a:cs typeface="Calibri"/>
              </a:rPr>
              <a:t>intergénérationnel</a:t>
            </a:r>
            <a:r>
              <a:rPr lang="en-US" sz="1600">
                <a:solidFill>
                  <a:srgbClr val="165569"/>
                </a:solidFill>
                <a:latin typeface="Calibri"/>
                <a:ea typeface="Calibri"/>
                <a:cs typeface="Calibri"/>
              </a:rPr>
              <a:t> </a:t>
            </a:r>
          </a:p>
        </p:txBody>
      </p:sp>
      <p:sp>
        <p:nvSpPr>
          <p:cNvPr id="18" name="TextBox 6">
            <a:extLst>
              <a:ext uri="{FF2B5EF4-FFF2-40B4-BE49-F238E27FC236}">
                <a16:creationId xmlns:a16="http://schemas.microsoft.com/office/drawing/2014/main" id="{241B0468-6D8A-2D18-EE7B-DBD1F5403AA7}"/>
              </a:ext>
            </a:extLst>
          </p:cNvPr>
          <p:cNvSpPr txBox="1"/>
          <p:nvPr/>
        </p:nvSpPr>
        <p:spPr>
          <a:xfrm>
            <a:off x="5218842" y="2675211"/>
            <a:ext cx="5969877" cy="179152"/>
          </a:xfrm>
          <a:prstGeom prst="rect">
            <a:avLst/>
          </a:prstGeom>
        </p:spPr>
        <p:txBody>
          <a:bodyPr wrap="square" lIns="0" tIns="0" rIns="0" bIns="0" rtlCol="0" anchor="t">
            <a:spAutoFit/>
          </a:bodyPr>
          <a:lstStyle/>
          <a:p>
            <a:pPr>
              <a:lnSpc>
                <a:spcPts val="1328"/>
              </a:lnSpc>
            </a:pPr>
            <a:r>
              <a:rPr lang="en-US" sz="1600">
                <a:solidFill>
                  <a:srgbClr val="EA4F3D"/>
                </a:solidFill>
                <a:latin typeface="Calibri"/>
                <a:ea typeface="Calibri"/>
                <a:cs typeface="Calibri"/>
              </a:rPr>
              <a:t>A </a:t>
            </a:r>
            <a:r>
              <a:rPr lang="en-US" sz="1600" err="1">
                <a:solidFill>
                  <a:srgbClr val="EA4F3D"/>
                </a:solidFill>
                <a:latin typeface="Calibri"/>
                <a:ea typeface="Calibri"/>
                <a:cs typeface="Calibri"/>
              </a:rPr>
              <a:t>quels</a:t>
            </a:r>
            <a:r>
              <a:rPr lang="en-US" sz="1600">
                <a:solidFill>
                  <a:srgbClr val="EA4F3D"/>
                </a:solidFill>
                <a:latin typeface="Calibri"/>
                <a:ea typeface="Calibri"/>
                <a:cs typeface="Calibri"/>
              </a:rPr>
              <a:t> </a:t>
            </a:r>
            <a:r>
              <a:rPr lang="en-US" sz="1600" err="1">
                <a:solidFill>
                  <a:srgbClr val="EA4F3D"/>
                </a:solidFill>
                <a:latin typeface="Calibri"/>
                <a:ea typeface="Calibri"/>
                <a:cs typeface="Calibri"/>
              </a:rPr>
              <a:t>accueillants</a:t>
            </a:r>
            <a:r>
              <a:rPr lang="en-US" sz="1600">
                <a:solidFill>
                  <a:srgbClr val="EA4F3D"/>
                </a:solidFill>
                <a:latin typeface="Calibri"/>
                <a:ea typeface="Calibri"/>
                <a:cs typeface="Calibri"/>
              </a:rPr>
              <a:t> </a:t>
            </a:r>
            <a:r>
              <a:rPr lang="en-US" sz="1600" err="1">
                <a:solidFill>
                  <a:srgbClr val="EA4F3D"/>
                </a:solidFill>
                <a:latin typeface="Calibri"/>
                <a:ea typeface="Calibri"/>
                <a:cs typeface="Calibri"/>
              </a:rPr>
              <a:t>s’adresse</a:t>
            </a:r>
            <a:r>
              <a:rPr lang="en-US" sz="1600">
                <a:solidFill>
                  <a:srgbClr val="EA4F3D"/>
                </a:solidFill>
                <a:latin typeface="Calibri"/>
                <a:ea typeface="Calibri"/>
                <a:cs typeface="Calibri"/>
              </a:rPr>
              <a:t> la cohabitation </a:t>
            </a:r>
            <a:r>
              <a:rPr lang="en-US" sz="1600" err="1">
                <a:solidFill>
                  <a:srgbClr val="EA4F3D"/>
                </a:solidFill>
                <a:latin typeface="Calibri"/>
                <a:ea typeface="Calibri"/>
                <a:cs typeface="Calibri"/>
              </a:rPr>
              <a:t>intergénérationnelle</a:t>
            </a:r>
            <a:r>
              <a:rPr lang="en-US" sz="1600">
                <a:solidFill>
                  <a:srgbClr val="EA4F3D"/>
                </a:solidFill>
                <a:latin typeface="Calibri"/>
                <a:ea typeface="Calibri"/>
                <a:cs typeface="Calibri"/>
              </a:rPr>
              <a:t> ?</a:t>
            </a:r>
          </a:p>
        </p:txBody>
      </p:sp>
      <p:sp>
        <p:nvSpPr>
          <p:cNvPr id="20" name="TextBox 7">
            <a:extLst>
              <a:ext uri="{FF2B5EF4-FFF2-40B4-BE49-F238E27FC236}">
                <a16:creationId xmlns:a16="http://schemas.microsoft.com/office/drawing/2014/main" id="{A0353DCC-698F-5A43-FA05-8A23FE83961C}"/>
              </a:ext>
            </a:extLst>
          </p:cNvPr>
          <p:cNvSpPr txBox="1"/>
          <p:nvPr/>
        </p:nvSpPr>
        <p:spPr>
          <a:xfrm>
            <a:off x="5574124" y="3639339"/>
            <a:ext cx="5774748" cy="169534"/>
          </a:xfrm>
          <a:prstGeom prst="rect">
            <a:avLst/>
          </a:prstGeom>
        </p:spPr>
        <p:txBody>
          <a:bodyPr wrap="square" lIns="0" tIns="0" rIns="0" bIns="0" rtlCol="0" anchor="t">
            <a:spAutoFit/>
          </a:bodyPr>
          <a:lstStyle/>
          <a:p>
            <a:pPr>
              <a:lnSpc>
                <a:spcPts val="1204"/>
              </a:lnSpc>
            </a:pPr>
            <a:r>
              <a:rPr lang="en-US" sz="1600">
                <a:solidFill>
                  <a:srgbClr val="165569"/>
                </a:solidFill>
                <a:latin typeface="Calibri"/>
                <a:ea typeface="Calibri"/>
                <a:cs typeface="Calibri"/>
              </a:rPr>
              <a:t>Aux seniors qui </a:t>
            </a:r>
            <a:r>
              <a:rPr lang="en-US" sz="1600" err="1">
                <a:solidFill>
                  <a:srgbClr val="165569"/>
                </a:solidFill>
                <a:latin typeface="Calibri"/>
                <a:ea typeface="Calibri"/>
                <a:cs typeface="Calibri"/>
              </a:rPr>
              <a:t>cherchent</a:t>
            </a:r>
            <a:r>
              <a:rPr lang="en-US" sz="1600">
                <a:solidFill>
                  <a:srgbClr val="165569"/>
                </a:solidFill>
                <a:latin typeface="Calibri"/>
                <a:ea typeface="Calibri"/>
                <a:cs typeface="Calibri"/>
              </a:rPr>
              <a:t> un </a:t>
            </a:r>
            <a:r>
              <a:rPr lang="en-US" sz="1600" err="1">
                <a:solidFill>
                  <a:srgbClr val="165569"/>
                </a:solidFill>
                <a:latin typeface="Calibri"/>
                <a:ea typeface="Calibri"/>
                <a:cs typeface="Calibri"/>
              </a:rPr>
              <a:t>complément</a:t>
            </a:r>
            <a:r>
              <a:rPr lang="en-US" sz="1600">
                <a:solidFill>
                  <a:srgbClr val="165569"/>
                </a:solidFill>
                <a:latin typeface="Calibri"/>
                <a:ea typeface="Calibri"/>
                <a:cs typeface="Calibri"/>
              </a:rPr>
              <a:t> de </a:t>
            </a:r>
            <a:r>
              <a:rPr lang="en-US" sz="1600" err="1">
                <a:solidFill>
                  <a:srgbClr val="165569"/>
                </a:solidFill>
                <a:latin typeface="Calibri"/>
                <a:ea typeface="Calibri"/>
                <a:cs typeface="Calibri"/>
              </a:rPr>
              <a:t>revenus</a:t>
            </a:r>
          </a:p>
        </p:txBody>
      </p:sp>
      <p:sp>
        <p:nvSpPr>
          <p:cNvPr id="22" name="TextBox 8">
            <a:extLst>
              <a:ext uri="{FF2B5EF4-FFF2-40B4-BE49-F238E27FC236}">
                <a16:creationId xmlns:a16="http://schemas.microsoft.com/office/drawing/2014/main" id="{F8AF0B2F-1307-5E11-506C-43EA5C0C469E}"/>
              </a:ext>
            </a:extLst>
          </p:cNvPr>
          <p:cNvSpPr txBox="1"/>
          <p:nvPr/>
        </p:nvSpPr>
        <p:spPr>
          <a:xfrm>
            <a:off x="5562458" y="3229904"/>
            <a:ext cx="5774748" cy="323422"/>
          </a:xfrm>
          <a:prstGeom prst="rect">
            <a:avLst/>
          </a:prstGeom>
        </p:spPr>
        <p:txBody>
          <a:bodyPr wrap="square" lIns="0" tIns="0" rIns="0" bIns="0" rtlCol="0" anchor="t">
            <a:spAutoFit/>
          </a:bodyPr>
          <a:lstStyle/>
          <a:p>
            <a:pPr>
              <a:lnSpc>
                <a:spcPts val="1204"/>
              </a:lnSpc>
            </a:pPr>
            <a:r>
              <a:rPr lang="en-US" sz="1600">
                <a:solidFill>
                  <a:srgbClr val="165569"/>
                </a:solidFill>
                <a:latin typeface="Calibri"/>
                <a:ea typeface="Calibri"/>
                <a:cs typeface="Calibri"/>
              </a:rPr>
              <a:t>Aux seniors </a:t>
            </a:r>
            <a:r>
              <a:rPr lang="en-US" sz="1600" err="1">
                <a:solidFill>
                  <a:srgbClr val="165569"/>
                </a:solidFill>
                <a:latin typeface="Calibri"/>
                <a:ea typeface="Calibri"/>
                <a:cs typeface="Calibri"/>
              </a:rPr>
              <a:t>en</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perte</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d’autonomie</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souhaitant</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une</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présence</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assidue</a:t>
            </a:r>
            <a:r>
              <a:rPr lang="en-US" sz="1600">
                <a:solidFill>
                  <a:srgbClr val="165569"/>
                </a:solidFill>
                <a:latin typeface="Calibri"/>
                <a:ea typeface="Calibri"/>
                <a:cs typeface="Calibri"/>
              </a:rPr>
              <a:t>, pour </a:t>
            </a:r>
            <a:r>
              <a:rPr lang="en-US" sz="1600" err="1">
                <a:solidFill>
                  <a:srgbClr val="165569"/>
                </a:solidFill>
                <a:latin typeface="Calibri"/>
                <a:ea typeface="Calibri"/>
                <a:cs typeface="Calibri"/>
              </a:rPr>
              <a:t>pouvoir</a:t>
            </a:r>
            <a:r>
              <a:rPr lang="en-US" sz="1600">
                <a:solidFill>
                  <a:srgbClr val="165569"/>
                </a:solidFill>
                <a:latin typeface="Calibri"/>
                <a:ea typeface="Calibri"/>
                <a:cs typeface="Calibri"/>
              </a:rPr>
              <a:t> se </a:t>
            </a:r>
            <a:r>
              <a:rPr lang="en-US" sz="1600" err="1">
                <a:solidFill>
                  <a:srgbClr val="165569"/>
                </a:solidFill>
                <a:latin typeface="Calibri"/>
                <a:ea typeface="Calibri"/>
                <a:cs typeface="Calibri"/>
              </a:rPr>
              <a:t>maintenir</a:t>
            </a:r>
            <a:r>
              <a:rPr lang="en-US" sz="1600">
                <a:solidFill>
                  <a:srgbClr val="165569"/>
                </a:solidFill>
                <a:latin typeface="Calibri"/>
                <a:ea typeface="Calibri"/>
                <a:cs typeface="Calibri"/>
              </a:rPr>
              <a:t> dans </a:t>
            </a:r>
            <a:r>
              <a:rPr lang="en-US" sz="1600" err="1">
                <a:solidFill>
                  <a:srgbClr val="165569"/>
                </a:solidFill>
                <a:latin typeface="Calibri"/>
                <a:ea typeface="Calibri"/>
                <a:cs typeface="Calibri"/>
              </a:rPr>
              <a:t>leur</a:t>
            </a:r>
            <a:r>
              <a:rPr lang="en-US" sz="1600">
                <a:solidFill>
                  <a:srgbClr val="165569"/>
                </a:solidFill>
                <a:latin typeface="Calibri"/>
                <a:ea typeface="Calibri"/>
                <a:cs typeface="Calibri"/>
              </a:rPr>
              <a:t> domicile et </a:t>
            </a:r>
            <a:r>
              <a:rPr lang="en-US" sz="1600" err="1">
                <a:solidFill>
                  <a:srgbClr val="165569"/>
                </a:solidFill>
                <a:latin typeface="Calibri"/>
                <a:ea typeface="Calibri"/>
                <a:cs typeface="Calibri"/>
              </a:rPr>
              <a:t>s’y</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sentir</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en</a:t>
            </a:r>
            <a:r>
              <a:rPr lang="en-US" sz="1600">
                <a:solidFill>
                  <a:srgbClr val="165569"/>
                </a:solidFill>
                <a:latin typeface="Calibri"/>
                <a:ea typeface="Calibri"/>
                <a:cs typeface="Calibri"/>
              </a:rPr>
              <a:t> sécurité</a:t>
            </a:r>
          </a:p>
        </p:txBody>
      </p:sp>
      <p:sp>
        <p:nvSpPr>
          <p:cNvPr id="24" name="TextBox 9">
            <a:extLst>
              <a:ext uri="{FF2B5EF4-FFF2-40B4-BE49-F238E27FC236}">
                <a16:creationId xmlns:a16="http://schemas.microsoft.com/office/drawing/2014/main" id="{C0D31C31-2FAB-A18A-C8F6-D2B1F2668B52}"/>
              </a:ext>
            </a:extLst>
          </p:cNvPr>
          <p:cNvSpPr txBox="1"/>
          <p:nvPr/>
        </p:nvSpPr>
        <p:spPr>
          <a:xfrm>
            <a:off x="5585332" y="3947088"/>
            <a:ext cx="4633837" cy="323422"/>
          </a:xfrm>
          <a:prstGeom prst="rect">
            <a:avLst/>
          </a:prstGeom>
        </p:spPr>
        <p:txBody>
          <a:bodyPr wrap="square" lIns="0" tIns="0" rIns="0" bIns="0" rtlCol="0" anchor="t">
            <a:spAutoFit/>
          </a:bodyPr>
          <a:lstStyle/>
          <a:p>
            <a:pPr>
              <a:lnSpc>
                <a:spcPts val="1204"/>
              </a:lnSpc>
            </a:pPr>
            <a:r>
              <a:rPr lang="en-US" sz="1600">
                <a:solidFill>
                  <a:srgbClr val="165569"/>
                </a:solidFill>
                <a:latin typeface="Calibri"/>
                <a:ea typeface="Calibri"/>
                <a:cs typeface="Calibri"/>
              </a:rPr>
              <a:t>Aux seniors, qui </a:t>
            </a:r>
            <a:r>
              <a:rPr lang="en-US" sz="1600" err="1">
                <a:solidFill>
                  <a:srgbClr val="165569"/>
                </a:solidFill>
                <a:latin typeface="Calibri"/>
                <a:ea typeface="Calibri"/>
                <a:cs typeface="Calibri"/>
              </a:rPr>
              <a:t>souhaitent</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accueillir</a:t>
            </a:r>
            <a:r>
              <a:rPr lang="en-US" sz="1600">
                <a:solidFill>
                  <a:srgbClr val="165569"/>
                </a:solidFill>
                <a:latin typeface="Calibri"/>
                <a:ea typeface="Calibri"/>
                <a:cs typeface="Calibri"/>
              </a:rPr>
              <a:t> des jeunes par </a:t>
            </a:r>
            <a:r>
              <a:rPr lang="en-US" sz="1600" err="1">
                <a:solidFill>
                  <a:srgbClr val="165569"/>
                </a:solidFill>
                <a:latin typeface="Calibri"/>
                <a:ea typeface="Calibri"/>
                <a:cs typeface="Calibri"/>
              </a:rPr>
              <a:t>solidarité</a:t>
            </a:r>
            <a:r>
              <a:rPr lang="en-US" sz="1600">
                <a:solidFill>
                  <a:srgbClr val="165569"/>
                </a:solidFill>
                <a:latin typeface="Calibri"/>
                <a:ea typeface="Calibri"/>
                <a:cs typeface="Calibri"/>
              </a:rPr>
              <a:t> ! </a:t>
            </a:r>
          </a:p>
        </p:txBody>
      </p:sp>
      <p:sp>
        <p:nvSpPr>
          <p:cNvPr id="26" name="TextBox 10">
            <a:extLst>
              <a:ext uri="{FF2B5EF4-FFF2-40B4-BE49-F238E27FC236}">
                <a16:creationId xmlns:a16="http://schemas.microsoft.com/office/drawing/2014/main" id="{5501C373-5D2D-534F-9C16-5AE067EF863D}"/>
              </a:ext>
            </a:extLst>
          </p:cNvPr>
          <p:cNvSpPr txBox="1"/>
          <p:nvPr/>
        </p:nvSpPr>
        <p:spPr>
          <a:xfrm>
            <a:off x="5584872" y="4749157"/>
            <a:ext cx="2790074" cy="169534"/>
          </a:xfrm>
          <a:prstGeom prst="rect">
            <a:avLst/>
          </a:prstGeom>
        </p:spPr>
        <p:txBody>
          <a:bodyPr wrap="square" lIns="0" tIns="0" rIns="0" bIns="0" rtlCol="0" anchor="t">
            <a:spAutoFit/>
          </a:bodyPr>
          <a:lstStyle/>
          <a:p>
            <a:pPr>
              <a:lnSpc>
                <a:spcPts val="1204"/>
              </a:lnSpc>
            </a:pPr>
            <a:r>
              <a:rPr lang="en-US" sz="1600">
                <a:solidFill>
                  <a:srgbClr val="165569"/>
                </a:solidFill>
                <a:latin typeface="Calibri"/>
                <a:ea typeface="Calibri"/>
                <a:cs typeface="Calibri"/>
              </a:rPr>
              <a:t>Les </a:t>
            </a:r>
            <a:r>
              <a:rPr lang="en-US" sz="1600" err="1">
                <a:solidFill>
                  <a:srgbClr val="165569"/>
                </a:solidFill>
                <a:latin typeface="Calibri"/>
                <a:ea typeface="Calibri"/>
                <a:cs typeface="Calibri"/>
              </a:rPr>
              <a:t>étudiants</a:t>
            </a:r>
          </a:p>
        </p:txBody>
      </p:sp>
      <p:sp>
        <p:nvSpPr>
          <p:cNvPr id="28" name="TextBox 11">
            <a:extLst>
              <a:ext uri="{FF2B5EF4-FFF2-40B4-BE49-F238E27FC236}">
                <a16:creationId xmlns:a16="http://schemas.microsoft.com/office/drawing/2014/main" id="{C5915A68-EFA8-06D2-92DA-1F162E9C6FC2}"/>
              </a:ext>
            </a:extLst>
          </p:cNvPr>
          <p:cNvSpPr txBox="1"/>
          <p:nvPr/>
        </p:nvSpPr>
        <p:spPr>
          <a:xfrm>
            <a:off x="5618489" y="5015312"/>
            <a:ext cx="2790074" cy="300980"/>
          </a:xfrm>
          <a:prstGeom prst="rect">
            <a:avLst/>
          </a:prstGeom>
        </p:spPr>
        <p:txBody>
          <a:bodyPr wrap="square" lIns="0" tIns="0" rIns="0" bIns="0" rtlCol="0" anchor="t">
            <a:spAutoFit/>
          </a:bodyPr>
          <a:lstStyle/>
          <a:p>
            <a:pPr>
              <a:lnSpc>
                <a:spcPts val="1115"/>
              </a:lnSpc>
            </a:pPr>
            <a:r>
              <a:rPr lang="en-US" sz="1600">
                <a:solidFill>
                  <a:srgbClr val="165569"/>
                </a:solidFill>
                <a:latin typeface="Calibri"/>
                <a:ea typeface="Calibri"/>
                <a:cs typeface="Calibri"/>
              </a:rPr>
              <a:t>Les jeunes </a:t>
            </a:r>
            <a:r>
              <a:rPr lang="en-US" sz="1600" err="1">
                <a:solidFill>
                  <a:srgbClr val="165569"/>
                </a:solidFill>
                <a:latin typeface="Calibri"/>
                <a:ea typeface="Calibri"/>
                <a:cs typeface="Calibri"/>
              </a:rPr>
              <a:t>en</a:t>
            </a:r>
            <a:r>
              <a:rPr lang="en-US" sz="1600">
                <a:solidFill>
                  <a:srgbClr val="165569"/>
                </a:solidFill>
                <a:latin typeface="Calibri"/>
                <a:ea typeface="Calibri"/>
                <a:cs typeface="Calibri"/>
              </a:rPr>
              <a:t> formation, </a:t>
            </a:r>
            <a:r>
              <a:rPr lang="en-US" sz="1600" err="1">
                <a:solidFill>
                  <a:srgbClr val="165569"/>
                </a:solidFill>
                <a:latin typeface="Calibri"/>
                <a:ea typeface="Calibri"/>
                <a:cs typeface="Calibri"/>
              </a:rPr>
              <a:t>en</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apprentissage</a:t>
            </a:r>
          </a:p>
        </p:txBody>
      </p:sp>
      <p:sp>
        <p:nvSpPr>
          <p:cNvPr id="30" name="TextBox 12">
            <a:extLst>
              <a:ext uri="{FF2B5EF4-FFF2-40B4-BE49-F238E27FC236}">
                <a16:creationId xmlns:a16="http://schemas.microsoft.com/office/drawing/2014/main" id="{90394601-2B84-D91A-5E3A-0D5DB485AA60}"/>
              </a:ext>
            </a:extLst>
          </p:cNvPr>
          <p:cNvSpPr txBox="1"/>
          <p:nvPr/>
        </p:nvSpPr>
        <p:spPr>
          <a:xfrm>
            <a:off x="5584872" y="5381699"/>
            <a:ext cx="2993340" cy="159916"/>
          </a:xfrm>
          <a:prstGeom prst="rect">
            <a:avLst/>
          </a:prstGeom>
        </p:spPr>
        <p:txBody>
          <a:bodyPr wrap="square" lIns="0" tIns="0" rIns="0" bIns="0" rtlCol="0" anchor="t">
            <a:spAutoFit/>
          </a:bodyPr>
          <a:lstStyle/>
          <a:p>
            <a:pPr>
              <a:lnSpc>
                <a:spcPts val="1115"/>
              </a:lnSpc>
            </a:pPr>
            <a:r>
              <a:rPr lang="en-US" sz="1600">
                <a:solidFill>
                  <a:srgbClr val="165569"/>
                </a:solidFill>
                <a:latin typeface="Calibri"/>
                <a:ea typeface="Calibri"/>
                <a:cs typeface="Calibri"/>
              </a:rPr>
              <a:t>Les jeunes </a:t>
            </a:r>
            <a:r>
              <a:rPr lang="en-US" sz="1600" err="1">
                <a:solidFill>
                  <a:srgbClr val="165569"/>
                </a:solidFill>
                <a:latin typeface="Calibri"/>
                <a:ea typeface="Calibri"/>
                <a:cs typeface="Calibri"/>
              </a:rPr>
              <a:t>actifs</a:t>
            </a:r>
          </a:p>
        </p:txBody>
      </p:sp>
      <p:sp>
        <p:nvSpPr>
          <p:cNvPr id="32" name="TextBox 13">
            <a:extLst>
              <a:ext uri="{FF2B5EF4-FFF2-40B4-BE49-F238E27FC236}">
                <a16:creationId xmlns:a16="http://schemas.microsoft.com/office/drawing/2014/main" id="{F59743C1-E17D-F7DA-3C91-DC4DC73D0FEC}"/>
              </a:ext>
            </a:extLst>
          </p:cNvPr>
          <p:cNvSpPr txBox="1"/>
          <p:nvPr/>
        </p:nvSpPr>
        <p:spPr>
          <a:xfrm>
            <a:off x="5621691" y="5638322"/>
            <a:ext cx="2993340" cy="300980"/>
          </a:xfrm>
          <a:prstGeom prst="rect">
            <a:avLst/>
          </a:prstGeom>
        </p:spPr>
        <p:txBody>
          <a:bodyPr wrap="square" lIns="0" tIns="0" rIns="0" bIns="0" rtlCol="0" anchor="t">
            <a:spAutoFit/>
          </a:bodyPr>
          <a:lstStyle/>
          <a:p>
            <a:pPr>
              <a:lnSpc>
                <a:spcPts val="1115"/>
              </a:lnSpc>
            </a:pPr>
            <a:r>
              <a:rPr lang="en-US" sz="1600">
                <a:solidFill>
                  <a:srgbClr val="165569"/>
                </a:solidFill>
                <a:latin typeface="Calibri"/>
                <a:ea typeface="Calibri"/>
                <a:cs typeface="Calibri"/>
              </a:rPr>
              <a:t>Les jeunes à la recherche d’un </a:t>
            </a:r>
            <a:r>
              <a:rPr lang="en-US" sz="1600" err="1">
                <a:solidFill>
                  <a:srgbClr val="165569"/>
                </a:solidFill>
                <a:latin typeface="Calibri"/>
                <a:ea typeface="Calibri"/>
                <a:cs typeface="Calibri"/>
              </a:rPr>
              <a:t>emploi</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s’ils</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sont</a:t>
            </a:r>
            <a:r>
              <a:rPr lang="en-US" sz="1600">
                <a:solidFill>
                  <a:srgbClr val="165569"/>
                </a:solidFill>
                <a:latin typeface="Calibri"/>
                <a:ea typeface="Calibri"/>
                <a:cs typeface="Calibri"/>
              </a:rPr>
              <a:t> </a:t>
            </a:r>
            <a:r>
              <a:rPr lang="en-US" sz="1600" err="1">
                <a:solidFill>
                  <a:srgbClr val="165569"/>
                </a:solidFill>
                <a:latin typeface="Calibri"/>
                <a:ea typeface="Calibri"/>
                <a:cs typeface="Calibri"/>
              </a:rPr>
              <a:t>indemnisés</a:t>
            </a:r>
          </a:p>
        </p:txBody>
      </p:sp>
      <p:sp>
        <p:nvSpPr>
          <p:cNvPr id="34" name="TextBox 14">
            <a:extLst>
              <a:ext uri="{FF2B5EF4-FFF2-40B4-BE49-F238E27FC236}">
                <a16:creationId xmlns:a16="http://schemas.microsoft.com/office/drawing/2014/main" id="{6841C815-07AE-C81F-2AFC-6FC2AD2021E9}"/>
              </a:ext>
            </a:extLst>
          </p:cNvPr>
          <p:cNvSpPr txBox="1"/>
          <p:nvPr/>
        </p:nvSpPr>
        <p:spPr>
          <a:xfrm>
            <a:off x="5287596" y="4460455"/>
            <a:ext cx="3399245" cy="179152"/>
          </a:xfrm>
          <a:prstGeom prst="rect">
            <a:avLst/>
          </a:prstGeom>
        </p:spPr>
        <p:txBody>
          <a:bodyPr wrap="square" lIns="0" tIns="0" rIns="0" bIns="0" rtlCol="0" anchor="t">
            <a:spAutoFit/>
          </a:bodyPr>
          <a:lstStyle/>
          <a:p>
            <a:pPr algn="just">
              <a:lnSpc>
                <a:spcPts val="1328"/>
              </a:lnSpc>
            </a:pPr>
            <a:r>
              <a:rPr lang="en-US" sz="1600">
                <a:solidFill>
                  <a:srgbClr val="EA4F3D"/>
                </a:solidFill>
                <a:latin typeface="Calibri"/>
                <a:ea typeface="Calibri"/>
                <a:cs typeface="Calibri"/>
              </a:rPr>
              <a:t>Quels jeunes </a:t>
            </a:r>
            <a:r>
              <a:rPr lang="en-US" sz="1600" err="1">
                <a:solidFill>
                  <a:srgbClr val="EA4F3D"/>
                </a:solidFill>
                <a:latin typeface="Calibri"/>
                <a:ea typeface="Calibri"/>
                <a:cs typeface="Calibri"/>
              </a:rPr>
              <a:t>peuvent</a:t>
            </a:r>
            <a:r>
              <a:rPr lang="en-US" sz="1600">
                <a:solidFill>
                  <a:srgbClr val="EA4F3D"/>
                </a:solidFill>
                <a:latin typeface="Calibri"/>
                <a:ea typeface="Calibri"/>
                <a:cs typeface="Calibri"/>
              </a:rPr>
              <a:t> </a:t>
            </a:r>
            <a:r>
              <a:rPr lang="en-US" sz="1600" err="1">
                <a:solidFill>
                  <a:srgbClr val="EA4F3D"/>
                </a:solidFill>
                <a:latin typeface="Calibri"/>
                <a:ea typeface="Calibri"/>
                <a:cs typeface="Calibri"/>
              </a:rPr>
              <a:t>en</a:t>
            </a:r>
            <a:r>
              <a:rPr lang="en-US" sz="1600">
                <a:solidFill>
                  <a:srgbClr val="EA4F3D"/>
                </a:solidFill>
                <a:latin typeface="Calibri"/>
                <a:ea typeface="Calibri"/>
                <a:cs typeface="Calibri"/>
              </a:rPr>
              <a:t> </a:t>
            </a:r>
            <a:r>
              <a:rPr lang="en-US" sz="1600" err="1">
                <a:solidFill>
                  <a:srgbClr val="EA4F3D"/>
                </a:solidFill>
                <a:latin typeface="Calibri"/>
                <a:ea typeface="Calibri"/>
                <a:cs typeface="Calibri"/>
              </a:rPr>
              <a:t>bénéficier</a:t>
            </a:r>
            <a:r>
              <a:rPr lang="en-US" sz="1600">
                <a:solidFill>
                  <a:srgbClr val="EA4F3D"/>
                </a:solidFill>
                <a:latin typeface="Calibri"/>
                <a:ea typeface="Calibri"/>
                <a:cs typeface="Calibri"/>
              </a:rPr>
              <a:t> ?</a:t>
            </a:r>
          </a:p>
        </p:txBody>
      </p:sp>
      <p:grpSp>
        <p:nvGrpSpPr>
          <p:cNvPr id="37" name="Group 27">
            <a:extLst>
              <a:ext uri="{FF2B5EF4-FFF2-40B4-BE49-F238E27FC236}">
                <a16:creationId xmlns:a16="http://schemas.microsoft.com/office/drawing/2014/main" id="{8DCE1A63-3F3D-36B8-4CA2-44AFF2FA36D0}"/>
              </a:ext>
            </a:extLst>
          </p:cNvPr>
          <p:cNvGrpSpPr/>
          <p:nvPr/>
        </p:nvGrpSpPr>
        <p:grpSpPr>
          <a:xfrm>
            <a:off x="5307140" y="3886985"/>
            <a:ext cx="198751" cy="291272"/>
            <a:chOff x="0" y="0"/>
            <a:chExt cx="6350000" cy="6350000"/>
          </a:xfrm>
        </p:grpSpPr>
        <p:sp>
          <p:nvSpPr>
            <p:cNvPr id="36" name="Freeform 28">
              <a:extLst>
                <a:ext uri="{FF2B5EF4-FFF2-40B4-BE49-F238E27FC236}">
                  <a16:creationId xmlns:a16="http://schemas.microsoft.com/office/drawing/2014/main" id="{572524F0-2FC6-C408-A7E1-2BB56B4118EA}"/>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A4F3D"/>
            </a:solidFill>
          </p:spPr>
          <p:txBody>
            <a:bodyPr/>
            <a:lstStyle/>
            <a:p>
              <a:endParaRPr lang="fr-FR" sz="1600"/>
            </a:p>
          </p:txBody>
        </p:sp>
      </p:grpSp>
      <p:grpSp>
        <p:nvGrpSpPr>
          <p:cNvPr id="40" name="Group 29">
            <a:extLst>
              <a:ext uri="{FF2B5EF4-FFF2-40B4-BE49-F238E27FC236}">
                <a16:creationId xmlns:a16="http://schemas.microsoft.com/office/drawing/2014/main" id="{77BCE9AC-00F9-4085-6639-965FD95C4B60}"/>
              </a:ext>
            </a:extLst>
          </p:cNvPr>
          <p:cNvGrpSpPr/>
          <p:nvPr/>
        </p:nvGrpSpPr>
        <p:grpSpPr>
          <a:xfrm>
            <a:off x="5312328" y="3581231"/>
            <a:ext cx="198751" cy="291272"/>
            <a:chOff x="0" y="0"/>
            <a:chExt cx="6350000" cy="6350000"/>
          </a:xfrm>
        </p:grpSpPr>
        <p:sp>
          <p:nvSpPr>
            <p:cNvPr id="39" name="Freeform 30">
              <a:extLst>
                <a:ext uri="{FF2B5EF4-FFF2-40B4-BE49-F238E27FC236}">
                  <a16:creationId xmlns:a16="http://schemas.microsoft.com/office/drawing/2014/main" id="{27E270E5-D53E-D762-D217-29B01E92ED69}"/>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A4F3D"/>
            </a:solidFill>
          </p:spPr>
          <p:txBody>
            <a:bodyPr/>
            <a:lstStyle/>
            <a:p>
              <a:endParaRPr lang="fr-FR" sz="1600"/>
            </a:p>
          </p:txBody>
        </p:sp>
      </p:grpSp>
      <p:grpSp>
        <p:nvGrpSpPr>
          <p:cNvPr id="43" name="Group 31">
            <a:extLst>
              <a:ext uri="{FF2B5EF4-FFF2-40B4-BE49-F238E27FC236}">
                <a16:creationId xmlns:a16="http://schemas.microsoft.com/office/drawing/2014/main" id="{D588717D-C539-1FE7-A218-B09BE617AC91}"/>
              </a:ext>
            </a:extLst>
          </p:cNvPr>
          <p:cNvGrpSpPr/>
          <p:nvPr/>
        </p:nvGrpSpPr>
        <p:grpSpPr>
          <a:xfrm>
            <a:off x="5289917" y="2946102"/>
            <a:ext cx="198751" cy="291272"/>
            <a:chOff x="0" y="0"/>
            <a:chExt cx="6350000" cy="6350000"/>
          </a:xfrm>
        </p:grpSpPr>
        <p:sp>
          <p:nvSpPr>
            <p:cNvPr id="42" name="Freeform 32">
              <a:extLst>
                <a:ext uri="{FF2B5EF4-FFF2-40B4-BE49-F238E27FC236}">
                  <a16:creationId xmlns:a16="http://schemas.microsoft.com/office/drawing/2014/main" id="{37114B63-06A8-1570-70E8-62052A84F9AB}"/>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A4F3D"/>
            </a:solidFill>
          </p:spPr>
          <p:txBody>
            <a:bodyPr/>
            <a:lstStyle/>
            <a:p>
              <a:endParaRPr lang="fr-FR" sz="1600"/>
            </a:p>
          </p:txBody>
        </p:sp>
      </p:grpSp>
      <p:grpSp>
        <p:nvGrpSpPr>
          <p:cNvPr id="49" name="Group 35">
            <a:extLst>
              <a:ext uri="{FF2B5EF4-FFF2-40B4-BE49-F238E27FC236}">
                <a16:creationId xmlns:a16="http://schemas.microsoft.com/office/drawing/2014/main" id="{5580E9B7-6ED3-2763-CE9C-BFAB42F68A19}"/>
              </a:ext>
            </a:extLst>
          </p:cNvPr>
          <p:cNvGrpSpPr/>
          <p:nvPr/>
        </p:nvGrpSpPr>
        <p:grpSpPr>
          <a:xfrm>
            <a:off x="5318346" y="5038078"/>
            <a:ext cx="187545" cy="291272"/>
            <a:chOff x="0" y="-244301"/>
            <a:chExt cx="6350000" cy="6350000"/>
          </a:xfrm>
        </p:grpSpPr>
        <p:sp>
          <p:nvSpPr>
            <p:cNvPr id="48" name="Freeform 36">
              <a:extLst>
                <a:ext uri="{FF2B5EF4-FFF2-40B4-BE49-F238E27FC236}">
                  <a16:creationId xmlns:a16="http://schemas.microsoft.com/office/drawing/2014/main" id="{E97798E9-9D81-AE54-49A9-10717A478CAE}"/>
                </a:ext>
              </a:extLst>
            </p:cNvPr>
            <p:cNvSpPr/>
            <p:nvPr/>
          </p:nvSpPr>
          <p:spPr>
            <a:xfrm>
              <a:off x="0" y="-244301"/>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6A118"/>
            </a:solidFill>
          </p:spPr>
          <p:txBody>
            <a:bodyPr/>
            <a:lstStyle/>
            <a:p>
              <a:endParaRPr lang="fr-FR" sz="1600"/>
            </a:p>
          </p:txBody>
        </p:sp>
      </p:grpSp>
      <p:grpSp>
        <p:nvGrpSpPr>
          <p:cNvPr id="52" name="Group 37">
            <a:extLst>
              <a:ext uri="{FF2B5EF4-FFF2-40B4-BE49-F238E27FC236}">
                <a16:creationId xmlns:a16="http://schemas.microsoft.com/office/drawing/2014/main" id="{DA79A772-FFB1-EF7F-D1BE-882B3E71AF16}"/>
              </a:ext>
            </a:extLst>
          </p:cNvPr>
          <p:cNvGrpSpPr/>
          <p:nvPr/>
        </p:nvGrpSpPr>
        <p:grpSpPr>
          <a:xfrm>
            <a:off x="5312328" y="5336429"/>
            <a:ext cx="187545" cy="291272"/>
            <a:chOff x="0" y="0"/>
            <a:chExt cx="6350000" cy="6350000"/>
          </a:xfrm>
        </p:grpSpPr>
        <p:sp>
          <p:nvSpPr>
            <p:cNvPr id="51" name="Freeform 38">
              <a:extLst>
                <a:ext uri="{FF2B5EF4-FFF2-40B4-BE49-F238E27FC236}">
                  <a16:creationId xmlns:a16="http://schemas.microsoft.com/office/drawing/2014/main" id="{1F7DCBE5-886D-ABB6-172A-19E7D53585A0}"/>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6A118"/>
            </a:solidFill>
          </p:spPr>
          <p:txBody>
            <a:bodyPr/>
            <a:lstStyle/>
            <a:p>
              <a:endParaRPr lang="fr-FR" sz="1600"/>
            </a:p>
          </p:txBody>
        </p:sp>
      </p:grpSp>
      <p:grpSp>
        <p:nvGrpSpPr>
          <p:cNvPr id="55" name="Group 39">
            <a:extLst>
              <a:ext uri="{FF2B5EF4-FFF2-40B4-BE49-F238E27FC236}">
                <a16:creationId xmlns:a16="http://schemas.microsoft.com/office/drawing/2014/main" id="{84AF9CDB-1574-6F60-E0EB-021FA8CBFAFB}"/>
              </a:ext>
            </a:extLst>
          </p:cNvPr>
          <p:cNvGrpSpPr/>
          <p:nvPr/>
        </p:nvGrpSpPr>
        <p:grpSpPr>
          <a:xfrm>
            <a:off x="5312329" y="5664313"/>
            <a:ext cx="187545" cy="291272"/>
            <a:chOff x="0" y="0"/>
            <a:chExt cx="6350000" cy="6350000"/>
          </a:xfrm>
        </p:grpSpPr>
        <p:sp>
          <p:nvSpPr>
            <p:cNvPr id="54" name="Freeform 40">
              <a:extLst>
                <a:ext uri="{FF2B5EF4-FFF2-40B4-BE49-F238E27FC236}">
                  <a16:creationId xmlns:a16="http://schemas.microsoft.com/office/drawing/2014/main" id="{C8EF1B89-C39A-A9AE-3900-C805523E420D}"/>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6A118"/>
            </a:solidFill>
          </p:spPr>
          <p:txBody>
            <a:bodyPr/>
            <a:lstStyle/>
            <a:p>
              <a:endParaRPr lang="fr-FR" sz="1600"/>
            </a:p>
          </p:txBody>
        </p:sp>
      </p:grpSp>
      <p:sp>
        <p:nvSpPr>
          <p:cNvPr id="5" name="Freeform 36">
            <a:extLst>
              <a:ext uri="{FF2B5EF4-FFF2-40B4-BE49-F238E27FC236}">
                <a16:creationId xmlns:a16="http://schemas.microsoft.com/office/drawing/2014/main" id="{DDC987E4-BFDE-FB02-A846-18C8F766D51F}"/>
              </a:ext>
            </a:extLst>
          </p:cNvPr>
          <p:cNvSpPr/>
          <p:nvPr/>
        </p:nvSpPr>
        <p:spPr>
          <a:xfrm>
            <a:off x="5313863" y="4719831"/>
            <a:ext cx="187545" cy="291272"/>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6A118"/>
          </a:solidFill>
        </p:spPr>
        <p:txBody>
          <a:bodyPr/>
          <a:lstStyle/>
          <a:p>
            <a:endParaRPr lang="fr-FR" sz="1600"/>
          </a:p>
        </p:txBody>
      </p:sp>
    </p:spTree>
    <p:extLst>
      <p:ext uri="{BB962C8B-B14F-4D97-AF65-F5344CB8AC3E}">
        <p14:creationId xmlns:p14="http://schemas.microsoft.com/office/powerpoint/2010/main" val="736576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0CAFE6-F6B7-4638-A47B-210B5F5CD5B4}"/>
              </a:ext>
            </a:extLst>
          </p:cNvPr>
          <p:cNvSpPr>
            <a:spLocks noGrp="1"/>
          </p:cNvSpPr>
          <p:nvPr>
            <p:ph type="title"/>
          </p:nvPr>
        </p:nvSpPr>
        <p:spPr>
          <a:xfrm>
            <a:off x="0" y="1123837"/>
            <a:ext cx="3439485" cy="4601183"/>
          </a:xfrm>
        </p:spPr>
        <p:txBody>
          <a:bodyPr>
            <a:normAutofit/>
          </a:bodyPr>
          <a:lstStyle/>
          <a:p>
            <a:pPr algn="ctr"/>
            <a:r>
              <a:rPr lang="fr-FR" sz="3200"/>
              <a:t>La loi</a:t>
            </a:r>
          </a:p>
        </p:txBody>
      </p:sp>
      <p:sp>
        <p:nvSpPr>
          <p:cNvPr id="3" name="Rectangle 2">
            <a:extLst>
              <a:ext uri="{FF2B5EF4-FFF2-40B4-BE49-F238E27FC236}">
                <a16:creationId xmlns:a16="http://schemas.microsoft.com/office/drawing/2014/main" id="{C63E4E2B-1F3E-4E99-8B8E-3054324E95ED}"/>
              </a:ext>
            </a:extLst>
          </p:cNvPr>
          <p:cNvSpPr/>
          <p:nvPr/>
        </p:nvSpPr>
        <p:spPr>
          <a:xfrm>
            <a:off x="3538156" y="767329"/>
            <a:ext cx="4174921" cy="6155531"/>
          </a:xfrm>
          <a:prstGeom prst="rect">
            <a:avLst/>
          </a:prstGeom>
        </p:spPr>
        <p:txBody>
          <a:bodyPr wrap="square" lIns="91440" tIns="45720" rIns="91440" bIns="45720" anchor="t">
            <a:spAutoFit/>
          </a:bodyPr>
          <a:lstStyle/>
          <a:p>
            <a:endParaRPr lang="fr-FR">
              <a:latin typeface="Calibri"/>
              <a:ea typeface="Calibri"/>
              <a:cs typeface="Calibri"/>
            </a:endParaRPr>
          </a:p>
          <a:p>
            <a:endParaRPr lang="fr-FR">
              <a:latin typeface="Calibri"/>
              <a:ea typeface="Calibri"/>
              <a:cs typeface="Calibri"/>
            </a:endParaRPr>
          </a:p>
          <a:p>
            <a:endParaRPr lang="fr-FR" dirty="0">
              <a:solidFill>
                <a:srgbClr val="165569"/>
              </a:solidFill>
              <a:latin typeface="Calibri"/>
              <a:ea typeface="Calibri"/>
              <a:cs typeface="Calibri"/>
            </a:endParaRPr>
          </a:p>
          <a:p>
            <a:r>
              <a:rPr lang="fr-FR" sz="2000">
                <a:solidFill>
                  <a:srgbClr val="165569"/>
                </a:solidFill>
                <a:latin typeface="Calibri"/>
                <a:ea typeface="Calibri"/>
                <a:cs typeface="Calibri"/>
              </a:rPr>
              <a:t> La Loi n°2018-1021 du 23 novembre 2018 portant évolution du logement, de l'aménagement et du numérique (ELAN) introduit à l’article 117 </a:t>
            </a:r>
            <a:r>
              <a:rPr lang="fr-FR" sz="2000" b="1">
                <a:solidFill>
                  <a:srgbClr val="165569"/>
                </a:solidFill>
                <a:latin typeface="Calibri"/>
                <a:ea typeface="Calibri"/>
                <a:cs typeface="Calibri"/>
              </a:rPr>
              <a:t>la cohabitation solidaire intergénérationnelle.</a:t>
            </a:r>
            <a:endParaRPr lang="en-US" sz="2000">
              <a:solidFill>
                <a:srgbClr val="165569"/>
              </a:solidFill>
              <a:latin typeface="Calibri"/>
              <a:ea typeface="Calibri"/>
              <a:cs typeface="Calibri"/>
            </a:endParaRPr>
          </a:p>
          <a:p>
            <a:endParaRPr lang="fr-FR" sz="2000" b="1" dirty="0">
              <a:solidFill>
                <a:srgbClr val="165569"/>
              </a:solidFill>
              <a:latin typeface="Calibri"/>
              <a:ea typeface="Calibri"/>
              <a:cs typeface="Calibri"/>
            </a:endParaRPr>
          </a:p>
          <a:p>
            <a:endParaRPr lang="fr-FR" sz="2000" dirty="0">
              <a:solidFill>
                <a:srgbClr val="165569"/>
              </a:solidFill>
              <a:latin typeface="Calibri"/>
              <a:ea typeface="Calibri"/>
              <a:cs typeface="Calibri"/>
            </a:endParaRPr>
          </a:p>
          <a:p>
            <a:r>
              <a:rPr lang="fr-FR" sz="2000" b="1">
                <a:solidFill>
                  <a:srgbClr val="165569"/>
                </a:solidFill>
                <a:latin typeface="Calibri"/>
                <a:ea typeface="Calibri"/>
                <a:cs typeface="Calibri"/>
              </a:rPr>
              <a:t>Journal Officiel du 15 janvier 2020,</a:t>
            </a:r>
            <a:endParaRPr lang="en-US" sz="2000">
              <a:solidFill>
                <a:srgbClr val="165569"/>
              </a:solidFill>
              <a:latin typeface="Calibri"/>
              <a:ea typeface="Calibri"/>
              <a:cs typeface="Calibri"/>
            </a:endParaRPr>
          </a:p>
          <a:p>
            <a:r>
              <a:rPr lang="fr-FR" sz="2000" b="1">
                <a:solidFill>
                  <a:srgbClr val="165569"/>
                </a:solidFill>
                <a:latin typeface="Calibri"/>
                <a:ea typeface="Calibri"/>
                <a:cs typeface="Calibri"/>
              </a:rPr>
              <a:t>la Charte </a:t>
            </a:r>
            <a:r>
              <a:rPr lang="fr-FR" sz="2000">
                <a:solidFill>
                  <a:srgbClr val="165569"/>
                </a:solidFill>
                <a:latin typeface="Calibri"/>
                <a:ea typeface="Calibri"/>
                <a:cs typeface="Calibri"/>
              </a:rPr>
              <a:t>de la cohabitation solidaire intergénérationnelle entre en vigueur.</a:t>
            </a:r>
            <a:endParaRPr lang="fr-FR">
              <a:solidFill>
                <a:srgbClr val="165569"/>
              </a:solidFill>
              <a:latin typeface="Calibri"/>
              <a:ea typeface="Calibri"/>
              <a:cs typeface="Calibri"/>
            </a:endParaRPr>
          </a:p>
          <a:p>
            <a:endParaRPr lang="fr-FR" sz="2000" dirty="0">
              <a:solidFill>
                <a:srgbClr val="174E86"/>
              </a:solidFill>
              <a:latin typeface="Calibri"/>
              <a:ea typeface="Calibri"/>
              <a:cs typeface="Calibri"/>
            </a:endParaRPr>
          </a:p>
          <a:p>
            <a:endParaRPr lang="fr-FR" sz="2000" dirty="0">
              <a:solidFill>
                <a:srgbClr val="174E86"/>
              </a:solidFill>
              <a:latin typeface="Calibri"/>
              <a:ea typeface="Calibri"/>
              <a:cs typeface="Calibri"/>
            </a:endParaRPr>
          </a:p>
          <a:p>
            <a:endParaRPr lang="fr-FR" sz="2000">
              <a:solidFill>
                <a:srgbClr val="000000"/>
              </a:solidFill>
              <a:latin typeface="Calibri"/>
              <a:ea typeface="Calibri"/>
              <a:cs typeface="Calibri"/>
            </a:endParaRPr>
          </a:p>
          <a:p>
            <a:endParaRPr lang="fr-FR" sz="2000">
              <a:solidFill>
                <a:srgbClr val="000000"/>
              </a:solidFill>
              <a:latin typeface="Calibri"/>
              <a:ea typeface="Calibri"/>
              <a:cs typeface="Calibri"/>
            </a:endParaRPr>
          </a:p>
          <a:p>
            <a:endParaRPr lang="fr-FR" sz="2000">
              <a:solidFill>
                <a:srgbClr val="000000"/>
              </a:solidFill>
              <a:latin typeface="Calibri"/>
              <a:ea typeface="Calibri"/>
              <a:cs typeface="Calibri"/>
            </a:endParaRPr>
          </a:p>
          <a:p>
            <a:endParaRPr lang="fr-FR" sz="2000">
              <a:solidFill>
                <a:schemeClr val="tx1">
                  <a:lumMod val="65000"/>
                  <a:lumOff val="35000"/>
                </a:schemeClr>
              </a:solidFill>
              <a:latin typeface="Calibri"/>
              <a:ea typeface="Calibri"/>
              <a:cs typeface="Calibri"/>
            </a:endParaRPr>
          </a:p>
        </p:txBody>
      </p:sp>
      <p:sp>
        <p:nvSpPr>
          <p:cNvPr id="11" name="Rectangle 10">
            <a:extLst>
              <a:ext uri="{FF2B5EF4-FFF2-40B4-BE49-F238E27FC236}">
                <a16:creationId xmlns:a16="http://schemas.microsoft.com/office/drawing/2014/main" id="{5957ADE0-91F5-45A2-8E5B-B2DC6C733CB2}"/>
              </a:ext>
            </a:extLst>
          </p:cNvPr>
          <p:cNvSpPr/>
          <p:nvPr/>
        </p:nvSpPr>
        <p:spPr>
          <a:xfrm>
            <a:off x="7713077" y="767329"/>
            <a:ext cx="4174921" cy="5909310"/>
          </a:xfrm>
          <a:prstGeom prst="rect">
            <a:avLst/>
          </a:prstGeom>
        </p:spPr>
        <p:txBody>
          <a:bodyPr wrap="square" lIns="91440" tIns="45720" rIns="91440" bIns="45720" anchor="t">
            <a:spAutoFit/>
          </a:bodyPr>
          <a:lstStyle/>
          <a:p>
            <a:r>
              <a:rPr lang="fr-FR" sz="2000" b="1">
                <a:solidFill>
                  <a:srgbClr val="165569"/>
                </a:solidFill>
                <a:latin typeface="Calibri"/>
                <a:ea typeface="Calibri"/>
                <a:cs typeface="Calibri"/>
              </a:rPr>
              <a:t>Art. 1 :</a:t>
            </a:r>
            <a:r>
              <a:rPr lang="fr-FR" sz="2000" b="1" dirty="0">
                <a:solidFill>
                  <a:srgbClr val="165569"/>
                </a:solidFill>
                <a:latin typeface="Calibri"/>
                <a:ea typeface="Calibri"/>
                <a:cs typeface="Calibri"/>
              </a:rPr>
              <a:t> </a:t>
            </a:r>
            <a:r>
              <a:rPr lang="fr-FR" sz="2000">
                <a:solidFill>
                  <a:srgbClr val="165569"/>
                </a:solidFill>
                <a:latin typeface="Calibri"/>
                <a:ea typeface="Calibri"/>
                <a:cs typeface="Calibri"/>
              </a:rPr>
              <a:t>La cohabitation intergénérationnelle solidaire permet à des </a:t>
            </a:r>
            <a:r>
              <a:rPr lang="fr-FR" sz="2000" b="1">
                <a:solidFill>
                  <a:srgbClr val="165569"/>
                </a:solidFill>
                <a:latin typeface="Calibri"/>
                <a:ea typeface="Calibri"/>
                <a:cs typeface="Calibri"/>
              </a:rPr>
              <a:t>personnes de soixante ans et plus</a:t>
            </a:r>
            <a:r>
              <a:rPr lang="fr-FR" sz="2000">
                <a:solidFill>
                  <a:srgbClr val="165569"/>
                </a:solidFill>
                <a:latin typeface="Calibri"/>
                <a:ea typeface="Calibri"/>
                <a:cs typeface="Calibri"/>
              </a:rPr>
              <a:t> de l</a:t>
            </a:r>
            <a:r>
              <a:rPr lang="fr-FR" sz="2000" b="1">
                <a:solidFill>
                  <a:srgbClr val="165569"/>
                </a:solidFill>
                <a:latin typeface="Calibri"/>
                <a:ea typeface="Calibri"/>
                <a:cs typeface="Calibri"/>
              </a:rPr>
              <a:t>ouer ou de sous-louer</a:t>
            </a:r>
            <a:r>
              <a:rPr lang="fr-FR" sz="2000">
                <a:solidFill>
                  <a:srgbClr val="165569"/>
                </a:solidFill>
                <a:latin typeface="Calibri"/>
                <a:ea typeface="Calibri"/>
                <a:cs typeface="Calibri"/>
              </a:rPr>
              <a:t> à des personnes de </a:t>
            </a:r>
            <a:r>
              <a:rPr lang="fr-FR" sz="2000" b="1">
                <a:solidFill>
                  <a:srgbClr val="165569"/>
                </a:solidFill>
                <a:latin typeface="Calibri"/>
                <a:ea typeface="Calibri"/>
                <a:cs typeface="Calibri"/>
              </a:rPr>
              <a:t>moins de trente ans</a:t>
            </a:r>
            <a:r>
              <a:rPr lang="fr-FR" sz="2000" dirty="0">
                <a:solidFill>
                  <a:srgbClr val="165569"/>
                </a:solidFill>
                <a:latin typeface="Calibri"/>
                <a:ea typeface="Calibri"/>
                <a:cs typeface="Calibri"/>
              </a:rPr>
              <a:t> </a:t>
            </a:r>
            <a:r>
              <a:rPr lang="fr-FR" sz="2000">
                <a:solidFill>
                  <a:srgbClr val="165569"/>
                </a:solidFill>
                <a:latin typeface="Calibri"/>
                <a:ea typeface="Calibri"/>
                <a:cs typeface="Calibri"/>
              </a:rPr>
              <a:t>une partie du logement dont elles sont </a:t>
            </a:r>
            <a:r>
              <a:rPr lang="fr-FR" sz="2000" b="1">
                <a:solidFill>
                  <a:srgbClr val="165569"/>
                </a:solidFill>
                <a:latin typeface="Calibri"/>
                <a:ea typeface="Calibri"/>
                <a:cs typeface="Calibri"/>
              </a:rPr>
              <a:t>propriétaires ou locataires</a:t>
            </a:r>
            <a:endParaRPr lang="fr-FR" sz="2000" dirty="0">
              <a:solidFill>
                <a:srgbClr val="165569"/>
              </a:solidFill>
              <a:latin typeface="Calibri"/>
              <a:ea typeface="Calibri"/>
              <a:cs typeface="Calibri"/>
            </a:endParaRPr>
          </a:p>
          <a:p>
            <a:endParaRPr lang="fr-FR" sz="2000" b="1" dirty="0">
              <a:solidFill>
                <a:srgbClr val="165569"/>
              </a:solidFill>
              <a:latin typeface="Calibri"/>
              <a:ea typeface="Calibri"/>
              <a:cs typeface="Calibri"/>
            </a:endParaRPr>
          </a:p>
          <a:p>
            <a:r>
              <a:rPr lang="fr-FR" sz="2000" b="1">
                <a:solidFill>
                  <a:srgbClr val="165569"/>
                </a:solidFill>
                <a:latin typeface="Calibri"/>
                <a:ea typeface="Calibri"/>
                <a:cs typeface="Calibri"/>
              </a:rPr>
              <a:t>Art. 2 : </a:t>
            </a:r>
            <a:r>
              <a:rPr lang="fr-FR" sz="2000">
                <a:solidFill>
                  <a:srgbClr val="165569"/>
                </a:solidFill>
                <a:latin typeface="Calibri"/>
                <a:ea typeface="Calibri"/>
                <a:cs typeface="Calibri"/>
              </a:rPr>
              <a:t>Le contrat peut prévoir, en</a:t>
            </a:r>
            <a:r>
              <a:rPr lang="fr-FR" sz="2000" dirty="0">
                <a:solidFill>
                  <a:srgbClr val="165569"/>
                </a:solidFill>
                <a:latin typeface="Calibri"/>
                <a:ea typeface="Calibri"/>
                <a:cs typeface="Calibri"/>
              </a:rPr>
              <a:t> </a:t>
            </a:r>
            <a:r>
              <a:rPr lang="fr-FR" sz="2000" b="1">
                <a:solidFill>
                  <a:srgbClr val="165569"/>
                </a:solidFill>
                <a:latin typeface="Calibri"/>
                <a:ea typeface="Calibri"/>
                <a:cs typeface="Calibri"/>
              </a:rPr>
              <a:t>complément de la contrepartie financière</a:t>
            </a:r>
            <a:r>
              <a:rPr lang="fr-FR" sz="2000">
                <a:solidFill>
                  <a:srgbClr val="165569"/>
                </a:solidFill>
                <a:latin typeface="Calibri"/>
                <a:ea typeface="Calibri"/>
                <a:cs typeface="Calibri"/>
              </a:rPr>
              <a:t>, la réalisation, sans but lucratif pour aucune des parties, de</a:t>
            </a:r>
            <a:r>
              <a:rPr lang="fr-FR" sz="2000" dirty="0">
                <a:solidFill>
                  <a:srgbClr val="165569"/>
                </a:solidFill>
                <a:latin typeface="Calibri"/>
                <a:ea typeface="Calibri"/>
                <a:cs typeface="Calibri"/>
              </a:rPr>
              <a:t> </a:t>
            </a:r>
            <a:r>
              <a:rPr lang="fr-FR" sz="2000" b="1">
                <a:solidFill>
                  <a:srgbClr val="165569"/>
                </a:solidFill>
                <a:latin typeface="Calibri"/>
                <a:ea typeface="Calibri"/>
                <a:cs typeface="Calibri"/>
              </a:rPr>
              <a:t>menus services</a:t>
            </a:r>
            <a:r>
              <a:rPr lang="fr-FR" sz="2000" dirty="0">
                <a:solidFill>
                  <a:srgbClr val="165569"/>
                </a:solidFill>
                <a:latin typeface="Calibri"/>
                <a:ea typeface="Calibri"/>
                <a:cs typeface="Calibri"/>
              </a:rPr>
              <a:t> </a:t>
            </a:r>
            <a:r>
              <a:rPr lang="fr-FR" sz="2000">
                <a:solidFill>
                  <a:srgbClr val="165569"/>
                </a:solidFill>
                <a:latin typeface="Calibri"/>
                <a:ea typeface="Calibri"/>
                <a:cs typeface="Calibri"/>
              </a:rPr>
              <a:t>par la personne de moins de trente ans. </a:t>
            </a:r>
            <a:br>
              <a:rPr lang="fr-FR" sz="2000" dirty="0">
                <a:solidFill>
                  <a:srgbClr val="165569"/>
                </a:solidFill>
                <a:latin typeface="Calibri"/>
                <a:ea typeface="Calibri"/>
                <a:cs typeface="Calibri"/>
              </a:rPr>
            </a:br>
            <a:r>
              <a:rPr lang="fr-FR" sz="2000">
                <a:solidFill>
                  <a:srgbClr val="165569"/>
                </a:solidFill>
                <a:latin typeface="Calibri"/>
                <a:ea typeface="Calibri"/>
                <a:cs typeface="Calibri"/>
              </a:rPr>
              <a:t>Le contrat organise une collaboration exclusive de tout lien de subordination entre les cocontractants. Il ne relève pas du code du travail. </a:t>
            </a:r>
            <a:endParaRPr lang="fr-FR" sz="2000" dirty="0">
              <a:solidFill>
                <a:srgbClr val="165569"/>
              </a:solidFill>
              <a:latin typeface="Calibri"/>
              <a:ea typeface="Calibri"/>
              <a:cs typeface="Calibri"/>
            </a:endParaRPr>
          </a:p>
          <a:p>
            <a:endParaRPr lang="fr-FR">
              <a:solidFill>
                <a:schemeClr val="tx1">
                  <a:lumMod val="65000"/>
                  <a:lumOff val="35000"/>
                </a:schemeClr>
              </a:solidFill>
            </a:endParaRPr>
          </a:p>
        </p:txBody>
      </p:sp>
      <p:sp>
        <p:nvSpPr>
          <p:cNvPr id="4" name="TextBox 23">
            <a:extLst>
              <a:ext uri="{FF2B5EF4-FFF2-40B4-BE49-F238E27FC236}">
                <a16:creationId xmlns:a16="http://schemas.microsoft.com/office/drawing/2014/main" id="{DC2AD541-587F-E827-B8DE-E31240417C6E}"/>
              </a:ext>
            </a:extLst>
          </p:cNvPr>
          <p:cNvSpPr txBox="1"/>
          <p:nvPr/>
        </p:nvSpPr>
        <p:spPr>
          <a:xfrm>
            <a:off x="3931638" y="448216"/>
            <a:ext cx="5004907" cy="192745"/>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28"/>
              </a:lnSpc>
            </a:pPr>
            <a:r>
              <a:rPr lang="en-US" sz="2000" b="1" err="1">
                <a:solidFill>
                  <a:srgbClr val="EA4F3D"/>
                </a:solidFill>
                <a:latin typeface="Calibri"/>
                <a:ea typeface="Calibri"/>
                <a:cs typeface="Calibri"/>
              </a:rPr>
              <a:t>Que</a:t>
            </a:r>
            <a:r>
              <a:rPr lang="en-US" sz="2000" b="1">
                <a:solidFill>
                  <a:srgbClr val="EA4F3D"/>
                </a:solidFill>
                <a:latin typeface="Calibri"/>
                <a:ea typeface="Calibri"/>
                <a:cs typeface="Calibri"/>
              </a:rPr>
              <a:t> </a:t>
            </a:r>
            <a:r>
              <a:rPr lang="en-US" sz="2000" b="1" err="1">
                <a:solidFill>
                  <a:srgbClr val="EA4F3D"/>
                </a:solidFill>
                <a:latin typeface="Calibri"/>
                <a:ea typeface="Calibri"/>
                <a:cs typeface="Calibri"/>
              </a:rPr>
              <a:t>dit</a:t>
            </a:r>
            <a:r>
              <a:rPr lang="en-US" sz="2000" b="1">
                <a:solidFill>
                  <a:srgbClr val="EA4F3D"/>
                </a:solidFill>
                <a:latin typeface="Calibri"/>
                <a:ea typeface="Calibri"/>
                <a:cs typeface="Calibri"/>
              </a:rPr>
              <a:t> la </a:t>
            </a:r>
            <a:r>
              <a:rPr lang="en-US" sz="2000" b="1" err="1">
                <a:solidFill>
                  <a:srgbClr val="EA4F3D"/>
                </a:solidFill>
                <a:latin typeface="Calibri"/>
                <a:ea typeface="Calibri"/>
                <a:cs typeface="Calibri"/>
              </a:rPr>
              <a:t>loi</a:t>
            </a:r>
            <a:r>
              <a:rPr lang="en-US" sz="2000" b="1">
                <a:solidFill>
                  <a:srgbClr val="EA4F3D"/>
                </a:solidFill>
                <a:latin typeface="Calibri"/>
                <a:ea typeface="Calibri"/>
                <a:cs typeface="Calibri"/>
              </a:rPr>
              <a:t> de </a:t>
            </a:r>
            <a:r>
              <a:rPr lang="en-US" sz="2000" b="1" err="1">
                <a:solidFill>
                  <a:srgbClr val="EA4F3D"/>
                </a:solidFill>
                <a:latin typeface="Calibri"/>
                <a:ea typeface="Calibri"/>
                <a:cs typeface="Calibri"/>
              </a:rPr>
              <a:t>novembre</a:t>
            </a:r>
            <a:r>
              <a:rPr lang="en-US" sz="2000" b="1">
                <a:solidFill>
                  <a:srgbClr val="EA4F3D"/>
                </a:solidFill>
                <a:latin typeface="Calibri"/>
                <a:ea typeface="Calibri"/>
                <a:cs typeface="Calibri"/>
              </a:rPr>
              <a:t> 2018 (article 117) ?</a:t>
            </a:r>
          </a:p>
        </p:txBody>
      </p:sp>
      <p:sp>
        <p:nvSpPr>
          <p:cNvPr id="5" name="Freeform 20">
            <a:extLst>
              <a:ext uri="{FF2B5EF4-FFF2-40B4-BE49-F238E27FC236}">
                <a16:creationId xmlns:a16="http://schemas.microsoft.com/office/drawing/2014/main" id="{EC74EC78-72D3-4BE5-5820-8EE5EDF5ADE0}"/>
              </a:ext>
            </a:extLst>
          </p:cNvPr>
          <p:cNvSpPr/>
          <p:nvPr/>
        </p:nvSpPr>
        <p:spPr>
          <a:xfrm>
            <a:off x="3222027" y="342891"/>
            <a:ext cx="247510" cy="196771"/>
          </a:xfrm>
          <a:custGeom>
            <a:avLst/>
            <a:gdLst/>
            <a:ahLst/>
            <a:cxnLst/>
            <a:rect l="l" t="t" r="r" b="b"/>
            <a:pathLst>
              <a:path w="385933" h="306817">
                <a:moveTo>
                  <a:pt x="0" y="0"/>
                </a:moveTo>
                <a:lnTo>
                  <a:pt x="385933" y="0"/>
                </a:lnTo>
                <a:lnTo>
                  <a:pt x="385933" y="306817"/>
                </a:lnTo>
                <a:lnTo>
                  <a:pt x="0" y="306817"/>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endParaRPr lang="fr-FR" sz="2000"/>
          </a:p>
        </p:txBody>
      </p:sp>
    </p:spTree>
    <p:extLst>
      <p:ext uri="{BB962C8B-B14F-4D97-AF65-F5344CB8AC3E}">
        <p14:creationId xmlns:p14="http://schemas.microsoft.com/office/powerpoint/2010/main" val="4190452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F7E49-6956-094A-A3A6-E320F8F2601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0C558FB-C782-1081-2D9F-BC68893B78D7}"/>
              </a:ext>
            </a:extLst>
          </p:cNvPr>
          <p:cNvSpPr>
            <a:spLocks noGrp="1"/>
          </p:cNvSpPr>
          <p:nvPr>
            <p:ph type="title"/>
          </p:nvPr>
        </p:nvSpPr>
        <p:spPr>
          <a:xfrm>
            <a:off x="252918" y="1123837"/>
            <a:ext cx="3169213" cy="4601183"/>
          </a:xfrm>
        </p:spPr>
        <p:txBody>
          <a:bodyPr rtlCol="0">
            <a:normAutofit/>
          </a:bodyPr>
          <a:lstStyle/>
          <a:p>
            <a:r>
              <a:rPr lang="fr-FR" sz="3200"/>
              <a:t>Les avantages </a:t>
            </a:r>
          </a:p>
        </p:txBody>
      </p:sp>
      <p:sp>
        <p:nvSpPr>
          <p:cNvPr id="4" name="ZoneTexte 37">
            <a:extLst>
              <a:ext uri="{FF2B5EF4-FFF2-40B4-BE49-F238E27FC236}">
                <a16:creationId xmlns:a16="http://schemas.microsoft.com/office/drawing/2014/main" id="{CE0A4189-B401-5AC7-1A32-C52D51014ACF}"/>
              </a:ext>
            </a:extLst>
          </p:cNvPr>
          <p:cNvSpPr txBox="1"/>
          <p:nvPr/>
        </p:nvSpPr>
        <p:spPr>
          <a:xfrm>
            <a:off x="3904417" y="1685049"/>
            <a:ext cx="7513228" cy="4062651"/>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defRPr/>
            </a:pPr>
            <a:r>
              <a:rPr lang="fr-FR" sz="2000">
                <a:solidFill>
                  <a:srgbClr val="174E86"/>
                </a:solidFill>
                <a:latin typeface="Calibri"/>
                <a:ea typeface="Calibri"/>
                <a:cs typeface="Calibri"/>
              </a:rPr>
              <a:t>La cohabitation intergénérationnelle solidaire présente de nombreux avantages pour les personnes impliquées, ainsi que pour la société dans son ensemble. Ils dépendent néanmoins de chaque binôme, en fonction des besoins en « menus services » et en « contrepartie financière modeste ». </a:t>
            </a:r>
            <a:endParaRPr lang="en-US" sz="2000">
              <a:solidFill>
                <a:srgbClr val="174E86"/>
              </a:solidFill>
              <a:latin typeface="Calibri"/>
              <a:ea typeface="Calibri"/>
              <a:cs typeface="Calibri"/>
            </a:endParaRPr>
          </a:p>
          <a:p>
            <a:pPr marL="0" marR="0" lvl="0" indent="0" algn="just" defTabSz="457200">
              <a:lnSpc>
                <a:spcPct val="100000"/>
              </a:lnSpc>
              <a:spcBef>
                <a:spcPts val="0"/>
              </a:spcBef>
              <a:spcAft>
                <a:spcPts val="0"/>
              </a:spcAft>
              <a:buNone/>
              <a:tabLst/>
              <a:defRPr/>
            </a:pPr>
            <a:endParaRPr lang="en-US" sz="2000" b="0" i="0" u="none" strike="noStrike" kern="1200" cap="none" spc="0" normalizeH="0" baseline="0" noProof="0">
              <a:ln>
                <a:noFill/>
              </a:ln>
              <a:solidFill>
                <a:srgbClr val="174E86"/>
              </a:solidFill>
              <a:effectLst/>
              <a:uLnTx/>
              <a:uFillTx/>
              <a:latin typeface="Calibri"/>
              <a:ea typeface="Calibri"/>
              <a:cs typeface="Calibri"/>
            </a:endParaRPr>
          </a:p>
          <a:p>
            <a:pPr marL="285750" indent="-285750" algn="just">
              <a:buFont typeface="Arial,Sans-Serif" panose="020B0604020202020204" pitchFamily="34" charset="0"/>
              <a:buChar char="•"/>
              <a:defRPr/>
            </a:pPr>
            <a:r>
              <a:rPr lang="fr-FR" sz="2000">
                <a:solidFill>
                  <a:srgbClr val="EA4F3D"/>
                </a:solidFill>
                <a:latin typeface="Calibri"/>
                <a:ea typeface="Calibri"/>
                <a:cs typeface="Calibri"/>
              </a:rPr>
              <a:t>Lutte contre l’isolement social</a:t>
            </a:r>
            <a:endParaRPr lang="en-US" sz="2000">
              <a:solidFill>
                <a:srgbClr val="EA4F3D"/>
              </a:solidFill>
              <a:latin typeface="Calibri"/>
              <a:ea typeface="Calibri"/>
              <a:cs typeface="Calibri"/>
            </a:endParaRPr>
          </a:p>
          <a:p>
            <a:pPr marL="285750" indent="-285750" algn="just">
              <a:buFont typeface="Arial,Sans-Serif" panose="020B0604020202020204" pitchFamily="34" charset="0"/>
              <a:buChar char="•"/>
              <a:defRPr/>
            </a:pPr>
            <a:r>
              <a:rPr lang="fr-FR" sz="2000">
                <a:solidFill>
                  <a:srgbClr val="EA4F3D"/>
                </a:solidFill>
                <a:latin typeface="Calibri"/>
                <a:ea typeface="Calibri"/>
                <a:cs typeface="Calibri"/>
              </a:rPr>
              <a:t>Réduction du coût du logement</a:t>
            </a:r>
            <a:endParaRPr lang="en-US" sz="2000">
              <a:solidFill>
                <a:srgbClr val="EA4F3D"/>
              </a:solidFill>
              <a:latin typeface="Calibri"/>
              <a:ea typeface="Calibri"/>
              <a:cs typeface="Calibri"/>
            </a:endParaRPr>
          </a:p>
          <a:p>
            <a:pPr marL="285750" indent="-285750" algn="just">
              <a:buFont typeface="Arial,Sans-Serif" panose="020B0604020202020204" pitchFamily="34" charset="0"/>
              <a:buChar char="•"/>
              <a:defRPr/>
            </a:pPr>
            <a:r>
              <a:rPr lang="fr-FR" sz="2000">
                <a:solidFill>
                  <a:srgbClr val="EA4F3D"/>
                </a:solidFill>
                <a:latin typeface="Calibri"/>
                <a:ea typeface="Calibri"/>
                <a:cs typeface="Calibri"/>
              </a:rPr>
              <a:t>Echange de connaissances</a:t>
            </a:r>
            <a:endParaRPr lang="en-US" sz="2000">
              <a:solidFill>
                <a:srgbClr val="EA4F3D"/>
              </a:solidFill>
              <a:latin typeface="Calibri"/>
              <a:ea typeface="Calibri"/>
              <a:cs typeface="Calibri"/>
            </a:endParaRPr>
          </a:p>
          <a:p>
            <a:pPr marL="285750" indent="-285750" algn="just">
              <a:buFont typeface="Arial,Sans-Serif" panose="020B0604020202020204" pitchFamily="34" charset="0"/>
              <a:buChar char="•"/>
              <a:defRPr/>
            </a:pPr>
            <a:r>
              <a:rPr lang="fr-FR" sz="2000">
                <a:solidFill>
                  <a:srgbClr val="EA4F3D"/>
                </a:solidFill>
                <a:latin typeface="Calibri"/>
                <a:ea typeface="Calibri"/>
                <a:cs typeface="Calibri"/>
              </a:rPr>
              <a:t>Vie plus sereine</a:t>
            </a:r>
            <a:endParaRPr lang="en-US" sz="2000">
              <a:solidFill>
                <a:srgbClr val="EA4F3D"/>
              </a:solidFill>
              <a:latin typeface="Calibri"/>
              <a:ea typeface="Calibri"/>
              <a:cs typeface="Calibri"/>
            </a:endParaRPr>
          </a:p>
          <a:p>
            <a:pPr marL="285750" indent="-285750" algn="just">
              <a:buFont typeface="Arial,Sans-Serif" panose="020B0604020202020204" pitchFamily="34" charset="0"/>
              <a:buChar char="•"/>
              <a:defRPr/>
            </a:pPr>
            <a:r>
              <a:rPr lang="fr-FR" sz="2000">
                <a:solidFill>
                  <a:srgbClr val="EA4F3D"/>
                </a:solidFill>
                <a:latin typeface="Calibri"/>
                <a:ea typeface="Calibri"/>
                <a:cs typeface="Calibri"/>
              </a:rPr>
              <a:t>Réduction de l’impact carbone</a:t>
            </a:r>
            <a:endParaRPr lang="en-US" sz="2000">
              <a:solidFill>
                <a:srgbClr val="EA4F3D"/>
              </a:solidFill>
              <a:latin typeface="Calibri"/>
              <a:ea typeface="Calibri"/>
              <a:cs typeface="Calibri"/>
            </a:endParaRPr>
          </a:p>
          <a:p>
            <a:pPr algn="just">
              <a:defRPr/>
            </a:pPr>
            <a:endParaRPr lang="en-US" sz="2000" b="0" i="0" u="none" strike="noStrike" kern="1200" cap="none" spc="0" normalizeH="0" baseline="0" noProof="0">
              <a:ln>
                <a:noFill/>
              </a:ln>
              <a:solidFill>
                <a:srgbClr val="EA4F3D"/>
              </a:solidFill>
              <a:effectLst/>
              <a:uLnTx/>
              <a:uFillTx/>
              <a:latin typeface="Calibri"/>
              <a:ea typeface="Calibri"/>
              <a:cs typeface="Calibri"/>
            </a:endParaRPr>
          </a:p>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800" b="0" i="0" u="none" strike="noStrike" kern="1200" cap="none" spc="0" normalizeH="0" baseline="0" noProof="0">
              <a:ln>
                <a:noFill/>
              </a:ln>
              <a:solidFill>
                <a:srgbClr val="165569"/>
              </a:solidFill>
              <a:effectLst/>
              <a:uLnTx/>
              <a:uFillTx/>
              <a:latin typeface="Calibri"/>
              <a:ea typeface="Calibri"/>
              <a:cs typeface="Calibri"/>
            </a:endParaRPr>
          </a:p>
        </p:txBody>
      </p:sp>
      <p:sp>
        <p:nvSpPr>
          <p:cNvPr id="5" name="ZoneTexte 35">
            <a:extLst>
              <a:ext uri="{FF2B5EF4-FFF2-40B4-BE49-F238E27FC236}">
                <a16:creationId xmlns:a16="http://schemas.microsoft.com/office/drawing/2014/main" id="{2FC0DCC8-54AB-42A6-A14E-BFA8E20BFA9B}"/>
              </a:ext>
            </a:extLst>
          </p:cNvPr>
          <p:cNvSpPr txBox="1"/>
          <p:nvPr/>
        </p:nvSpPr>
        <p:spPr>
          <a:xfrm>
            <a:off x="4686135" y="414433"/>
            <a:ext cx="6094268" cy="710707"/>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15000"/>
              </a:lnSpc>
              <a:spcBef>
                <a:spcPts val="0"/>
              </a:spcBef>
              <a:spcAft>
                <a:spcPts val="800"/>
              </a:spcAft>
              <a:buClrTx/>
              <a:buSzTx/>
              <a:buFontTx/>
              <a:buNone/>
              <a:tabLst/>
              <a:defRPr/>
            </a:pPr>
            <a:r>
              <a:rPr kumimoji="0" lang="fr-FR" sz="1800" b="1" i="1" u="none" strike="noStrike" kern="1200" cap="none" spc="0" normalizeH="0" baseline="0" noProof="0">
                <a:ln>
                  <a:noFill/>
                </a:ln>
                <a:solidFill>
                  <a:srgbClr val="165569"/>
                </a:solidFill>
                <a:effectLst/>
                <a:uLnTx/>
                <a:uFillTx/>
                <a:latin typeface="Calibri"/>
                <a:ea typeface="Calibri"/>
                <a:cs typeface="Calibri"/>
              </a:rPr>
              <a:t>S’inscrire dans un système « gagnant-gagnant » qui offre des avantages aux hébergeurs comme aux hébergés</a:t>
            </a:r>
            <a:endParaRPr lang="fr-FR" sz="1600" b="1" i="0" u="none" strike="noStrike" kern="1200" cap="none" spc="0" normalizeH="0" baseline="0" noProof="0">
              <a:ln>
                <a:noFill/>
              </a:ln>
              <a:solidFill>
                <a:srgbClr val="165569"/>
              </a:solidFill>
              <a:effectLst/>
              <a:uLnTx/>
              <a:uFillTx/>
              <a:latin typeface="Calibri"/>
              <a:ea typeface="Calibri"/>
              <a:cs typeface="Calibri"/>
            </a:endParaRPr>
          </a:p>
        </p:txBody>
      </p:sp>
      <p:sp>
        <p:nvSpPr>
          <p:cNvPr id="6" name="ZoneTexte 39">
            <a:extLst>
              <a:ext uri="{FF2B5EF4-FFF2-40B4-BE49-F238E27FC236}">
                <a16:creationId xmlns:a16="http://schemas.microsoft.com/office/drawing/2014/main" id="{9EAA3C8C-B9FE-019B-3535-C23D51759C15}"/>
              </a:ext>
            </a:extLst>
          </p:cNvPr>
          <p:cNvSpPr txBox="1"/>
          <p:nvPr/>
        </p:nvSpPr>
        <p:spPr>
          <a:xfrm>
            <a:off x="4851831" y="5369464"/>
            <a:ext cx="6094268" cy="710707"/>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15000"/>
              </a:lnSpc>
              <a:spcBef>
                <a:spcPts val="0"/>
              </a:spcBef>
              <a:spcAft>
                <a:spcPts val="800"/>
              </a:spcAft>
              <a:buClrTx/>
              <a:buSzTx/>
              <a:buFontTx/>
              <a:buNone/>
              <a:tabLst/>
              <a:defRPr/>
            </a:pPr>
            <a:r>
              <a:rPr kumimoji="0" lang="fr-FR" sz="1800" b="1" i="1" u="none" strike="noStrike" kern="1200" cap="none" spc="0" normalizeH="0" baseline="0" noProof="0">
                <a:ln>
                  <a:noFill/>
                </a:ln>
                <a:solidFill>
                  <a:srgbClr val="165569"/>
                </a:solidFill>
                <a:effectLst/>
                <a:uLnTx/>
                <a:uFillTx/>
                <a:latin typeface="Calibri"/>
                <a:ea typeface="Calibri"/>
                <a:cs typeface="Calibri"/>
              </a:rPr>
              <a:t>Favoriser les interactions sociales pour croiser les expériences et mieux vivre chez soi</a:t>
            </a:r>
            <a:endParaRPr lang="fr-FR" sz="1600" b="1" i="0" u="none" strike="noStrike" kern="1200" cap="none" spc="0" normalizeH="0" baseline="0" noProof="0">
              <a:ln>
                <a:noFill/>
              </a:ln>
              <a:solidFill>
                <a:srgbClr val="165569"/>
              </a:solidFill>
              <a:effectLst/>
              <a:uLnTx/>
              <a:uFillTx/>
              <a:latin typeface="Calibri"/>
              <a:ea typeface="Calibri"/>
              <a:cs typeface="Calibri"/>
            </a:endParaRPr>
          </a:p>
        </p:txBody>
      </p:sp>
    </p:spTree>
    <p:extLst>
      <p:ext uri="{BB962C8B-B14F-4D97-AF65-F5344CB8AC3E}">
        <p14:creationId xmlns:p14="http://schemas.microsoft.com/office/powerpoint/2010/main" val="1991091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FF061-92AB-D78B-5FD9-6EF64419F21A}"/>
            </a:ext>
          </a:extLst>
        </p:cNvPr>
        <p:cNvGrpSpPr/>
        <p:nvPr/>
      </p:nvGrpSpPr>
      <p:grpSpPr>
        <a:xfrm>
          <a:off x="0" y="0"/>
          <a:ext cx="0" cy="0"/>
          <a:chOff x="0" y="0"/>
          <a:chExt cx="0" cy="0"/>
        </a:xfrm>
      </p:grpSpPr>
      <p:sp>
        <p:nvSpPr>
          <p:cNvPr id="7" name="Titre 6">
            <a:extLst>
              <a:ext uri="{FF2B5EF4-FFF2-40B4-BE49-F238E27FC236}">
                <a16:creationId xmlns:a16="http://schemas.microsoft.com/office/drawing/2014/main" id="{956BBF29-64E3-84CD-B8FB-CB2666448396}"/>
              </a:ext>
            </a:extLst>
          </p:cNvPr>
          <p:cNvSpPr>
            <a:spLocks noGrp="1"/>
          </p:cNvSpPr>
          <p:nvPr>
            <p:ph type="title"/>
          </p:nvPr>
        </p:nvSpPr>
        <p:spPr>
          <a:xfrm>
            <a:off x="241713" y="1000573"/>
            <a:ext cx="3608628" cy="4601183"/>
          </a:xfrm>
        </p:spPr>
        <p:txBody>
          <a:bodyPr/>
          <a:lstStyle/>
          <a:p>
            <a:r>
              <a:rPr lang="fr-FR" sz="3200"/>
              <a:t>Un accompagnement personnalisé </a:t>
            </a:r>
          </a:p>
        </p:txBody>
      </p:sp>
      <p:sp>
        <p:nvSpPr>
          <p:cNvPr id="9" name="TextBox 9">
            <a:extLst>
              <a:ext uri="{FF2B5EF4-FFF2-40B4-BE49-F238E27FC236}">
                <a16:creationId xmlns:a16="http://schemas.microsoft.com/office/drawing/2014/main" id="{03AB2FC8-B738-F930-57A4-954DAFD1BE9A}"/>
              </a:ext>
            </a:extLst>
          </p:cNvPr>
          <p:cNvSpPr txBox="1"/>
          <p:nvPr/>
        </p:nvSpPr>
        <p:spPr>
          <a:xfrm>
            <a:off x="4368955" y="1001882"/>
            <a:ext cx="4657289" cy="872034"/>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609585">
              <a:lnSpc>
                <a:spcPts val="1725"/>
              </a:lnSpc>
              <a:spcBef>
                <a:spcPct val="0"/>
              </a:spcBef>
              <a:defRPr/>
            </a:pPr>
            <a:r>
              <a:rPr lang="en-US" sz="1600" dirty="0">
                <a:solidFill>
                  <a:srgbClr val="165569"/>
                </a:solidFill>
                <a:latin typeface="Calibri"/>
              </a:rPr>
              <a:t>Parce </a:t>
            </a:r>
            <a:r>
              <a:rPr lang="en-US" sz="1600" dirty="0" err="1">
                <a:solidFill>
                  <a:srgbClr val="165569"/>
                </a:solidFill>
                <a:latin typeface="Calibri"/>
              </a:rPr>
              <a:t>que</a:t>
            </a:r>
            <a:r>
              <a:rPr lang="en-US" sz="1600" dirty="0">
                <a:solidFill>
                  <a:srgbClr val="165569"/>
                </a:solidFill>
                <a:latin typeface="Calibri"/>
              </a:rPr>
              <a:t> </a:t>
            </a:r>
            <a:r>
              <a:rPr lang="en-US" sz="1600" dirty="0" err="1">
                <a:solidFill>
                  <a:srgbClr val="165569"/>
                </a:solidFill>
                <a:latin typeface="Calibri"/>
              </a:rPr>
              <a:t>chaque</a:t>
            </a:r>
            <a:r>
              <a:rPr lang="en-US" sz="1600" dirty="0">
                <a:solidFill>
                  <a:srgbClr val="165569"/>
                </a:solidFill>
                <a:latin typeface="Calibri"/>
              </a:rPr>
              <a:t> </a:t>
            </a:r>
            <a:r>
              <a:rPr lang="en-US" sz="1600" dirty="0" err="1">
                <a:solidFill>
                  <a:srgbClr val="165569"/>
                </a:solidFill>
                <a:latin typeface="Calibri"/>
              </a:rPr>
              <a:t>personne</a:t>
            </a:r>
            <a:r>
              <a:rPr lang="en-US" sz="1600" dirty="0">
                <a:solidFill>
                  <a:srgbClr val="165569"/>
                </a:solidFill>
                <a:latin typeface="Calibri"/>
              </a:rPr>
              <a:t> est </a:t>
            </a:r>
            <a:r>
              <a:rPr lang="en-US" sz="1600" dirty="0" err="1">
                <a:solidFill>
                  <a:srgbClr val="165569"/>
                </a:solidFill>
                <a:latin typeface="Calibri"/>
              </a:rPr>
              <a:t>différente</a:t>
            </a:r>
            <a:r>
              <a:rPr lang="en-US" sz="1600" dirty="0">
                <a:solidFill>
                  <a:srgbClr val="165569"/>
                </a:solidFill>
                <a:latin typeface="Calibri"/>
              </a:rPr>
              <a:t>, </a:t>
            </a:r>
            <a:r>
              <a:rPr lang="fr-FR" sz="1600" b="1" dirty="0">
                <a:solidFill>
                  <a:srgbClr val="165569"/>
                </a:solidFill>
                <a:latin typeface="Calibri"/>
              </a:rPr>
              <a:t>l’association se déplace </a:t>
            </a:r>
            <a:r>
              <a:rPr lang="en-US" sz="1600" b="1" dirty="0">
                <a:solidFill>
                  <a:srgbClr val="165569"/>
                </a:solidFill>
                <a:latin typeface="Calibri"/>
              </a:rPr>
              <a:t>chez le senior</a:t>
            </a:r>
            <a:r>
              <a:rPr lang="en-US" sz="1600" dirty="0">
                <a:solidFill>
                  <a:srgbClr val="165569"/>
                </a:solidFill>
                <a:latin typeface="Calibri"/>
              </a:rPr>
              <a:t> pour </a:t>
            </a:r>
            <a:r>
              <a:rPr lang="fr-FR" sz="1600" dirty="0">
                <a:solidFill>
                  <a:srgbClr val="165569"/>
                </a:solidFill>
                <a:latin typeface="Calibri"/>
              </a:rPr>
              <a:t>comprendre</a:t>
            </a:r>
            <a:r>
              <a:rPr lang="en-US" sz="1600" dirty="0">
                <a:solidFill>
                  <a:srgbClr val="165569"/>
                </a:solidFill>
                <a:latin typeface="Calibri"/>
              </a:rPr>
              <a:t> </a:t>
            </a:r>
            <a:r>
              <a:rPr lang="en-US" sz="1600" noProof="1">
                <a:solidFill>
                  <a:srgbClr val="165569"/>
                </a:solidFill>
                <a:latin typeface="Calibri"/>
              </a:rPr>
              <a:t>son</a:t>
            </a:r>
            <a:r>
              <a:rPr lang="en-US" sz="1600" dirty="0">
                <a:solidFill>
                  <a:srgbClr val="165569"/>
                </a:solidFill>
                <a:latin typeface="Calibri"/>
              </a:rPr>
              <a:t> </a:t>
            </a:r>
            <a:r>
              <a:rPr lang="fr-FR" sz="1600" dirty="0">
                <a:solidFill>
                  <a:srgbClr val="165569"/>
                </a:solidFill>
                <a:latin typeface="Calibri"/>
              </a:rPr>
              <a:t>besoin</a:t>
            </a:r>
            <a:r>
              <a:rPr lang="en-US" sz="1600" dirty="0">
                <a:solidFill>
                  <a:srgbClr val="165569"/>
                </a:solidFill>
                <a:latin typeface="Calibri"/>
              </a:rPr>
              <a:t> et </a:t>
            </a:r>
            <a:r>
              <a:rPr lang="fr-FR" sz="1600" dirty="0">
                <a:solidFill>
                  <a:srgbClr val="165569"/>
                </a:solidFill>
                <a:latin typeface="Calibri"/>
              </a:rPr>
              <a:t>ses</a:t>
            </a:r>
            <a:r>
              <a:rPr lang="en-US" sz="1600" dirty="0">
                <a:solidFill>
                  <a:srgbClr val="165569"/>
                </a:solidFill>
                <a:latin typeface="Calibri"/>
              </a:rPr>
              <a:t> </a:t>
            </a:r>
            <a:r>
              <a:rPr lang="fr-FR" sz="1600" dirty="0">
                <a:solidFill>
                  <a:srgbClr val="165569"/>
                </a:solidFill>
                <a:latin typeface="Calibri"/>
              </a:rPr>
              <a:t>attentes</a:t>
            </a:r>
            <a:r>
              <a:rPr lang="en-US" sz="1600" dirty="0">
                <a:solidFill>
                  <a:srgbClr val="165569"/>
                </a:solidFill>
                <a:latin typeface="Calibri"/>
              </a:rPr>
              <a:t> et </a:t>
            </a:r>
            <a:r>
              <a:rPr lang="fr-FR" sz="1600" dirty="0">
                <a:solidFill>
                  <a:srgbClr val="165569"/>
                </a:solidFill>
                <a:latin typeface="Calibri"/>
              </a:rPr>
              <a:t>vérifier</a:t>
            </a:r>
            <a:r>
              <a:rPr lang="en-US" sz="1600" dirty="0">
                <a:solidFill>
                  <a:srgbClr val="165569"/>
                </a:solidFill>
                <a:latin typeface="Calibri"/>
              </a:rPr>
              <a:t> les conditions </a:t>
            </a:r>
            <a:r>
              <a:rPr lang="fr-FR" sz="1600" dirty="0">
                <a:solidFill>
                  <a:srgbClr val="165569"/>
                </a:solidFill>
                <a:latin typeface="Calibri"/>
              </a:rPr>
              <a:t>d’accueil</a:t>
            </a:r>
            <a:r>
              <a:rPr lang="en-US" sz="1600" dirty="0">
                <a:solidFill>
                  <a:srgbClr val="165569"/>
                </a:solidFill>
                <a:latin typeface="Calibri"/>
              </a:rPr>
              <a:t>. En </a:t>
            </a:r>
            <a:r>
              <a:rPr lang="fr-FR" sz="1600" dirty="0">
                <a:solidFill>
                  <a:srgbClr val="165569"/>
                </a:solidFill>
                <a:latin typeface="Calibri"/>
              </a:rPr>
              <a:t>parallèle</a:t>
            </a:r>
            <a:r>
              <a:rPr lang="en-US" sz="1600" dirty="0">
                <a:solidFill>
                  <a:srgbClr val="165569"/>
                </a:solidFill>
                <a:latin typeface="Calibri"/>
              </a:rPr>
              <a:t>, la structure </a:t>
            </a:r>
            <a:r>
              <a:rPr lang="fr-FR" sz="1600" dirty="0">
                <a:solidFill>
                  <a:srgbClr val="165569"/>
                </a:solidFill>
                <a:latin typeface="Calibri"/>
              </a:rPr>
              <a:t>étudie</a:t>
            </a:r>
            <a:r>
              <a:rPr lang="en-US" sz="1600" dirty="0">
                <a:solidFill>
                  <a:srgbClr val="165569"/>
                </a:solidFill>
                <a:latin typeface="Calibri"/>
              </a:rPr>
              <a:t> les candidatures jeunes.</a:t>
            </a:r>
          </a:p>
        </p:txBody>
      </p:sp>
      <p:grpSp>
        <p:nvGrpSpPr>
          <p:cNvPr id="10" name="Groupe 9">
            <a:extLst>
              <a:ext uri="{FF2B5EF4-FFF2-40B4-BE49-F238E27FC236}">
                <a16:creationId xmlns:a16="http://schemas.microsoft.com/office/drawing/2014/main" id="{1B2DC39A-D95E-1AF9-F49F-B5C485C06A35}"/>
              </a:ext>
            </a:extLst>
          </p:cNvPr>
          <p:cNvGrpSpPr/>
          <p:nvPr/>
        </p:nvGrpSpPr>
        <p:grpSpPr>
          <a:xfrm>
            <a:off x="4368954" y="549948"/>
            <a:ext cx="2271244" cy="307465"/>
            <a:chOff x="805483" y="3091273"/>
            <a:chExt cx="1703433" cy="230599"/>
          </a:xfrm>
        </p:grpSpPr>
        <p:sp>
          <p:nvSpPr>
            <p:cNvPr id="19" name="TextBox 10">
              <a:extLst>
                <a:ext uri="{FF2B5EF4-FFF2-40B4-BE49-F238E27FC236}">
                  <a16:creationId xmlns:a16="http://schemas.microsoft.com/office/drawing/2014/main" id="{ABD7367C-9034-34E2-0B64-23CD747D9420}"/>
                </a:ext>
              </a:extLst>
            </p:cNvPr>
            <p:cNvSpPr txBox="1"/>
            <p:nvPr/>
          </p:nvSpPr>
          <p:spPr>
            <a:xfrm>
              <a:off x="805483" y="3091273"/>
              <a:ext cx="1703433" cy="192360"/>
            </a:xfrm>
            <a:prstGeom prst="rect">
              <a:avLst/>
            </a:prstGeom>
          </p:spPr>
          <p:txBody>
            <a:bodyPr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lnSpc>
                  <a:spcPts val="2040"/>
                </a:lnSpc>
                <a:defRPr/>
              </a:pPr>
              <a:r>
                <a:rPr lang="en-US" sz="1850" b="1">
                  <a:solidFill>
                    <a:srgbClr val="EA4F3D"/>
                  </a:solidFill>
                  <a:latin typeface="Calibri"/>
                </a:rPr>
                <a:t>1. Rencontre</a:t>
              </a:r>
            </a:p>
          </p:txBody>
        </p:sp>
        <p:sp>
          <p:nvSpPr>
            <p:cNvPr id="20" name="TextBox 11">
              <a:extLst>
                <a:ext uri="{FF2B5EF4-FFF2-40B4-BE49-F238E27FC236}">
                  <a16:creationId xmlns:a16="http://schemas.microsoft.com/office/drawing/2014/main" id="{1B76A6B5-6A67-C2EE-0984-008DA6538DB0}"/>
                </a:ext>
              </a:extLst>
            </p:cNvPr>
            <p:cNvSpPr txBox="1"/>
            <p:nvPr/>
          </p:nvSpPr>
          <p:spPr>
            <a:xfrm>
              <a:off x="815721" y="3101331"/>
              <a:ext cx="1421436" cy="220541"/>
            </a:xfrm>
            <a:prstGeom prst="rect">
              <a:avLst/>
            </a:prstGeom>
          </p:spPr>
          <p:txBody>
            <a:bodyPr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lnSpc>
                  <a:spcPts val="2365"/>
                </a:lnSpc>
                <a:defRPr/>
              </a:pPr>
              <a:endParaRPr lang="en-US" sz="1867" b="1">
                <a:solidFill>
                  <a:srgbClr val="EA4F3D"/>
                </a:solidFill>
                <a:latin typeface="Calibri"/>
              </a:endParaRPr>
            </a:p>
          </p:txBody>
        </p:sp>
      </p:grpSp>
      <p:sp>
        <p:nvSpPr>
          <p:cNvPr id="11" name="TextBox 14">
            <a:extLst>
              <a:ext uri="{FF2B5EF4-FFF2-40B4-BE49-F238E27FC236}">
                <a16:creationId xmlns:a16="http://schemas.microsoft.com/office/drawing/2014/main" id="{EFF4B764-6DBD-5B52-F643-80535E302CB8}"/>
              </a:ext>
            </a:extLst>
          </p:cNvPr>
          <p:cNvSpPr txBox="1"/>
          <p:nvPr/>
        </p:nvSpPr>
        <p:spPr>
          <a:xfrm>
            <a:off x="4287388" y="2107921"/>
            <a:ext cx="3871792" cy="256480"/>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lnSpc>
                <a:spcPts val="2040"/>
              </a:lnSpc>
              <a:defRPr/>
            </a:pPr>
            <a:r>
              <a:rPr lang="en-US" sz="1850" b="1">
                <a:solidFill>
                  <a:srgbClr val="EA4F3D"/>
                </a:solidFill>
                <a:latin typeface="Calibri"/>
              </a:rPr>
              <a:t>2. Mise </a:t>
            </a:r>
            <a:r>
              <a:rPr lang="en-US" sz="1850" b="1" err="1">
                <a:solidFill>
                  <a:srgbClr val="EA4F3D"/>
                </a:solidFill>
                <a:latin typeface="Calibri"/>
              </a:rPr>
              <a:t>en</a:t>
            </a:r>
            <a:r>
              <a:rPr lang="en-US" sz="1850" b="1">
                <a:solidFill>
                  <a:srgbClr val="EA4F3D"/>
                </a:solidFill>
                <a:latin typeface="Calibri"/>
              </a:rPr>
              <a:t> relation</a:t>
            </a:r>
          </a:p>
        </p:txBody>
      </p:sp>
      <p:grpSp>
        <p:nvGrpSpPr>
          <p:cNvPr id="12" name="Groupe 11">
            <a:extLst>
              <a:ext uri="{FF2B5EF4-FFF2-40B4-BE49-F238E27FC236}">
                <a16:creationId xmlns:a16="http://schemas.microsoft.com/office/drawing/2014/main" id="{0C719205-25B3-9F4C-976A-1825B03202E9}"/>
              </a:ext>
            </a:extLst>
          </p:cNvPr>
          <p:cNvGrpSpPr/>
          <p:nvPr/>
        </p:nvGrpSpPr>
        <p:grpSpPr>
          <a:xfrm>
            <a:off x="4288578" y="3671726"/>
            <a:ext cx="4657289" cy="1148959"/>
            <a:chOff x="803548" y="4898597"/>
            <a:chExt cx="3515752" cy="861718"/>
          </a:xfrm>
        </p:grpSpPr>
        <p:sp>
          <p:nvSpPr>
            <p:cNvPr id="17" name="TextBox 6">
              <a:extLst>
                <a:ext uri="{FF2B5EF4-FFF2-40B4-BE49-F238E27FC236}">
                  <a16:creationId xmlns:a16="http://schemas.microsoft.com/office/drawing/2014/main" id="{0F11A438-1D51-E0F9-543D-DB81BE7ED56F}"/>
                </a:ext>
              </a:extLst>
            </p:cNvPr>
            <p:cNvSpPr txBox="1"/>
            <p:nvPr/>
          </p:nvSpPr>
          <p:spPr>
            <a:xfrm>
              <a:off x="814761" y="5269796"/>
              <a:ext cx="3504539" cy="490519"/>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609585">
                <a:lnSpc>
                  <a:spcPts val="1725"/>
                </a:lnSpc>
                <a:spcBef>
                  <a:spcPct val="0"/>
                </a:spcBef>
                <a:defRPr/>
              </a:pPr>
              <a:r>
                <a:rPr lang="en-US" sz="1600">
                  <a:solidFill>
                    <a:srgbClr val="165569"/>
                  </a:solidFill>
                  <a:latin typeface="Calibri"/>
                </a:rPr>
                <a:t>Si la rencontre avec le jeune est positive, la cohabitation </a:t>
              </a:r>
              <a:r>
                <a:rPr lang="en-US" sz="1600" err="1">
                  <a:solidFill>
                    <a:srgbClr val="165569"/>
                  </a:solidFill>
                  <a:latin typeface="Calibri"/>
                </a:rPr>
                <a:t>peut</a:t>
              </a:r>
              <a:r>
                <a:rPr lang="en-US" sz="1600">
                  <a:solidFill>
                    <a:srgbClr val="165569"/>
                  </a:solidFill>
                  <a:latin typeface="Calibri"/>
                </a:rPr>
                <a:t> </a:t>
              </a:r>
              <a:r>
                <a:rPr lang="en-US" sz="1600" err="1">
                  <a:solidFill>
                    <a:srgbClr val="165569"/>
                  </a:solidFill>
                  <a:latin typeface="Calibri"/>
                </a:rPr>
                <a:t>débuter</a:t>
              </a:r>
              <a:r>
                <a:rPr lang="en-US" sz="1600">
                  <a:solidFill>
                    <a:srgbClr val="165569"/>
                  </a:solidFill>
                  <a:latin typeface="Calibri"/>
                </a:rPr>
                <a:t>. </a:t>
              </a:r>
              <a:r>
                <a:rPr lang="en-US" sz="1600" b="1">
                  <a:solidFill>
                    <a:srgbClr val="165569"/>
                  </a:solidFill>
                  <a:latin typeface="Calibri"/>
                </a:rPr>
                <a:t>Chacun </a:t>
              </a:r>
              <a:r>
                <a:rPr lang="en-US" sz="1600" b="1" err="1">
                  <a:solidFill>
                    <a:srgbClr val="165569"/>
                  </a:solidFill>
                  <a:latin typeface="Calibri"/>
                </a:rPr>
                <a:t>signe</a:t>
              </a:r>
              <a:r>
                <a:rPr lang="en-US" sz="1600" b="1">
                  <a:solidFill>
                    <a:srgbClr val="165569"/>
                  </a:solidFill>
                  <a:latin typeface="Calibri"/>
                </a:rPr>
                <a:t> le </a:t>
              </a:r>
              <a:r>
                <a:rPr lang="en-US" sz="1600" b="1" err="1">
                  <a:solidFill>
                    <a:srgbClr val="165569"/>
                  </a:solidFill>
                  <a:latin typeface="Calibri"/>
                </a:rPr>
                <a:t>contrat</a:t>
              </a:r>
              <a:r>
                <a:rPr lang="en-US" sz="1600" b="1">
                  <a:solidFill>
                    <a:srgbClr val="165569"/>
                  </a:solidFill>
                  <a:latin typeface="Calibri"/>
                </a:rPr>
                <a:t> de cohabitation et </a:t>
              </a:r>
              <a:r>
                <a:rPr lang="en-US" sz="1600" b="1" err="1">
                  <a:solidFill>
                    <a:srgbClr val="165569"/>
                  </a:solidFill>
                  <a:latin typeface="Calibri"/>
                </a:rPr>
                <a:t>s’engage</a:t>
              </a:r>
              <a:r>
                <a:rPr lang="en-US" sz="1600" b="1">
                  <a:solidFill>
                    <a:srgbClr val="165569"/>
                  </a:solidFill>
                  <a:latin typeface="Calibri"/>
                </a:rPr>
                <a:t>  à respecter </a:t>
              </a:r>
              <a:r>
                <a:rPr lang="en-US" sz="1600" b="1" err="1">
                  <a:solidFill>
                    <a:srgbClr val="165569"/>
                  </a:solidFill>
                  <a:latin typeface="Calibri"/>
                </a:rPr>
                <a:t>une</a:t>
              </a:r>
              <a:r>
                <a:rPr lang="en-US" sz="1600" b="1">
                  <a:solidFill>
                    <a:srgbClr val="165569"/>
                  </a:solidFill>
                  <a:latin typeface="Calibri"/>
                </a:rPr>
                <a:t> </a:t>
              </a:r>
              <a:r>
                <a:rPr lang="en-US" sz="1600" b="1" err="1">
                  <a:solidFill>
                    <a:srgbClr val="165569"/>
                  </a:solidFill>
                  <a:latin typeface="Calibri"/>
                </a:rPr>
                <a:t>charte</a:t>
              </a:r>
              <a:r>
                <a:rPr lang="en-US" sz="1600" b="1">
                  <a:solidFill>
                    <a:srgbClr val="165569"/>
                  </a:solidFill>
                  <a:latin typeface="Calibri"/>
                </a:rPr>
                <a:t> de vivre ensemble</a:t>
              </a:r>
              <a:r>
                <a:rPr lang="en-US" sz="1600">
                  <a:solidFill>
                    <a:srgbClr val="165569"/>
                  </a:solidFill>
                  <a:latin typeface="Calibri"/>
                </a:rPr>
                <a:t>.</a:t>
              </a:r>
            </a:p>
          </p:txBody>
        </p:sp>
        <p:sp>
          <p:nvSpPr>
            <p:cNvPr id="18" name="TextBox 7">
              <a:extLst>
                <a:ext uri="{FF2B5EF4-FFF2-40B4-BE49-F238E27FC236}">
                  <a16:creationId xmlns:a16="http://schemas.microsoft.com/office/drawing/2014/main" id="{1AF1576D-0AA6-D967-0432-0D2E5FDD2E7A}"/>
                </a:ext>
              </a:extLst>
            </p:cNvPr>
            <p:cNvSpPr txBox="1"/>
            <p:nvPr/>
          </p:nvSpPr>
          <p:spPr>
            <a:xfrm>
              <a:off x="803548" y="4898596"/>
              <a:ext cx="1796918" cy="192360"/>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lnSpc>
                  <a:spcPts val="2040"/>
                </a:lnSpc>
                <a:defRPr/>
              </a:pPr>
              <a:r>
                <a:rPr lang="en-US" sz="1850" b="1">
                  <a:solidFill>
                    <a:srgbClr val="EA4F3D"/>
                  </a:solidFill>
                  <a:latin typeface="Calibri"/>
                </a:rPr>
                <a:t>3. </a:t>
              </a:r>
              <a:r>
                <a:rPr lang="en-US" sz="1850" b="1" err="1">
                  <a:solidFill>
                    <a:srgbClr val="EA4F3D"/>
                  </a:solidFill>
                  <a:latin typeface="Calibri"/>
                </a:rPr>
                <a:t>Emménagement</a:t>
              </a:r>
              <a:endParaRPr lang="en-US" sz="1850" b="1">
                <a:solidFill>
                  <a:srgbClr val="EA4F3D"/>
                </a:solidFill>
                <a:latin typeface="Calibri"/>
              </a:endParaRPr>
            </a:p>
          </p:txBody>
        </p:sp>
      </p:grpSp>
      <p:sp>
        <p:nvSpPr>
          <p:cNvPr id="14" name="ZoneTexte 1">
            <a:extLst>
              <a:ext uri="{FF2B5EF4-FFF2-40B4-BE49-F238E27FC236}">
                <a16:creationId xmlns:a16="http://schemas.microsoft.com/office/drawing/2014/main" id="{2429C849-8F3D-4768-D473-5BA14269E6AF}"/>
              </a:ext>
            </a:extLst>
          </p:cNvPr>
          <p:cNvSpPr txBox="1"/>
          <p:nvPr/>
        </p:nvSpPr>
        <p:spPr>
          <a:xfrm>
            <a:off x="4235325" y="2458576"/>
            <a:ext cx="5400712" cy="107721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377"/>
            <a:r>
              <a:rPr lang="en-US" sz="1600" b="1" err="1">
                <a:solidFill>
                  <a:srgbClr val="165569"/>
                </a:solidFill>
                <a:latin typeface="Calibri"/>
              </a:rPr>
              <a:t>L’association</a:t>
            </a:r>
            <a:r>
              <a:rPr lang="en-US" sz="1600" b="1">
                <a:solidFill>
                  <a:srgbClr val="165569"/>
                </a:solidFill>
                <a:latin typeface="Calibri"/>
              </a:rPr>
              <a:t> met </a:t>
            </a:r>
            <a:r>
              <a:rPr lang="en-US" sz="1600" b="1" err="1">
                <a:solidFill>
                  <a:srgbClr val="165569"/>
                </a:solidFill>
                <a:latin typeface="Calibri"/>
              </a:rPr>
              <a:t>en</a:t>
            </a:r>
            <a:r>
              <a:rPr lang="en-US" sz="1600" b="1">
                <a:solidFill>
                  <a:srgbClr val="165569"/>
                </a:solidFill>
                <a:latin typeface="Calibri"/>
              </a:rPr>
              <a:t> relation le jeune qui </a:t>
            </a:r>
            <a:r>
              <a:rPr lang="en-US" sz="1600" b="1" err="1">
                <a:solidFill>
                  <a:srgbClr val="165569"/>
                </a:solidFill>
                <a:latin typeface="Calibri"/>
              </a:rPr>
              <a:t>convient</a:t>
            </a:r>
            <a:r>
              <a:rPr lang="en-US" sz="1600" b="1">
                <a:solidFill>
                  <a:srgbClr val="165569"/>
                </a:solidFill>
                <a:latin typeface="Calibri"/>
              </a:rPr>
              <a:t> le </a:t>
            </a:r>
            <a:r>
              <a:rPr lang="en-US" sz="1600" b="1" err="1">
                <a:solidFill>
                  <a:srgbClr val="165569"/>
                </a:solidFill>
                <a:latin typeface="Calibri"/>
              </a:rPr>
              <a:t>mieux</a:t>
            </a:r>
            <a:r>
              <a:rPr lang="en-US" sz="1600" b="1">
                <a:solidFill>
                  <a:srgbClr val="165569"/>
                </a:solidFill>
                <a:latin typeface="Calibri"/>
              </a:rPr>
              <a:t> avec le senior</a:t>
            </a:r>
            <a:r>
              <a:rPr lang="en-US" sz="1600">
                <a:solidFill>
                  <a:srgbClr val="165569"/>
                </a:solidFill>
                <a:latin typeface="Calibri"/>
              </a:rPr>
              <a:t>. Une </a:t>
            </a:r>
            <a:r>
              <a:rPr lang="en-US" sz="1600">
                <a:solidFill>
                  <a:srgbClr val="002060"/>
                </a:solidFill>
                <a:latin typeface="Calibri"/>
              </a:rPr>
              <a:t>rencontre est </a:t>
            </a:r>
            <a:r>
              <a:rPr lang="en-US" sz="1600" err="1">
                <a:solidFill>
                  <a:srgbClr val="002060"/>
                </a:solidFill>
                <a:latin typeface="Calibri"/>
              </a:rPr>
              <a:t>organisée</a:t>
            </a:r>
            <a:r>
              <a:rPr lang="en-US" sz="1600">
                <a:solidFill>
                  <a:srgbClr val="002060"/>
                </a:solidFill>
                <a:latin typeface="Calibri"/>
              </a:rPr>
              <a:t> au domicile du senior pour </a:t>
            </a:r>
            <a:r>
              <a:rPr lang="en-US" sz="1600" err="1">
                <a:solidFill>
                  <a:srgbClr val="002060"/>
                </a:solidFill>
                <a:latin typeface="Calibri"/>
              </a:rPr>
              <a:t>permettre</a:t>
            </a:r>
            <a:r>
              <a:rPr lang="en-US" sz="1600">
                <a:solidFill>
                  <a:srgbClr val="002060"/>
                </a:solidFill>
                <a:latin typeface="Calibri"/>
              </a:rPr>
              <a:t> de confirmer - </a:t>
            </a:r>
            <a:r>
              <a:rPr lang="en-US" sz="1600" err="1">
                <a:solidFill>
                  <a:srgbClr val="002060"/>
                </a:solidFill>
                <a:latin typeface="Calibri"/>
              </a:rPr>
              <a:t>ou</a:t>
            </a:r>
            <a:r>
              <a:rPr lang="en-US" sz="1600">
                <a:solidFill>
                  <a:srgbClr val="002060"/>
                </a:solidFill>
                <a:latin typeface="Calibri"/>
              </a:rPr>
              <a:t> non - le </a:t>
            </a:r>
            <a:r>
              <a:rPr lang="en-US" sz="1600" err="1">
                <a:solidFill>
                  <a:srgbClr val="165569"/>
                </a:solidFill>
                <a:latin typeface="Calibri"/>
              </a:rPr>
              <a:t>désir</a:t>
            </a:r>
            <a:r>
              <a:rPr lang="en-US" sz="1600">
                <a:solidFill>
                  <a:srgbClr val="165569"/>
                </a:solidFill>
                <a:latin typeface="Calibri"/>
              </a:rPr>
              <a:t> de vivre ensemble et </a:t>
            </a:r>
            <a:r>
              <a:rPr lang="en-US" sz="1600" err="1">
                <a:solidFill>
                  <a:srgbClr val="165569"/>
                </a:solidFill>
                <a:latin typeface="Calibri"/>
              </a:rPr>
              <a:t>d’établir</a:t>
            </a:r>
            <a:r>
              <a:rPr lang="en-US" sz="1600">
                <a:solidFill>
                  <a:srgbClr val="165569"/>
                </a:solidFill>
                <a:latin typeface="Calibri"/>
              </a:rPr>
              <a:t> les </a:t>
            </a:r>
            <a:r>
              <a:rPr lang="en-US" sz="1600" err="1">
                <a:solidFill>
                  <a:srgbClr val="165569"/>
                </a:solidFill>
                <a:latin typeface="Calibri"/>
              </a:rPr>
              <a:t>règles</a:t>
            </a:r>
            <a:r>
              <a:rPr lang="en-US" sz="1600">
                <a:solidFill>
                  <a:srgbClr val="165569"/>
                </a:solidFill>
                <a:latin typeface="Calibri"/>
              </a:rPr>
              <a:t> de vie au </a:t>
            </a:r>
            <a:r>
              <a:rPr lang="en-US" sz="1600" err="1">
                <a:solidFill>
                  <a:srgbClr val="165569"/>
                </a:solidFill>
                <a:latin typeface="Calibri"/>
              </a:rPr>
              <a:t>quotidien</a:t>
            </a:r>
            <a:r>
              <a:rPr lang="en-US" sz="1600">
                <a:solidFill>
                  <a:srgbClr val="165569"/>
                </a:solidFill>
                <a:latin typeface="Calibri"/>
              </a:rPr>
              <a:t>.</a:t>
            </a:r>
          </a:p>
        </p:txBody>
      </p:sp>
      <p:grpSp>
        <p:nvGrpSpPr>
          <p:cNvPr id="21" name="Groupe 20">
            <a:extLst>
              <a:ext uri="{FF2B5EF4-FFF2-40B4-BE49-F238E27FC236}">
                <a16:creationId xmlns:a16="http://schemas.microsoft.com/office/drawing/2014/main" id="{0977AF25-BC7B-25D8-122D-433308125228}"/>
              </a:ext>
            </a:extLst>
          </p:cNvPr>
          <p:cNvGrpSpPr/>
          <p:nvPr/>
        </p:nvGrpSpPr>
        <p:grpSpPr>
          <a:xfrm>
            <a:off x="4287389" y="5128480"/>
            <a:ext cx="5494977" cy="1172300"/>
            <a:chOff x="9442095" y="1940241"/>
            <a:chExt cx="3797761" cy="879225"/>
          </a:xfrm>
        </p:grpSpPr>
        <p:sp>
          <p:nvSpPr>
            <p:cNvPr id="22" name="TextBox 22">
              <a:extLst>
                <a:ext uri="{FF2B5EF4-FFF2-40B4-BE49-F238E27FC236}">
                  <a16:creationId xmlns:a16="http://schemas.microsoft.com/office/drawing/2014/main" id="{B242B0A2-C3D4-315F-999B-95AC6B613BF6}"/>
                </a:ext>
              </a:extLst>
            </p:cNvPr>
            <p:cNvSpPr txBox="1"/>
            <p:nvPr/>
          </p:nvSpPr>
          <p:spPr>
            <a:xfrm>
              <a:off x="9442095" y="1940241"/>
              <a:ext cx="1614147" cy="192360"/>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lnSpc>
                  <a:spcPts val="2040"/>
                </a:lnSpc>
                <a:defRPr/>
              </a:pPr>
              <a:r>
                <a:rPr lang="en-US" sz="1850" b="1">
                  <a:solidFill>
                    <a:srgbClr val="EA4F3D"/>
                  </a:solidFill>
                  <a:latin typeface="Calibri"/>
                </a:rPr>
                <a:t>4. </a:t>
              </a:r>
              <a:r>
                <a:rPr lang="en-US" sz="1850" b="1" err="1">
                  <a:solidFill>
                    <a:srgbClr val="EA4F3D"/>
                  </a:solidFill>
                  <a:latin typeface="Calibri"/>
                </a:rPr>
                <a:t>Suivi</a:t>
              </a:r>
              <a:r>
                <a:rPr lang="en-US" sz="1850" b="1">
                  <a:solidFill>
                    <a:srgbClr val="EA4F3D"/>
                  </a:solidFill>
                  <a:latin typeface="Calibri"/>
                </a:rPr>
                <a:t> du </a:t>
              </a:r>
              <a:r>
                <a:rPr lang="en-US" sz="1850" b="1" err="1">
                  <a:solidFill>
                    <a:srgbClr val="EA4F3D"/>
                  </a:solidFill>
                  <a:latin typeface="Calibri"/>
                </a:rPr>
                <a:t>binôme</a:t>
              </a:r>
              <a:endParaRPr lang="fr-FR" err="1"/>
            </a:p>
          </p:txBody>
        </p:sp>
        <p:sp>
          <p:nvSpPr>
            <p:cNvPr id="23" name="TextBox 24">
              <a:extLst>
                <a:ext uri="{FF2B5EF4-FFF2-40B4-BE49-F238E27FC236}">
                  <a16:creationId xmlns:a16="http://schemas.microsoft.com/office/drawing/2014/main" id="{4D6412CA-6605-28C9-C142-DF4CBFFCC5A1}"/>
                </a:ext>
              </a:extLst>
            </p:cNvPr>
            <p:cNvSpPr txBox="1"/>
            <p:nvPr/>
          </p:nvSpPr>
          <p:spPr>
            <a:xfrm>
              <a:off x="9443400" y="2328947"/>
              <a:ext cx="3796456" cy="490519"/>
            </a:xfrm>
            <a:prstGeom prst="rect">
              <a:avLst/>
            </a:prstGeom>
          </p:spPr>
          <p:txBody>
            <a:bodyPr wrap="square" lIns="0" tIns="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609585">
                <a:lnSpc>
                  <a:spcPts val="1680"/>
                </a:lnSpc>
                <a:spcBef>
                  <a:spcPct val="0"/>
                </a:spcBef>
                <a:defRPr/>
              </a:pPr>
              <a:r>
                <a:rPr lang="en-US" sz="1600">
                  <a:solidFill>
                    <a:srgbClr val="165569"/>
                  </a:solidFill>
                  <a:latin typeface="Calibri"/>
                </a:rPr>
                <a:t>Tout au long de la cohabitation, </a:t>
              </a:r>
              <a:r>
                <a:rPr lang="en-US" sz="1600" err="1">
                  <a:solidFill>
                    <a:srgbClr val="165569"/>
                  </a:solidFill>
                  <a:latin typeface="Calibri"/>
                </a:rPr>
                <a:t>Cohabilis</a:t>
              </a:r>
              <a:r>
                <a:rPr lang="en-US" sz="1600">
                  <a:solidFill>
                    <a:srgbClr val="165569"/>
                  </a:solidFill>
                  <a:latin typeface="Calibri"/>
                </a:rPr>
                <a:t> Seine-Maritime </a:t>
              </a:r>
              <a:r>
                <a:rPr lang="en-US" sz="1600" err="1">
                  <a:solidFill>
                    <a:srgbClr val="165569"/>
                  </a:solidFill>
                  <a:latin typeface="Calibri"/>
                </a:rPr>
                <a:t>s’assure</a:t>
              </a:r>
              <a:r>
                <a:rPr lang="en-US" sz="1600">
                  <a:solidFill>
                    <a:srgbClr val="165569"/>
                  </a:solidFill>
                  <a:latin typeface="Calibri"/>
                </a:rPr>
                <a:t> du respect du cadre </a:t>
              </a:r>
              <a:r>
                <a:rPr lang="en-US" sz="1600" err="1">
                  <a:solidFill>
                    <a:srgbClr val="165569"/>
                  </a:solidFill>
                  <a:latin typeface="Calibri"/>
                </a:rPr>
                <a:t>légal</a:t>
              </a:r>
              <a:r>
                <a:rPr lang="en-US" sz="1600">
                  <a:solidFill>
                    <a:srgbClr val="165569"/>
                  </a:solidFill>
                  <a:latin typeface="Calibri"/>
                </a:rPr>
                <a:t> et </a:t>
              </a:r>
              <a:r>
                <a:rPr lang="en-US" sz="1600" err="1">
                  <a:solidFill>
                    <a:srgbClr val="165569"/>
                  </a:solidFill>
                  <a:latin typeface="Calibri"/>
                </a:rPr>
                <a:t>règlementaire</a:t>
              </a:r>
              <a:r>
                <a:rPr lang="en-US" sz="1600">
                  <a:solidFill>
                    <a:srgbClr val="165569"/>
                  </a:solidFill>
                  <a:latin typeface="Calibri"/>
                </a:rPr>
                <a:t>. Elle met </a:t>
              </a:r>
              <a:r>
                <a:rPr lang="en-US" sz="1600" err="1">
                  <a:solidFill>
                    <a:srgbClr val="165569"/>
                  </a:solidFill>
                  <a:latin typeface="Calibri"/>
                </a:rPr>
                <a:t>en</a:t>
              </a:r>
              <a:r>
                <a:rPr lang="en-US" sz="1600">
                  <a:solidFill>
                    <a:srgbClr val="165569"/>
                  </a:solidFill>
                  <a:latin typeface="Calibri"/>
                </a:rPr>
                <a:t> place </a:t>
              </a:r>
              <a:r>
                <a:rPr lang="en-US" sz="1600" b="1">
                  <a:solidFill>
                    <a:srgbClr val="165569"/>
                  </a:solidFill>
                  <a:latin typeface="Calibri"/>
                </a:rPr>
                <a:t>un </a:t>
              </a:r>
              <a:r>
                <a:rPr lang="en-US" sz="1600" b="1" err="1">
                  <a:solidFill>
                    <a:srgbClr val="165569"/>
                  </a:solidFill>
                  <a:latin typeface="Calibri"/>
                </a:rPr>
                <a:t>suivi</a:t>
              </a:r>
              <a:r>
                <a:rPr lang="en-US" sz="1600" b="1">
                  <a:solidFill>
                    <a:srgbClr val="165569"/>
                  </a:solidFill>
                  <a:latin typeface="Calibri"/>
                </a:rPr>
                <a:t> </a:t>
              </a:r>
              <a:r>
                <a:rPr lang="en-US" sz="1600" b="1" err="1">
                  <a:solidFill>
                    <a:srgbClr val="165569"/>
                  </a:solidFill>
                  <a:latin typeface="Calibri"/>
                </a:rPr>
                <a:t>régulier</a:t>
              </a:r>
              <a:r>
                <a:rPr lang="en-US" sz="1600" b="1">
                  <a:solidFill>
                    <a:srgbClr val="165569"/>
                  </a:solidFill>
                  <a:latin typeface="Calibri"/>
                </a:rPr>
                <a:t> du </a:t>
              </a:r>
              <a:r>
                <a:rPr lang="en-US" sz="1600" b="1" err="1">
                  <a:solidFill>
                    <a:srgbClr val="165569"/>
                  </a:solidFill>
                  <a:latin typeface="Calibri"/>
                </a:rPr>
                <a:t>binôme</a:t>
              </a:r>
              <a:endParaRPr lang="en-US" sz="1600">
                <a:solidFill>
                  <a:srgbClr val="165569"/>
                </a:solidFill>
                <a:latin typeface="Calibri"/>
              </a:endParaRPr>
            </a:p>
          </p:txBody>
        </p:sp>
      </p:grpSp>
      <p:sp>
        <p:nvSpPr>
          <p:cNvPr id="4" name="ZoneTexte 4">
            <a:extLst>
              <a:ext uri="{FF2B5EF4-FFF2-40B4-BE49-F238E27FC236}">
                <a16:creationId xmlns:a16="http://schemas.microsoft.com/office/drawing/2014/main" id="{653D2CDD-661E-1410-36D7-FAC80EBE083E}"/>
              </a:ext>
            </a:extLst>
          </p:cNvPr>
          <p:cNvSpPr txBox="1"/>
          <p:nvPr/>
        </p:nvSpPr>
        <p:spPr>
          <a:xfrm>
            <a:off x="1033380" y="6369014"/>
            <a:ext cx="9870830" cy="4001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000" b="1" baseline="0" dirty="0" err="1">
                <a:solidFill>
                  <a:srgbClr val="165569"/>
                </a:solidFill>
                <a:latin typeface="Calibri"/>
              </a:rPr>
              <a:t>Cohabilis</a:t>
            </a:r>
            <a:r>
              <a:rPr lang="fr-FR" sz="2000" b="1" baseline="0" dirty="0">
                <a:solidFill>
                  <a:srgbClr val="165569"/>
                </a:solidFill>
                <a:latin typeface="Calibri"/>
              </a:rPr>
              <a:t> Seine-Maritime</a:t>
            </a:r>
            <a:r>
              <a:rPr lang="fr-FR" sz="2000" b="1" i="1" baseline="0" dirty="0">
                <a:solidFill>
                  <a:srgbClr val="165569"/>
                </a:solidFill>
                <a:latin typeface="Calibri"/>
              </a:rPr>
              <a:t> </a:t>
            </a:r>
            <a:r>
              <a:rPr lang="fr-FR" sz="2000" baseline="0" dirty="0">
                <a:solidFill>
                  <a:srgbClr val="165569"/>
                </a:solidFill>
                <a:latin typeface="Calibri"/>
              </a:rPr>
              <a:t>accompagne le binôme tout au long de la cohabitation.</a:t>
            </a:r>
            <a:endParaRPr lang="fr-FR" dirty="0">
              <a:solidFill>
                <a:srgbClr val="165569"/>
              </a:solidFill>
            </a:endParaRPr>
          </a:p>
        </p:txBody>
      </p:sp>
    </p:spTree>
    <p:extLst>
      <p:ext uri="{BB962C8B-B14F-4D97-AF65-F5344CB8AC3E}">
        <p14:creationId xmlns:p14="http://schemas.microsoft.com/office/powerpoint/2010/main" val="8328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26291-3BDB-3607-1F68-1B1015E9523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9CA0B0C-01EA-2E2C-A34E-3B3E4837450E}"/>
              </a:ext>
            </a:extLst>
          </p:cNvPr>
          <p:cNvSpPr>
            <a:spLocks noGrp="1"/>
          </p:cNvSpPr>
          <p:nvPr>
            <p:ph type="title"/>
          </p:nvPr>
        </p:nvSpPr>
        <p:spPr>
          <a:xfrm>
            <a:off x="252918" y="1123837"/>
            <a:ext cx="3169213" cy="4601183"/>
          </a:xfrm>
        </p:spPr>
        <p:txBody>
          <a:bodyPr rtlCol="0">
            <a:normAutofit/>
          </a:bodyPr>
          <a:lstStyle/>
          <a:p>
            <a:r>
              <a:rPr lang="fr-FR" sz="3200"/>
              <a:t>Le contrat </a:t>
            </a:r>
          </a:p>
        </p:txBody>
      </p:sp>
      <p:sp>
        <p:nvSpPr>
          <p:cNvPr id="3" name="ZoneTexte 2">
            <a:extLst>
              <a:ext uri="{FF2B5EF4-FFF2-40B4-BE49-F238E27FC236}">
                <a16:creationId xmlns:a16="http://schemas.microsoft.com/office/drawing/2014/main" id="{497945CF-A712-1F9A-20DC-5CA1A7E84EFF}"/>
              </a:ext>
            </a:extLst>
          </p:cNvPr>
          <p:cNvSpPr txBox="1"/>
          <p:nvPr/>
        </p:nvSpPr>
        <p:spPr>
          <a:xfrm>
            <a:off x="3877236" y="1311088"/>
            <a:ext cx="7250205"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80365" lvl="0" indent="-380365" algn="l" rtl="0">
              <a:lnSpc>
                <a:spcPts val="2025"/>
              </a:lnSpc>
              <a:buFont typeface=""/>
              <a:buChar char="•"/>
            </a:pPr>
            <a:r>
              <a:rPr lang="fr-FR" sz="2000" b="0" i="0" u="none" strike="noStrike" baseline="0">
                <a:solidFill>
                  <a:srgbClr val="165569"/>
                </a:solidFill>
                <a:latin typeface="Calibri"/>
                <a:ea typeface="Calibri"/>
                <a:cs typeface="Calibri"/>
              </a:rPr>
              <a:t>Est un contrat civil</a:t>
            </a:r>
            <a:r>
              <a:rPr lang="fr-FR" sz="2000" b="0" i="0">
                <a:solidFill>
                  <a:srgbClr val="165569"/>
                </a:solidFill>
                <a:latin typeface="Calibri"/>
                <a:ea typeface="Calibri"/>
                <a:cs typeface="Calibri"/>
              </a:rPr>
              <a:t>​</a:t>
            </a:r>
          </a:p>
          <a:p>
            <a:pPr marL="340995" lvl="1">
              <a:lnSpc>
                <a:spcPts val="2025"/>
              </a:lnSpc>
            </a:pPr>
            <a:r>
              <a:rPr lang="fr-FR" sz="2000">
                <a:solidFill>
                  <a:srgbClr val="E8523D"/>
                </a:solidFill>
                <a:latin typeface="Calibri"/>
                <a:ea typeface="Calibri"/>
                <a:cs typeface="Calibri"/>
              </a:rPr>
              <a:t>La loi </a:t>
            </a:r>
            <a:r>
              <a:rPr lang="fr-FR" sz="2000">
                <a:solidFill>
                  <a:srgbClr val="E8523D"/>
                </a:solidFill>
                <a:ea typeface="+mn-lt"/>
                <a:cs typeface="+mn-lt"/>
              </a:rPr>
              <a:t>n° 89-462 du 6 juillet 1989 relative aux baux d’habitation ne s’applique pas </a:t>
            </a:r>
            <a:endParaRPr lang="en-US" sz="2000">
              <a:solidFill>
                <a:srgbClr val="E8523D"/>
              </a:solidFill>
              <a:ea typeface="+mn-lt"/>
              <a:cs typeface="+mn-lt"/>
            </a:endParaRPr>
          </a:p>
          <a:p>
            <a:pPr marL="742950" lvl="1" indent="-285750">
              <a:lnSpc>
                <a:spcPts val="2025"/>
              </a:lnSpc>
              <a:buFont typeface="Arial,Sans-Serif"/>
              <a:buChar char="•"/>
            </a:pPr>
            <a:endParaRPr lang="fr-FR" sz="2000">
              <a:solidFill>
                <a:srgbClr val="E8523D"/>
              </a:solidFill>
              <a:ea typeface="+mn-lt"/>
              <a:cs typeface="+mn-lt"/>
            </a:endParaRPr>
          </a:p>
          <a:p>
            <a:pPr marL="721360" lvl="1" indent="-380365">
              <a:lnSpc>
                <a:spcPts val="2025"/>
              </a:lnSpc>
              <a:buFont typeface="Arial"/>
              <a:buChar char="•"/>
            </a:pPr>
            <a:r>
              <a:rPr lang="fr-FR" sz="2000">
                <a:solidFill>
                  <a:srgbClr val="165569"/>
                </a:solidFill>
                <a:latin typeface="Calibri"/>
                <a:ea typeface="Calibri"/>
                <a:cs typeface="Calibri"/>
              </a:rPr>
              <a:t>Suppose</a:t>
            </a:r>
            <a:r>
              <a:rPr lang="fr-FR" sz="2000" b="0" i="0" u="none" strike="noStrike" baseline="0">
                <a:solidFill>
                  <a:srgbClr val="165569"/>
                </a:solidFill>
                <a:latin typeface="Calibri"/>
                <a:ea typeface="Calibri"/>
                <a:cs typeface="Calibri"/>
              </a:rPr>
              <a:t> une « </a:t>
            </a:r>
            <a:r>
              <a:rPr lang="fr-FR" sz="2000" b="0" i="1" u="none" strike="noStrike" baseline="0">
                <a:solidFill>
                  <a:srgbClr val="165569"/>
                </a:solidFill>
                <a:latin typeface="Calibri"/>
                <a:ea typeface="Calibri"/>
                <a:cs typeface="Calibri"/>
              </a:rPr>
              <a:t>contrepartie financière modeste </a:t>
            </a:r>
            <a:r>
              <a:rPr lang="fr-FR" sz="2000" b="0" i="0" u="none" strike="noStrike" baseline="0">
                <a:solidFill>
                  <a:srgbClr val="165569"/>
                </a:solidFill>
                <a:latin typeface="Calibri"/>
                <a:ea typeface="Calibri"/>
                <a:cs typeface="Calibri"/>
              </a:rPr>
              <a:t>» réglée par le jeune au senior</a:t>
            </a:r>
            <a:r>
              <a:rPr lang="fr-FR" sz="2000" b="0" i="0">
                <a:solidFill>
                  <a:srgbClr val="165569"/>
                </a:solidFill>
                <a:latin typeface="Calibri"/>
                <a:ea typeface="Calibri"/>
                <a:cs typeface="Calibri"/>
              </a:rPr>
              <a:t>​</a:t>
            </a:r>
            <a:endParaRPr lang="fr-FR"/>
          </a:p>
          <a:p>
            <a:pPr marL="340995" lvl="1" algn="l" rtl="0">
              <a:lnSpc>
                <a:spcPts val="2025"/>
              </a:lnSpc>
            </a:pPr>
            <a:r>
              <a:rPr lang="fr-FR" sz="2000" i="0" u="none" strike="noStrike" baseline="0">
                <a:solidFill>
                  <a:srgbClr val="E8523D"/>
                </a:solidFill>
                <a:latin typeface="Calibri"/>
                <a:ea typeface="Calibri"/>
                <a:cs typeface="Calibri"/>
              </a:rPr>
              <a:t>Pour le parc privé : « </a:t>
            </a:r>
            <a:r>
              <a:rPr lang="fr-FR" sz="2000" i="1" u="none" strike="noStrike" baseline="0">
                <a:solidFill>
                  <a:srgbClr val="E8523D"/>
                </a:solidFill>
                <a:latin typeface="Calibri"/>
                <a:ea typeface="Calibri"/>
                <a:cs typeface="Calibri"/>
              </a:rPr>
              <a:t>librement convenue entre les parties </a:t>
            </a:r>
            <a:r>
              <a:rPr lang="fr-FR" sz="2000" i="0" u="none" strike="noStrike" baseline="0">
                <a:solidFill>
                  <a:srgbClr val="E8523D"/>
                </a:solidFill>
                <a:latin typeface="Calibri"/>
                <a:ea typeface="Calibri"/>
                <a:cs typeface="Calibri"/>
              </a:rPr>
              <a:t>»</a:t>
            </a:r>
            <a:r>
              <a:rPr lang="fr-FR" sz="2000" b="0" i="0">
                <a:solidFill>
                  <a:srgbClr val="165569"/>
                </a:solidFill>
                <a:latin typeface="Calibri"/>
                <a:ea typeface="Calibri"/>
                <a:cs typeface="Calibri"/>
              </a:rPr>
              <a:t>​</a:t>
            </a:r>
          </a:p>
          <a:p>
            <a:pPr marL="340995" lvl="1" algn="l" rtl="0">
              <a:lnSpc>
                <a:spcPts val="2025"/>
              </a:lnSpc>
            </a:pPr>
            <a:r>
              <a:rPr lang="fr-FR" sz="2000" i="0" u="none" strike="noStrike" baseline="0">
                <a:solidFill>
                  <a:srgbClr val="E8523D"/>
                </a:solidFill>
                <a:latin typeface="Calibri"/>
                <a:ea typeface="Calibri"/>
                <a:cs typeface="Calibri"/>
              </a:rPr>
              <a:t>Pour le parc social : une contrepartie calculée conformément à l’article L 442-8-1 du CCH </a:t>
            </a:r>
            <a:r>
              <a:rPr lang="fr-FR" sz="2000" b="0" i="0">
                <a:solidFill>
                  <a:srgbClr val="165569"/>
                </a:solidFill>
                <a:latin typeface="Calibri"/>
                <a:ea typeface="Calibri"/>
                <a:cs typeface="Calibri"/>
              </a:rPr>
              <a:t>​</a:t>
            </a:r>
          </a:p>
          <a:p>
            <a:pPr marL="340995" lvl="1">
              <a:lnSpc>
                <a:spcPts val="2025"/>
              </a:lnSpc>
            </a:pPr>
            <a:endParaRPr lang="fr-FR" sz="2000">
              <a:solidFill>
                <a:srgbClr val="165569"/>
              </a:solidFill>
              <a:latin typeface="Calibri"/>
              <a:ea typeface="Calibri"/>
              <a:cs typeface="Calibri"/>
            </a:endParaRPr>
          </a:p>
          <a:p>
            <a:pPr marL="380365" lvl="0" indent="-380365" algn="l" rtl="0">
              <a:lnSpc>
                <a:spcPts val="2025"/>
              </a:lnSpc>
              <a:buFont typeface=""/>
              <a:buChar char="•"/>
            </a:pPr>
            <a:r>
              <a:rPr lang="fr-FR" sz="2000" b="0" i="0" u="none" strike="noStrike" baseline="0">
                <a:solidFill>
                  <a:srgbClr val="165569"/>
                </a:solidFill>
                <a:latin typeface="Calibri"/>
                <a:ea typeface="Calibri"/>
                <a:cs typeface="Calibri"/>
              </a:rPr>
              <a:t>En « </a:t>
            </a:r>
            <a:r>
              <a:rPr lang="fr-FR" sz="2000" b="0" i="1" u="none" strike="noStrike" baseline="0">
                <a:solidFill>
                  <a:srgbClr val="165569"/>
                </a:solidFill>
                <a:latin typeface="Calibri"/>
                <a:ea typeface="Calibri"/>
                <a:cs typeface="Calibri"/>
              </a:rPr>
              <a:t>complément</a:t>
            </a:r>
            <a:r>
              <a:rPr lang="fr-FR" sz="2000" b="0" i="0" u="none" strike="noStrike" baseline="0">
                <a:solidFill>
                  <a:srgbClr val="165569"/>
                </a:solidFill>
                <a:latin typeface="Calibri"/>
                <a:ea typeface="Calibri"/>
                <a:cs typeface="Calibri"/>
              </a:rPr>
              <a:t> » de cette contrepartie le jeune peut réaliser des « </a:t>
            </a:r>
            <a:r>
              <a:rPr lang="fr-FR" sz="2000" b="0" i="1" u="none" strike="noStrike" baseline="0">
                <a:solidFill>
                  <a:srgbClr val="165569"/>
                </a:solidFill>
                <a:latin typeface="Calibri"/>
                <a:ea typeface="Calibri"/>
                <a:cs typeface="Calibri"/>
              </a:rPr>
              <a:t>menus services</a:t>
            </a:r>
            <a:r>
              <a:rPr lang="fr-FR" sz="2000" b="0" i="0" u="none" strike="noStrike" baseline="0">
                <a:solidFill>
                  <a:srgbClr val="165569"/>
                </a:solidFill>
                <a:latin typeface="Calibri"/>
                <a:ea typeface="Calibri"/>
                <a:cs typeface="Calibri"/>
              </a:rPr>
              <a:t> »</a:t>
            </a:r>
            <a:r>
              <a:rPr lang="fr-FR" sz="2000" b="0" i="0">
                <a:solidFill>
                  <a:srgbClr val="165569"/>
                </a:solidFill>
                <a:latin typeface="Calibri"/>
                <a:ea typeface="Calibri"/>
                <a:cs typeface="Calibri"/>
              </a:rPr>
              <a:t>​</a:t>
            </a:r>
          </a:p>
          <a:p>
            <a:pPr marL="340995" lvl="1" algn="l" rtl="0">
              <a:lnSpc>
                <a:spcPts val="2025"/>
              </a:lnSpc>
            </a:pPr>
            <a:r>
              <a:rPr lang="fr-FR" sz="2000" i="1" u="none" strike="noStrike" baseline="0">
                <a:solidFill>
                  <a:srgbClr val="E8523D"/>
                </a:solidFill>
                <a:latin typeface="Calibri"/>
                <a:ea typeface="Calibri"/>
                <a:cs typeface="Calibri"/>
              </a:rPr>
              <a:t>« Sans lien de subordination »</a:t>
            </a:r>
            <a:r>
              <a:rPr lang="fr-FR" sz="2000" b="0" i="0">
                <a:solidFill>
                  <a:srgbClr val="165569"/>
                </a:solidFill>
                <a:latin typeface="Calibri"/>
                <a:ea typeface="Calibri"/>
                <a:cs typeface="Calibri"/>
              </a:rPr>
              <a:t>​</a:t>
            </a:r>
          </a:p>
          <a:p>
            <a:pPr marL="340995" lvl="1" algn="l" rtl="0">
              <a:lnSpc>
                <a:spcPts val="2025"/>
              </a:lnSpc>
            </a:pPr>
            <a:r>
              <a:rPr lang="fr-FR" sz="2000" i="1" u="none" strike="noStrike" baseline="0">
                <a:solidFill>
                  <a:srgbClr val="E8523D"/>
                </a:solidFill>
                <a:latin typeface="Calibri"/>
                <a:ea typeface="Calibri"/>
                <a:cs typeface="Calibri"/>
              </a:rPr>
              <a:t>« Sans but lucratif »</a:t>
            </a:r>
            <a:r>
              <a:rPr lang="fr-FR" sz="2000" b="0" i="0">
                <a:solidFill>
                  <a:srgbClr val="165569"/>
                </a:solidFill>
                <a:latin typeface="Calibri"/>
                <a:ea typeface="Calibri"/>
                <a:cs typeface="Calibri"/>
              </a:rPr>
              <a:t>​</a:t>
            </a:r>
          </a:p>
          <a:p>
            <a:pPr marL="340995" lvl="1" algn="l" rtl="0">
              <a:lnSpc>
                <a:spcPts val="2025"/>
              </a:lnSpc>
            </a:pPr>
            <a:r>
              <a:rPr lang="fr-FR" sz="2000" i="1" u="none" strike="noStrike" baseline="0">
                <a:solidFill>
                  <a:srgbClr val="E8523D"/>
                </a:solidFill>
                <a:latin typeface="Calibri"/>
                <a:ea typeface="Calibri"/>
                <a:cs typeface="Calibri"/>
              </a:rPr>
              <a:t>« Sans possibilité de requalification en contrat de travail »</a:t>
            </a:r>
          </a:p>
          <a:p>
            <a:pPr algn="ctr"/>
            <a:endParaRPr lang="fr-FR" sz="2000">
              <a:latin typeface="Calibri"/>
              <a:ea typeface="Calibri"/>
              <a:cs typeface="Calibri"/>
            </a:endParaRPr>
          </a:p>
        </p:txBody>
      </p:sp>
    </p:spTree>
    <p:extLst>
      <p:ext uri="{BB962C8B-B14F-4D97-AF65-F5344CB8AC3E}">
        <p14:creationId xmlns:p14="http://schemas.microsoft.com/office/powerpoint/2010/main" val="319462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9D3CD-D200-40CA-A91D-8D24F7BC6B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ABCBA19-AEB7-A640-6490-E7E8594A023C}"/>
              </a:ext>
            </a:extLst>
          </p:cNvPr>
          <p:cNvSpPr>
            <a:spLocks noGrp="1"/>
          </p:cNvSpPr>
          <p:nvPr>
            <p:ph type="title"/>
          </p:nvPr>
        </p:nvSpPr>
        <p:spPr>
          <a:xfrm>
            <a:off x="252918" y="1123837"/>
            <a:ext cx="3169213" cy="4601183"/>
          </a:xfrm>
        </p:spPr>
        <p:txBody>
          <a:bodyPr rtlCol="0">
            <a:normAutofit/>
          </a:bodyPr>
          <a:lstStyle/>
          <a:p>
            <a:r>
              <a:rPr lang="fr-FR" sz="3200"/>
              <a:t>Le cadre fiscal </a:t>
            </a:r>
          </a:p>
        </p:txBody>
      </p:sp>
      <p:sp>
        <p:nvSpPr>
          <p:cNvPr id="4" name="ZoneTexte 3">
            <a:extLst>
              <a:ext uri="{FF2B5EF4-FFF2-40B4-BE49-F238E27FC236}">
                <a16:creationId xmlns:a16="http://schemas.microsoft.com/office/drawing/2014/main" id="{6F6EA811-AE14-2232-4570-9AA77C9396B9}"/>
              </a:ext>
            </a:extLst>
          </p:cNvPr>
          <p:cNvSpPr txBox="1"/>
          <p:nvPr/>
        </p:nvSpPr>
        <p:spPr>
          <a:xfrm>
            <a:off x="4090146" y="1086970"/>
            <a:ext cx="7138147" cy="467820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b="1">
                <a:solidFill>
                  <a:srgbClr val="165569"/>
                </a:solidFill>
                <a:latin typeface="Calibri"/>
                <a:ea typeface="Calibri"/>
                <a:cs typeface="Calibri"/>
              </a:rPr>
              <a:t>Exonération à l’impôt sur le revenu :</a:t>
            </a:r>
            <a:r>
              <a:rPr lang="fr-FR" sz="2000">
                <a:solidFill>
                  <a:srgbClr val="165569"/>
                </a:solidFill>
                <a:latin typeface="Calibri"/>
                <a:ea typeface="Calibri"/>
                <a:cs typeface="Calibri"/>
              </a:rPr>
              <a:t> les personnes qui louent ou sous-louent en meublé une ou plusieurs pièces de leur habitation principale sont exonérées de l’impôt sur le revenu pour les produits de cette location </a:t>
            </a:r>
            <a:r>
              <a:rPr lang="fr-FR" sz="2000" b="0" i="0" u="none" strike="noStrike" baseline="0">
                <a:solidFill>
                  <a:srgbClr val="165569"/>
                </a:solidFill>
                <a:latin typeface="Calibri"/>
                <a:ea typeface="Calibri"/>
                <a:cs typeface="Calibri"/>
              </a:rPr>
              <a:t>(</a:t>
            </a:r>
            <a:r>
              <a:rPr lang="fr-FR" sz="2000" b="0" i="0" u="sng" strike="noStrike" baseline="0">
                <a:solidFill>
                  <a:srgbClr val="F5A117"/>
                </a:solidFill>
                <a:latin typeface="Calibri"/>
                <a:ea typeface="Calibri"/>
                <a:cs typeface="Calibri"/>
                <a:hlinkClick r:id="rId3"/>
              </a:rPr>
              <a:t>CGI : 35 bis, I</a:t>
            </a:r>
            <a:r>
              <a:rPr lang="fr-FR" sz="2000" b="0" i="0" u="none" strike="noStrike" baseline="0">
                <a:solidFill>
                  <a:srgbClr val="165569"/>
                </a:solidFill>
                <a:latin typeface="Calibri"/>
                <a:ea typeface="Calibri"/>
                <a:cs typeface="Calibri"/>
              </a:rPr>
              <a:t>), sous réserve que :</a:t>
            </a:r>
            <a:r>
              <a:rPr lang="fr-FR" sz="2000" b="0" i="0">
                <a:solidFill>
                  <a:srgbClr val="165569"/>
                </a:solidFill>
                <a:latin typeface="Calibri"/>
                <a:ea typeface="Calibri"/>
                <a:cs typeface="Calibri"/>
              </a:rPr>
              <a:t>​</a:t>
            </a:r>
            <a:endParaRPr lang="fr-FR">
              <a:latin typeface="Calibri"/>
              <a:ea typeface="Calibri"/>
              <a:cs typeface="Calibri"/>
            </a:endParaRPr>
          </a:p>
          <a:p>
            <a:pPr marL="1066165" lvl="1" indent="-380365" algn="l" rtl="0">
              <a:buFont typeface=""/>
              <a:buChar char="•"/>
            </a:pPr>
            <a:r>
              <a:rPr lang="fr-FR" sz="2000" b="0" i="0" u="none" strike="noStrike" baseline="0">
                <a:solidFill>
                  <a:srgbClr val="E8523D"/>
                </a:solidFill>
                <a:latin typeface="Calibri"/>
                <a:ea typeface="Calibri"/>
                <a:cs typeface="Calibri"/>
              </a:rPr>
              <a:t>les pièces louées constituent pour le locataire ou le sous-locataire en meublé sa résidence principale (ou sa résidence temporaire dès lors qu’il justifie d’un contrat de travailleur saisonnier)</a:t>
            </a:r>
            <a:r>
              <a:rPr lang="fr-FR" sz="2000" b="0" i="0">
                <a:solidFill>
                  <a:srgbClr val="165569"/>
                </a:solidFill>
                <a:latin typeface="Calibri"/>
                <a:ea typeface="Calibri"/>
                <a:cs typeface="Calibri"/>
              </a:rPr>
              <a:t>​</a:t>
            </a:r>
          </a:p>
          <a:p>
            <a:pPr marL="1066165" lvl="1" indent="-380365" algn="l" rtl="0">
              <a:buFont typeface=""/>
              <a:buChar char="•"/>
            </a:pPr>
            <a:r>
              <a:rPr lang="fr-FR" sz="2000" b="0" i="0" u="none" strike="noStrike" baseline="0">
                <a:solidFill>
                  <a:srgbClr val="E8523D"/>
                </a:solidFill>
                <a:latin typeface="Calibri"/>
                <a:ea typeface="Calibri"/>
                <a:cs typeface="Calibri"/>
              </a:rPr>
              <a:t>et que le prix de location demeure fixé dans des limites raisonnables. Les prix raisonnables sont les suivants :</a:t>
            </a:r>
            <a:r>
              <a:rPr lang="fr-FR" sz="2000" b="0" i="0">
                <a:solidFill>
                  <a:srgbClr val="165569"/>
                </a:solidFill>
                <a:latin typeface="Calibri"/>
                <a:ea typeface="Calibri"/>
                <a:cs typeface="Calibri"/>
              </a:rPr>
              <a:t>​</a:t>
            </a:r>
          </a:p>
          <a:p>
            <a:pPr algn="l" rtl="0"/>
            <a:r>
              <a:rPr lang="fr-FR" sz="2000" b="0" i="0" u="none" strike="noStrike" baseline="0">
                <a:solidFill>
                  <a:srgbClr val="165569"/>
                </a:solidFill>
                <a:latin typeface="Calibri"/>
                <a:ea typeface="Calibri"/>
                <a:cs typeface="Calibri"/>
              </a:rPr>
              <a:t>Pour 2024, les plafonds annuels de loyer par mètre carré de surface habitable, charges non comprises, sont fixés à : </a:t>
            </a:r>
            <a:r>
              <a:rPr lang="fr-FR" sz="2000" b="0" i="0">
                <a:solidFill>
                  <a:srgbClr val="165569"/>
                </a:solidFill>
                <a:latin typeface="Calibri"/>
                <a:ea typeface="Calibri"/>
                <a:cs typeface="Calibri"/>
              </a:rPr>
              <a:t>​</a:t>
            </a:r>
          </a:p>
          <a:p>
            <a:pPr marL="1066165" lvl="1" indent="-380365" algn="l" rtl="0">
              <a:buFont typeface=""/>
              <a:buChar char="•"/>
            </a:pPr>
            <a:r>
              <a:rPr lang="fr-FR" sz="2000" b="0" i="0" u="none" strike="noStrike" baseline="0">
                <a:solidFill>
                  <a:srgbClr val="E8523D"/>
                </a:solidFill>
                <a:latin typeface="Calibri"/>
                <a:ea typeface="Calibri"/>
                <a:cs typeface="Calibri"/>
              </a:rPr>
              <a:t>206 € en Île-de-France</a:t>
            </a:r>
            <a:r>
              <a:rPr lang="fr-FR" sz="2000" b="0" i="0">
                <a:solidFill>
                  <a:srgbClr val="165569"/>
                </a:solidFill>
                <a:latin typeface="Calibri"/>
                <a:ea typeface="Calibri"/>
                <a:cs typeface="Calibri"/>
              </a:rPr>
              <a:t>​</a:t>
            </a:r>
          </a:p>
          <a:p>
            <a:pPr marL="1066165" lvl="1" indent="-380365" algn="l" rtl="0">
              <a:buFont typeface=""/>
              <a:buChar char="•"/>
            </a:pPr>
            <a:r>
              <a:rPr lang="fr-FR" sz="2000" b="0" i="0" u="none" strike="noStrike" baseline="0">
                <a:solidFill>
                  <a:srgbClr val="E8523D"/>
                </a:solidFill>
                <a:latin typeface="Calibri"/>
                <a:ea typeface="Calibri"/>
                <a:cs typeface="Calibri"/>
              </a:rPr>
              <a:t>152 € dans les autres régions</a:t>
            </a:r>
          </a:p>
          <a:p>
            <a:pPr algn="ctr"/>
            <a:endParaRPr lang="fr-FR"/>
          </a:p>
        </p:txBody>
      </p:sp>
    </p:spTree>
    <p:extLst>
      <p:ext uri="{BB962C8B-B14F-4D97-AF65-F5344CB8AC3E}">
        <p14:creationId xmlns:p14="http://schemas.microsoft.com/office/powerpoint/2010/main" val="345962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ppt/theme/theme2.xml><?xml version="1.0" encoding="utf-8"?>
<a:theme xmlns:a="http://schemas.openxmlformats.org/drawingml/2006/main" name="1_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D879D858461B4282C0902AD76142EB" ma:contentTypeVersion="12" ma:contentTypeDescription="Create a new document." ma:contentTypeScope="" ma:versionID="ce7addc9f40cb6a33a5d4fb62cec11d2">
  <xsd:schema xmlns:xsd="http://www.w3.org/2001/XMLSchema" xmlns:xs="http://www.w3.org/2001/XMLSchema" xmlns:p="http://schemas.microsoft.com/office/2006/metadata/properties" xmlns:ns3="eedef270-0a17-41c7-8e9a-5fccb668ff1c" xmlns:ns4="f3de484a-81ab-4ea0-b658-ae7a39161c0e" targetNamespace="http://schemas.microsoft.com/office/2006/metadata/properties" ma:root="true" ma:fieldsID="44281664ee3f1f44311cef97f3f731dc" ns3:_="" ns4:_="">
    <xsd:import namespace="eedef270-0a17-41c7-8e9a-5fccb668ff1c"/>
    <xsd:import namespace="f3de484a-81ab-4ea0-b658-ae7a39161c0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CR"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def270-0a17-41c7-8e9a-5fccb668ff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3de484a-81ab-4ea0-b658-ae7a39161c0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5589-7CB8-4209-9510-719640497A30}">
  <ds:schemaRefs>
    <ds:schemaRef ds:uri="eedef270-0a17-41c7-8e9a-5fccb668ff1c"/>
    <ds:schemaRef ds:uri="f3de484a-81ab-4ea0-b658-ae7a39161c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0541854-87B3-4953-A183-EF3BD285377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FB9BFA2-1FA5-44A1-B975-10D6BF58EC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TM03457475[[fn=Cadre]]</Template>
  <Application>Microsoft Office PowerPoint</Application>
  <PresentationFormat>Widescreen</PresentationFormat>
  <Slides>13</Slides>
  <Notes>8</Notes>
  <HiddenSlides>0</HiddenSlide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Frame</vt:lpstr>
      <vt:lpstr>1_Conception personnalisée</vt:lpstr>
      <vt:lpstr>Conception personnalisée</vt:lpstr>
      <vt:lpstr>BIENVENUE </vt:lpstr>
      <vt:lpstr>Qui sommes nous ?</vt:lpstr>
      <vt:lpstr>Le réseau national </vt:lpstr>
      <vt:lpstr>La CIS  c'est quoi ?   </vt:lpstr>
      <vt:lpstr>La loi</vt:lpstr>
      <vt:lpstr>Les avantages </vt:lpstr>
      <vt:lpstr>Un accompagnement personnalisé </vt:lpstr>
      <vt:lpstr>Le contrat </vt:lpstr>
      <vt:lpstr>Le cadre fiscal </vt:lpstr>
      <vt:lpstr>Comment  pouvez-vous nous aider ? </vt:lpstr>
      <vt:lpstr>Ressources </vt:lpstr>
      <vt:lpstr>Questions / Réponses </vt:lpstr>
      <vt:lpstr>Merci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37</cp:revision>
  <dcterms:created xsi:type="dcterms:W3CDTF">2020-02-23T21:40:59Z</dcterms:created>
  <dcterms:modified xsi:type="dcterms:W3CDTF">2026-04-13T14:10:07Z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0x010100E1D879D858461B4282C0902AD76142EB</vt:lpwstr>
  </property>
</Properties>
</file>