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8" r:id="rId2"/>
    <p:sldId id="288" r:id="rId3"/>
    <p:sldId id="287" r:id="rId4"/>
    <p:sldId id="289" r:id="rId5"/>
    <p:sldId id="256" r:id="rId6"/>
    <p:sldId id="277" r:id="rId7"/>
    <p:sldId id="293" r:id="rId8"/>
    <p:sldId id="290" r:id="rId9"/>
    <p:sldId id="283" r:id="rId10"/>
    <p:sldId id="284" r:id="rId11"/>
    <p:sldId id="292" r:id="rId12"/>
    <p:sldId id="294" r:id="rId13"/>
    <p:sldId id="297" r:id="rId14"/>
    <p:sldId id="298" r:id="rId15"/>
    <p:sldId id="295" r:id="rId16"/>
    <p:sldId id="299" r:id="rId17"/>
    <p:sldId id="300" r:id="rId18"/>
  </p:sldIdLst>
  <p:sldSz cx="12192000" cy="6858000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3B4C9"/>
    <a:srgbClr val="223F75"/>
    <a:srgbClr val="9C8BB1"/>
    <a:srgbClr val="FFDF7C"/>
    <a:srgbClr val="42467A"/>
    <a:srgbClr val="FF6600"/>
    <a:srgbClr val="FCD5B5"/>
    <a:srgbClr val="009900"/>
    <a:srgbClr val="9FF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92" autoAdjust="0"/>
    <p:restoredTop sz="83543" autoAdjust="0"/>
  </p:normalViewPr>
  <p:slideViewPr>
    <p:cSldViewPr snapToGrid="0">
      <p:cViewPr varScale="1">
        <p:scale>
          <a:sx n="71" d="100"/>
          <a:sy n="71" d="100"/>
        </p:scale>
        <p:origin x="5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18" cy="498971"/>
          </a:xfrm>
          <a:prstGeom prst="rect">
            <a:avLst/>
          </a:prstGeom>
        </p:spPr>
        <p:txBody>
          <a:bodyPr vert="horz" lIns="83933" tIns="41966" rIns="83933" bIns="41966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015" y="0"/>
            <a:ext cx="2952518" cy="498971"/>
          </a:xfrm>
          <a:prstGeom prst="rect">
            <a:avLst/>
          </a:prstGeom>
        </p:spPr>
        <p:txBody>
          <a:bodyPr vert="horz" lIns="83933" tIns="41966" rIns="83933" bIns="41966" rtlCol="0"/>
          <a:lstStyle>
            <a:lvl1pPr algn="r">
              <a:defRPr sz="1100"/>
            </a:lvl1pPr>
          </a:lstStyle>
          <a:p>
            <a:fld id="{B8DF163C-04E7-4E2F-A961-0A9EF7059FD4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933" tIns="41966" rIns="83933" bIns="41966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910" y="4784512"/>
            <a:ext cx="5450143" cy="3915003"/>
          </a:xfrm>
          <a:prstGeom prst="rect">
            <a:avLst/>
          </a:prstGeom>
        </p:spPr>
        <p:txBody>
          <a:bodyPr vert="horz" lIns="83933" tIns="41966" rIns="83933" bIns="41966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542"/>
            <a:ext cx="2952518" cy="498971"/>
          </a:xfrm>
          <a:prstGeom prst="rect">
            <a:avLst/>
          </a:prstGeom>
        </p:spPr>
        <p:txBody>
          <a:bodyPr vert="horz" lIns="83933" tIns="41966" rIns="83933" bIns="41966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015" y="9443542"/>
            <a:ext cx="2952518" cy="498971"/>
          </a:xfrm>
          <a:prstGeom prst="rect">
            <a:avLst/>
          </a:prstGeom>
        </p:spPr>
        <p:txBody>
          <a:bodyPr vert="horz" lIns="83933" tIns="41966" rIns="83933" bIns="41966" rtlCol="0" anchor="b"/>
          <a:lstStyle>
            <a:lvl1pPr algn="r">
              <a:defRPr sz="1100"/>
            </a:lvl1pPr>
          </a:lstStyle>
          <a:p>
            <a:fld id="{1657E18A-711C-4CC6-809D-9798EC2F5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74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E18A-711C-4CC6-809D-9798EC2F5FB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01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500" dirty="0"/>
              <a:t>Présentation uniquement dans les intitulés car les axes seront détaillés ensuite dans le cadre des 2 tables rondes qui vont suivre.</a:t>
            </a:r>
          </a:p>
          <a:p>
            <a:r>
              <a:rPr lang="fr-FR" sz="1500" dirty="0"/>
              <a:t>Axe 1 : parents dans instances de décision, meilleure prise en compte de l’avis des parents dans les projets….</a:t>
            </a:r>
          </a:p>
          <a:p>
            <a:r>
              <a:rPr lang="fr-FR" sz="1500" dirty="0"/>
              <a:t>Axe 2 : poursuivre et renforcer le maillage territorial : accessibilité des services pour toutes les familles…</a:t>
            </a:r>
          </a:p>
          <a:p>
            <a:r>
              <a:rPr lang="fr-FR" sz="1500" dirty="0"/>
              <a:t>Axe 3 : Former &amp; accompagner les professionnels et les bénévoles, travailler autour des réseaux…</a:t>
            </a:r>
          </a:p>
          <a:p>
            <a:r>
              <a:rPr lang="fr-FR" sz="1500" dirty="0"/>
              <a:t>Axe 4 : Faciliter une reprise d’emploi ou un accès à une formation pour un public cible…</a:t>
            </a:r>
          </a:p>
          <a:p>
            <a:r>
              <a:rPr lang="fr-FR" sz="1500" dirty="0"/>
              <a:t>Axe 5 : ici c’est un travail « en interne » = Développer des partenariats autour de l’information et de la communication à destination des publics : une offre de service aux familles lisible pour les usagers et une connaissance de l’offre de services existante par les publics concernés. Lutte contre le non-recours au droit. Pour partenaires : appropriation des Schémas et enjeux départementaux.</a:t>
            </a:r>
          </a:p>
          <a:p>
            <a:r>
              <a:rPr lang="fr-FR" sz="1500" dirty="0"/>
              <a:t> - FIN -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E18A-711C-4CC6-809D-9798EC2F5FB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066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E18A-711C-4CC6-809D-9798EC2F5FB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565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E18A-711C-4CC6-809D-9798EC2F5FB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421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E18A-711C-4CC6-809D-9798EC2F5FB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882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E18A-711C-4CC6-809D-9798EC2F5FB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261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Remerciement partenaires, tables rondes, jeunes, Jean </a:t>
            </a:r>
            <a:r>
              <a:rPr lang="fr-FR" dirty="0" err="1"/>
              <a:t>Lavanchy</a:t>
            </a:r>
            <a:r>
              <a:rPr lang="fr-FR" dirty="0"/>
              <a:t>, 3CMA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E18A-711C-4CC6-809D-9798EC2F5FB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490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Morgane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E18A-711C-4CC6-809D-9798EC2F5FB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908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E18A-711C-4CC6-809D-9798EC2F5FB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13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E18A-711C-4CC6-809D-9798EC2F5FB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840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Morgane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E18A-711C-4CC6-809D-9798EC2F5FB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08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500" dirty="0"/>
              <a:t>Entrée en matière sur le Schéma Départemental des Services aux Familles, ou SDSF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E18A-711C-4CC6-809D-9798EC2F5FB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5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57009">
              <a:defRPr/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Mutualité Sociale Agricole Auvergne Rhône Alpes</a:t>
            </a:r>
          </a:p>
          <a:p>
            <a:pPr defTabSz="657009">
              <a:defRPr/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Remerciement UDAF pour portage administratif</a:t>
            </a:r>
          </a:p>
          <a:p>
            <a:pPr defTabSz="657009">
              <a:defRPr/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services aux familles</a:t>
            </a: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visent à répondre aux besoins des familles et à favoriser le déroulement harmonieux de la vie familiale, depuis la grossesse et jusqu’au 25 ans de l’enfant, dans le respect des droits et besoins des enfants et de leurs parents.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E18A-711C-4CC6-809D-9798EC2F5FB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20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57009">
              <a:defRPr/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CDSF au COTECH SDSF, du politique au technique = partenariat ++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E18A-711C-4CC6-809D-9798EC2F5FB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137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500" dirty="0"/>
              <a:t>Pour le COTECH SDSF en 2023 :</a:t>
            </a:r>
          </a:p>
          <a:p>
            <a:r>
              <a:rPr lang="fr-FR" sz="1500" dirty="0"/>
              <a:t>Pouvoir aider les professionnels, les bénévoles, les élus des services aux familles à s’approprier le SDSF afin que ce soit un Schéma vivant et qui fasse sens sur les territoires.</a:t>
            </a:r>
          </a:p>
          <a:p>
            <a:r>
              <a:rPr lang="fr-FR" sz="1500" dirty="0"/>
              <a:t>Réflexion autour de formats innovants : vidéos courtes, support</a:t>
            </a:r>
          </a:p>
          <a:p>
            <a:r>
              <a:rPr lang="fr-FR" sz="1500" dirty="0" err="1"/>
              <a:t>Jdep</a:t>
            </a:r>
            <a:r>
              <a:rPr lang="fr-FR" sz="1500" dirty="0"/>
              <a:t> : vous réunir, vous partager toutes les actions et dispositifs du SDSF, et travailler à vos côtés autour des sujets qui nous animent : la participation, l’accessibilité, la qualité d’accueil, etc.</a:t>
            </a:r>
          </a:p>
          <a:p>
            <a:r>
              <a:rPr lang="fr-FR" sz="1500" dirty="0"/>
              <a:t>LANCEMENT MOTION DESIGN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E18A-711C-4CC6-809D-9798EC2F5FB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052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57009">
              <a:defRPr/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nom du COTECH SDSF : nous espérons que ce Motion Design vous parle et qu’il est utile pour comprendre en quelques mots ce qu’est le SDSF de la Savoie.</a:t>
            </a:r>
          </a:p>
          <a:p>
            <a:pPr defTabSz="657009">
              <a:defRPr/>
            </a:pPr>
            <a:endParaRPr lang="fr-FR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57009">
              <a:defRPr/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Pacte des solidarités, qui succède à la Stratégie de prévention et de lutte contre la pauvreté</a:t>
            </a:r>
          </a:p>
          <a:p>
            <a:pPr defTabSz="657009">
              <a:defRPr/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carrefour des différents politiques des partenaires = travailler ensemble, chacun avec ses compétences sur les sujets communs et prioritaires.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E18A-711C-4CC6-809D-9798EC2F5FB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848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57009">
              <a:defRPr/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qu’on y retrouve = comme un outil et document ressource. Permet d’alimenter les réflexions de territoire.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E18A-711C-4CC6-809D-9798EC2F5FB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13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4.png"/><Relationship Id="rId4" Type="http://schemas.openxmlformats.org/officeDocument/2006/relationships/image" Target="../media/image9.svg"/><Relationship Id="rId9" Type="http://schemas.openxmlformats.org/officeDocument/2006/relationships/image" Target="../media/image3.png"/><Relationship Id="rId1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4.sv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.png"/><Relationship Id="rId18" Type="http://schemas.openxmlformats.org/officeDocument/2006/relationships/image" Target="../media/image6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.wmf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5.png"/><Relationship Id="rId10" Type="http://schemas.openxmlformats.org/officeDocument/2006/relationships/image" Target="../media/image32.svg"/><Relationship Id="rId19" Type="http://schemas.openxmlformats.org/officeDocument/2006/relationships/oleObject" Target="../embeddings/oleObject1.bin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11"/>
          <p:cNvSpPr/>
          <p:nvPr/>
        </p:nvSpPr>
        <p:spPr>
          <a:xfrm rot="18900000" flipH="1">
            <a:off x="-376560" y="-252000"/>
            <a:ext cx="1827360" cy="1372680"/>
          </a:xfrm>
          <a:custGeom>
            <a:avLst/>
            <a:gdLst/>
            <a:ahLst/>
            <a:cxn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Rectangle 13"/>
          <p:cNvSpPr/>
          <p:nvPr/>
        </p:nvSpPr>
        <p:spPr>
          <a:xfrm rot="18900000" flipH="1">
            <a:off x="889200" y="420840"/>
            <a:ext cx="643680" cy="641520"/>
          </a:xfrm>
          <a:prstGeom prst="rect">
            <a:avLst/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Rectangle 15"/>
          <p:cNvSpPr/>
          <p:nvPr/>
        </p:nvSpPr>
        <p:spPr>
          <a:xfrm rot="18900000" flipH="1">
            <a:off x="10041480" y="653400"/>
            <a:ext cx="685440" cy="684000"/>
          </a:xfrm>
          <a:prstGeom prst="rect">
            <a:avLst/>
          </a:pr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: Shape 17"/>
          <p:cNvSpPr/>
          <p:nvPr/>
        </p:nvSpPr>
        <p:spPr>
          <a:xfrm rot="10800000" flipH="1">
            <a:off x="9356040" y="3600"/>
            <a:ext cx="2831760" cy="1477080"/>
          </a:xfrm>
          <a:custGeom>
            <a:avLst/>
            <a:gdLst/>
            <a:ahLst/>
            <a:cxn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Isosceles Triangle 19"/>
          <p:cNvSpPr/>
          <p:nvPr/>
        </p:nvSpPr>
        <p:spPr>
          <a:xfrm flipH="1">
            <a:off x="7972920" y="6115680"/>
            <a:ext cx="1490760" cy="73872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" name="Image 4"/>
          <p:cNvPicPr/>
          <p:nvPr/>
        </p:nvPicPr>
        <p:blipFill>
          <a:blip r:embed="rId3"/>
          <a:stretch/>
        </p:blipFill>
        <p:spPr>
          <a:xfrm>
            <a:off x="1665427" y="2977037"/>
            <a:ext cx="3420937" cy="1592867"/>
          </a:xfrm>
          <a:prstGeom prst="rect">
            <a:avLst/>
          </a:prstGeom>
          <a:ln w="0">
            <a:noFill/>
          </a:ln>
        </p:spPr>
      </p:pic>
      <p:sp>
        <p:nvSpPr>
          <p:cNvPr id="45" name="Isosceles Triangle 21"/>
          <p:cNvSpPr/>
          <p:nvPr/>
        </p:nvSpPr>
        <p:spPr>
          <a:xfrm flipH="1">
            <a:off x="7599600" y="6453000"/>
            <a:ext cx="811440" cy="40140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id="{0965EB5C-1763-E4C7-692C-3119D8E8DDE5}"/>
              </a:ext>
            </a:extLst>
          </p:cNvPr>
          <p:cNvSpPr/>
          <p:nvPr/>
        </p:nvSpPr>
        <p:spPr>
          <a:xfrm>
            <a:off x="577927" y="281445"/>
            <a:ext cx="11036146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6000" b="1" spc="-1" dirty="0">
                <a:solidFill>
                  <a:srgbClr val="80659E"/>
                </a:solidFill>
                <a:latin typeface="Comic Sans MS" panose="030F0702030302020204" pitchFamily="66" charset="0"/>
                <a:ea typeface="DejaVu Sans"/>
              </a:rPr>
              <a:t>J</a:t>
            </a:r>
            <a:r>
              <a:rPr lang="fr-FR" sz="5400" spc="-1" dirty="0">
                <a:solidFill>
                  <a:srgbClr val="000000"/>
                </a:solidFill>
                <a:latin typeface="Comic Sans MS" panose="030F0702030302020204" pitchFamily="66" charset="0"/>
                <a:ea typeface="DejaVu Sans"/>
              </a:rPr>
              <a:t>ournée </a:t>
            </a:r>
            <a:r>
              <a:rPr lang="fr-FR" sz="6000" b="1" strike="noStrike" spc="-1" dirty="0">
                <a:solidFill>
                  <a:srgbClr val="FFCBCE"/>
                </a:solidFill>
                <a:latin typeface="Comic Sans MS" panose="030F0702030302020204" pitchFamily="66" charset="0"/>
                <a:ea typeface="DejaVu Sans"/>
              </a:rPr>
              <a:t>D</a:t>
            </a:r>
            <a:r>
              <a:rPr lang="fr-FR" sz="5400" b="0" strike="noStrike" spc="-1" dirty="0">
                <a:solidFill>
                  <a:srgbClr val="000000"/>
                </a:solidFill>
                <a:latin typeface="Comic Sans MS" panose="030F0702030302020204" pitchFamily="66" charset="0"/>
                <a:ea typeface="DejaVu Sans"/>
              </a:rPr>
              <a:t>épartementale des</a:t>
            </a:r>
          </a:p>
          <a:p>
            <a:pPr algn="ctr">
              <a:lnSpc>
                <a:spcPct val="100000"/>
              </a:lnSpc>
            </a:pPr>
            <a:r>
              <a:rPr lang="fr-FR" sz="6000" b="1" strike="noStrike" spc="-1" dirty="0">
                <a:solidFill>
                  <a:srgbClr val="5081BA"/>
                </a:solidFill>
                <a:latin typeface="Comic Sans MS" panose="030F0702030302020204" pitchFamily="66" charset="0"/>
                <a:ea typeface="DejaVu Sans"/>
              </a:rPr>
              <a:t>S</a:t>
            </a:r>
            <a:r>
              <a:rPr lang="fr-FR" sz="5400" b="0" strike="noStrike" spc="-1" dirty="0">
                <a:solidFill>
                  <a:srgbClr val="000000"/>
                </a:solidFill>
                <a:latin typeface="Comic Sans MS" panose="030F0702030302020204" pitchFamily="66" charset="0"/>
                <a:ea typeface="DejaVu Sans"/>
              </a:rPr>
              <a:t>ervices aux </a:t>
            </a:r>
            <a:r>
              <a:rPr lang="fr-FR" sz="6000" b="1" strike="noStrike" spc="-1" dirty="0">
                <a:solidFill>
                  <a:srgbClr val="403251"/>
                </a:solidFill>
                <a:latin typeface="Comic Sans MS" panose="030F0702030302020204" pitchFamily="66" charset="0"/>
                <a:ea typeface="DejaVu Sans"/>
              </a:rPr>
              <a:t>F</a:t>
            </a:r>
            <a:r>
              <a:rPr lang="fr-FR" sz="5400" b="0" strike="noStrike" spc="-1" dirty="0">
                <a:solidFill>
                  <a:srgbClr val="000000"/>
                </a:solidFill>
                <a:latin typeface="Comic Sans MS" panose="030F0702030302020204" pitchFamily="66" charset="0"/>
                <a:ea typeface="DejaVu Sans"/>
              </a:rPr>
              <a:t>amilles</a:t>
            </a:r>
            <a:endParaRPr lang="fr-FR" sz="5400" b="0" strike="noStrike" spc="-1" dirty="0">
              <a:latin typeface="Comic Sans MS" panose="030F0702030302020204" pitchFamily="66" charset="0"/>
            </a:endParaRPr>
          </a:p>
        </p:txBody>
      </p:sp>
      <p:sp>
        <p:nvSpPr>
          <p:cNvPr id="5" name="ZoneTexte 5">
            <a:extLst>
              <a:ext uri="{FF2B5EF4-FFF2-40B4-BE49-F238E27FC236}">
                <a16:creationId xmlns:a16="http://schemas.microsoft.com/office/drawing/2014/main" id="{4A431B0D-8EC5-190F-A190-349834EE71E1}"/>
              </a:ext>
            </a:extLst>
          </p:cNvPr>
          <p:cNvSpPr/>
          <p:nvPr/>
        </p:nvSpPr>
        <p:spPr>
          <a:xfrm>
            <a:off x="6347501" y="2800847"/>
            <a:ext cx="5208656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000" b="1" spc="-1" dirty="0">
                <a:solidFill>
                  <a:srgbClr val="A0B6E0"/>
                </a:solidFill>
                <a:latin typeface="Comic Sans MS" panose="030F0702030302020204" pitchFamily="66" charset="0"/>
                <a:ea typeface="DejaVu Sans"/>
              </a:rPr>
              <a:t>m</a:t>
            </a:r>
            <a:r>
              <a:rPr lang="fr-FR" sz="3600" b="1" spc="-1" dirty="0">
                <a:solidFill>
                  <a:srgbClr val="A0B6E0"/>
                </a:solidFill>
                <a:latin typeface="Comic Sans MS" panose="030F0702030302020204" pitchFamily="66" charset="0"/>
                <a:ea typeface="DejaVu Sans"/>
              </a:rPr>
              <a:t>ardi </a:t>
            </a:r>
            <a:r>
              <a:rPr lang="fr-FR" sz="4000" b="1" spc="-1" dirty="0">
                <a:solidFill>
                  <a:srgbClr val="A0B6E0"/>
                </a:solidFill>
                <a:latin typeface="Comic Sans MS" panose="030F0702030302020204" pitchFamily="66" charset="0"/>
                <a:ea typeface="DejaVu Sans"/>
              </a:rPr>
              <a:t>6 f</a:t>
            </a:r>
            <a:r>
              <a:rPr lang="fr-FR" sz="3600" b="1" strike="noStrike" spc="-1" dirty="0">
                <a:solidFill>
                  <a:srgbClr val="A0B6E0"/>
                </a:solidFill>
                <a:latin typeface="Comic Sans MS" panose="030F0702030302020204" pitchFamily="66" charset="0"/>
                <a:ea typeface="DejaVu Sans"/>
              </a:rPr>
              <a:t>évrier</a:t>
            </a:r>
          </a:p>
          <a:p>
            <a:pPr algn="ctr">
              <a:lnSpc>
                <a:spcPct val="100000"/>
              </a:lnSpc>
            </a:pPr>
            <a:r>
              <a:rPr lang="fr-FR" sz="4000" b="1" spc="-1" dirty="0">
                <a:solidFill>
                  <a:srgbClr val="A0B6E0"/>
                </a:solidFill>
                <a:latin typeface="Comic Sans MS" panose="030F0702030302020204" pitchFamily="66" charset="0"/>
                <a:ea typeface="DejaVu Sans"/>
              </a:rPr>
              <a:t>2024</a:t>
            </a:r>
            <a:endParaRPr lang="fr-FR" sz="3600" b="1" strike="noStrike" spc="-1" dirty="0">
              <a:solidFill>
                <a:srgbClr val="A0B6E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 5" descr="Savoie-rvb">
            <a:extLst>
              <a:ext uri="{FF2B5EF4-FFF2-40B4-BE49-F238E27FC236}">
                <a16:creationId xmlns:a16="http://schemas.microsoft.com/office/drawing/2014/main" id="{0162CE3A-E70A-33BC-589C-CA242DB08F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69" y="5327958"/>
            <a:ext cx="946975" cy="138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2945FC-00E1-8778-72C3-19725E976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68" y="5548542"/>
            <a:ext cx="1738659" cy="11146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A92D9E3-2556-3533-3BF1-1FFDA800C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40" y="5698210"/>
            <a:ext cx="2117646" cy="1017768"/>
          </a:xfrm>
          <a:prstGeom prst="rect">
            <a:avLst/>
          </a:prstGeom>
        </p:spPr>
      </p:pic>
      <p:pic>
        <p:nvPicPr>
          <p:cNvPr id="9" name="Image 8" descr="Afficher l'image d'origine">
            <a:extLst>
              <a:ext uri="{FF2B5EF4-FFF2-40B4-BE49-F238E27FC236}">
                <a16:creationId xmlns:a16="http://schemas.microsoft.com/office/drawing/2014/main" id="{6AAF7515-EAE8-1E23-EA66-0BE9C6AEF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41" y="5805196"/>
            <a:ext cx="1843577" cy="803796"/>
          </a:xfrm>
          <a:prstGeom prst="rect">
            <a:avLst/>
          </a:prstGeom>
          <a:noFill/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8DD7E70-E0A7-B8AB-4AFA-BAF6D4D39C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4067" r="20001" b="15093"/>
          <a:stretch/>
        </p:blipFill>
        <p:spPr bwMode="auto">
          <a:xfrm>
            <a:off x="3625161" y="5439180"/>
            <a:ext cx="1514089" cy="1269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FB7C2E7F-D583-C829-C95D-848886C9A9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589664"/>
              </p:ext>
            </p:extLst>
          </p:nvPr>
        </p:nvGraphicFramePr>
        <p:xfrm>
          <a:off x="5436383" y="5733075"/>
          <a:ext cx="2146973" cy="101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9" imgW="3147333" imgH="983065" progId="Paint.Picture">
                  <p:embed/>
                </p:oleObj>
              </mc:Choice>
              <mc:Fallback>
                <p:oleObj name="Image bitmap" r:id="rId9" imgW="3147333" imgH="983065" progId="Paint.Picture">
                  <p:embed/>
                  <p:pic>
                    <p:nvPicPr>
                      <p:cNvPr id="13" name="Objet 12">
                        <a:extLst>
                          <a:ext uri="{FF2B5EF4-FFF2-40B4-BE49-F238E27FC236}">
                            <a16:creationId xmlns:a16="http://schemas.microsoft.com/office/drawing/2014/main" id="{32925294-7FB6-3A49-7C10-3F6066213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06"/>
                      <a:stretch>
                        <a:fillRect/>
                      </a:stretch>
                    </p:blipFill>
                    <p:spPr bwMode="auto">
                      <a:xfrm>
                        <a:off x="5436383" y="5733075"/>
                        <a:ext cx="2146973" cy="1017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5">
            <a:extLst>
              <a:ext uri="{FF2B5EF4-FFF2-40B4-BE49-F238E27FC236}">
                <a16:creationId xmlns:a16="http://schemas.microsoft.com/office/drawing/2014/main" id="{F83AB736-BB8F-B870-5AAC-9BA50FD74C5E}"/>
              </a:ext>
            </a:extLst>
          </p:cNvPr>
          <p:cNvSpPr/>
          <p:nvPr/>
        </p:nvSpPr>
        <p:spPr>
          <a:xfrm>
            <a:off x="7459807" y="4202231"/>
            <a:ext cx="321366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fr-FR" sz="3600" b="1" spc="-1" dirty="0">
                <a:solidFill>
                  <a:srgbClr val="FFDE7C"/>
                </a:solidFill>
                <a:latin typeface="Comic Sans MS" panose="030F0702030302020204" pitchFamily="66" charset="0"/>
                <a:ea typeface="DejaVu Sans"/>
              </a:rPr>
              <a:t>à Montmélian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7E6297-38F9-2161-8E8B-91254CD3B7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4067" r="20001" b="15093"/>
          <a:stretch/>
        </p:blipFill>
        <p:spPr bwMode="auto">
          <a:xfrm>
            <a:off x="3641405" y="5404315"/>
            <a:ext cx="1514089" cy="1269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9A34B031-5451-0AAC-4002-5230C6700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589664"/>
              </p:ext>
            </p:extLst>
          </p:nvPr>
        </p:nvGraphicFramePr>
        <p:xfrm>
          <a:off x="5452627" y="5698210"/>
          <a:ext cx="2146973" cy="101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9" imgW="3147333" imgH="983065" progId="Paint.Picture">
                  <p:embed/>
                </p:oleObj>
              </mc:Choice>
              <mc:Fallback>
                <p:oleObj name="Image bitmap" r:id="rId9" imgW="3147333" imgH="983065" progId="Paint.Picture">
                  <p:embed/>
                  <p:pic>
                    <p:nvPicPr>
                      <p:cNvPr id="11" name="Objet 10">
                        <a:extLst>
                          <a:ext uri="{FF2B5EF4-FFF2-40B4-BE49-F238E27FC236}">
                            <a16:creationId xmlns:a16="http://schemas.microsoft.com/office/drawing/2014/main" id="{FB7C2E7F-D583-C829-C95D-848886C9A9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06"/>
                      <a:stretch>
                        <a:fillRect/>
                      </a:stretch>
                    </p:blipFill>
                    <p:spPr bwMode="auto">
                      <a:xfrm>
                        <a:off x="5452627" y="5698210"/>
                        <a:ext cx="2146973" cy="1017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20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11"/>
          <p:cNvSpPr/>
          <p:nvPr/>
        </p:nvSpPr>
        <p:spPr>
          <a:xfrm rot="18900000" flipH="1">
            <a:off x="-376560" y="-252000"/>
            <a:ext cx="1827360" cy="1372680"/>
          </a:xfrm>
          <a:custGeom>
            <a:avLst/>
            <a:gdLst/>
            <a:ahLst/>
            <a:cxn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Rectangle 13"/>
          <p:cNvSpPr/>
          <p:nvPr/>
        </p:nvSpPr>
        <p:spPr>
          <a:xfrm rot="18900000" flipH="1">
            <a:off x="889200" y="420840"/>
            <a:ext cx="643680" cy="641520"/>
          </a:xfrm>
          <a:prstGeom prst="rect">
            <a:avLst/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Rectangle 15"/>
          <p:cNvSpPr/>
          <p:nvPr/>
        </p:nvSpPr>
        <p:spPr>
          <a:xfrm rot="18900000" flipH="1">
            <a:off x="10041480" y="653400"/>
            <a:ext cx="685440" cy="684000"/>
          </a:xfrm>
          <a:prstGeom prst="rect">
            <a:avLst/>
          </a:pr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: Shape 17"/>
          <p:cNvSpPr/>
          <p:nvPr/>
        </p:nvSpPr>
        <p:spPr>
          <a:xfrm rot="10800000" flipH="1">
            <a:off x="9356040" y="3600"/>
            <a:ext cx="2831760" cy="1477080"/>
          </a:xfrm>
          <a:custGeom>
            <a:avLst/>
            <a:gdLst/>
            <a:ahLst/>
            <a:cxn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Isosceles Triangle 19"/>
          <p:cNvSpPr/>
          <p:nvPr/>
        </p:nvSpPr>
        <p:spPr>
          <a:xfrm flipH="1">
            <a:off x="7972920" y="6115680"/>
            <a:ext cx="1490760" cy="73872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Isosceles Triangle 21"/>
          <p:cNvSpPr/>
          <p:nvPr/>
        </p:nvSpPr>
        <p:spPr>
          <a:xfrm flipH="1">
            <a:off x="7599600" y="6453000"/>
            <a:ext cx="811440" cy="40140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008926-0A0B-8E10-05B4-A905F1CF79BF}"/>
              </a:ext>
            </a:extLst>
          </p:cNvPr>
          <p:cNvSpPr txBox="1">
            <a:spLocks/>
          </p:cNvSpPr>
          <p:nvPr/>
        </p:nvSpPr>
        <p:spPr>
          <a:xfrm>
            <a:off x="4814589" y="197423"/>
            <a:ext cx="2559341" cy="4738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</a:rPr>
              <a:t>Le contenu</a:t>
            </a:r>
          </a:p>
        </p:txBody>
      </p:sp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id="{21D600E2-E73C-53DD-6446-EB4F89B36F22}"/>
              </a:ext>
            </a:extLst>
          </p:cNvPr>
          <p:cNvSpPr/>
          <p:nvPr/>
        </p:nvSpPr>
        <p:spPr>
          <a:xfrm>
            <a:off x="6180731" y="2916668"/>
            <a:ext cx="3305275" cy="2975917"/>
          </a:xfrm>
          <a:prstGeom prst="flowChartConnector">
            <a:avLst/>
          </a:prstGeom>
          <a:solidFill>
            <a:srgbClr val="9FF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AXE 4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Permettre à chaque famille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d’accéder aux services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présents sur le territoire dont les publics fragiles et/ou à besoins spécifiques</a:t>
            </a:r>
          </a:p>
        </p:txBody>
      </p:sp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id="{E9285D59-4D81-1061-01B4-826C1F46C2C1}"/>
              </a:ext>
            </a:extLst>
          </p:cNvPr>
          <p:cNvSpPr/>
          <p:nvPr/>
        </p:nvSpPr>
        <p:spPr>
          <a:xfrm>
            <a:off x="8671568" y="671256"/>
            <a:ext cx="3233335" cy="2975917"/>
          </a:xfrm>
          <a:prstGeom prst="flowChartConnector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AXE 5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Renforcer la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complémentarité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 et la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visibilité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 des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politiques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institutionnelles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et des services aux familles sur les territoires</a:t>
            </a:r>
          </a:p>
        </p:txBody>
      </p:sp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id="{4854D047-481D-CC24-5B4A-FFE1628D067D}"/>
              </a:ext>
            </a:extLst>
          </p:cNvPr>
          <p:cNvSpPr/>
          <p:nvPr/>
        </p:nvSpPr>
        <p:spPr>
          <a:xfrm>
            <a:off x="461197" y="1222050"/>
            <a:ext cx="2512778" cy="2444623"/>
          </a:xfrm>
          <a:prstGeom prst="flowChartConnector">
            <a:avLst/>
          </a:prstGeom>
          <a:solidFill>
            <a:srgbClr val="D5E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AXE 1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Encourager la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participation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l’autonomie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 et les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initiatives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 des publics</a:t>
            </a:r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id="{0252088A-C96E-FEB5-7793-7F595E560A05}"/>
              </a:ext>
            </a:extLst>
          </p:cNvPr>
          <p:cNvSpPr/>
          <p:nvPr/>
        </p:nvSpPr>
        <p:spPr>
          <a:xfrm>
            <a:off x="2009615" y="3525273"/>
            <a:ext cx="2691596" cy="2444623"/>
          </a:xfrm>
          <a:prstGeom prst="flowChartConnector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AXE 2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Développer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 et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soutenir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 l’offre de services aux familles</a:t>
            </a:r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CAEE51D9-3104-F68F-6B1D-0CB3DD4578F6}"/>
              </a:ext>
            </a:extLst>
          </p:cNvPr>
          <p:cNvSpPr/>
          <p:nvPr/>
        </p:nvSpPr>
        <p:spPr>
          <a:xfrm>
            <a:off x="3891179" y="888104"/>
            <a:ext cx="2792800" cy="2759069"/>
          </a:xfrm>
          <a:prstGeom prst="flowChartConnector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AXE 3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Accompagner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 et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garantir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 la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qualité d’accueil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des services aux familles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4D185C-7EA6-252F-1C24-3A187A8D4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85" y="5951299"/>
            <a:ext cx="1092046" cy="7000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C0BBF7B-5A94-F41C-50B9-4E7A41488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96" y="6130205"/>
            <a:ext cx="1330087" cy="639257"/>
          </a:xfrm>
          <a:prstGeom prst="rect">
            <a:avLst/>
          </a:prstGeom>
        </p:spPr>
      </p:pic>
      <p:pic>
        <p:nvPicPr>
          <p:cNvPr id="7" name="Image 6" descr="Afficher l'image d'origine">
            <a:extLst>
              <a:ext uri="{FF2B5EF4-FFF2-40B4-BE49-F238E27FC236}">
                <a16:creationId xmlns:a16="http://schemas.microsoft.com/office/drawing/2014/main" id="{F40ECAD0-63AC-CEAD-38EE-814CE15A7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19" y="6218780"/>
            <a:ext cx="1157945" cy="504862"/>
          </a:xfrm>
          <a:prstGeom prst="rect">
            <a:avLst/>
          </a:prstGeom>
          <a:noFill/>
        </p:spPr>
      </p:pic>
      <p:pic>
        <p:nvPicPr>
          <p:cNvPr id="8" name="Image 4">
            <a:extLst>
              <a:ext uri="{FF2B5EF4-FFF2-40B4-BE49-F238E27FC236}">
                <a16:creationId xmlns:a16="http://schemas.microsoft.com/office/drawing/2014/main" id="{6DC68187-6BAE-5406-4DEC-57FA88EBEDB9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0157372" y="5907124"/>
            <a:ext cx="2030428" cy="897086"/>
          </a:xfrm>
          <a:prstGeom prst="rect">
            <a:avLst/>
          </a:prstGeom>
          <a:ln w="0">
            <a:noFill/>
          </a:ln>
        </p:spPr>
      </p:pic>
      <p:pic>
        <p:nvPicPr>
          <p:cNvPr id="9" name="Image 8" descr="Savoie-rvb">
            <a:extLst>
              <a:ext uri="{FF2B5EF4-FFF2-40B4-BE49-F238E27FC236}">
                <a16:creationId xmlns:a16="http://schemas.microsoft.com/office/drawing/2014/main" id="{FED17D94-B08D-34BD-A353-21B3E6EF7B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74" y="5850611"/>
            <a:ext cx="594792" cy="8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8D4EE10-5248-E560-E040-D54221923E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4067" r="20001" b="15093"/>
          <a:stretch/>
        </p:blipFill>
        <p:spPr bwMode="auto">
          <a:xfrm>
            <a:off x="3375995" y="5944092"/>
            <a:ext cx="950995" cy="797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2399B940-BA57-8DA5-5E1B-D534E2303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97105"/>
              </p:ext>
            </p:extLst>
          </p:nvPr>
        </p:nvGraphicFramePr>
        <p:xfrm>
          <a:off x="4730671" y="6092344"/>
          <a:ext cx="1348507" cy="63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9" imgW="3147333" imgH="983065" progId="Paint.Picture">
                  <p:embed/>
                </p:oleObj>
              </mc:Choice>
              <mc:Fallback>
                <p:oleObj name="Image bitmap" r:id="rId9" imgW="3147333" imgH="983065" progId="Paint.Picture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8FB8F510-91FE-A2CB-B0AB-56449C4E42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06"/>
                      <a:stretch>
                        <a:fillRect/>
                      </a:stretch>
                    </p:blipFill>
                    <p:spPr bwMode="auto">
                      <a:xfrm>
                        <a:off x="4730671" y="6092344"/>
                        <a:ext cx="1348507" cy="639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277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11"/>
          <p:cNvSpPr/>
          <p:nvPr/>
        </p:nvSpPr>
        <p:spPr>
          <a:xfrm rot="18900000" flipH="1">
            <a:off x="-376560" y="-252000"/>
            <a:ext cx="1827360" cy="1372680"/>
          </a:xfrm>
          <a:custGeom>
            <a:avLst/>
            <a:gdLst/>
            <a:ahLst/>
            <a:cxn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Rectangle 13"/>
          <p:cNvSpPr/>
          <p:nvPr/>
        </p:nvSpPr>
        <p:spPr>
          <a:xfrm rot="18900000" flipH="1">
            <a:off x="889200" y="420840"/>
            <a:ext cx="643680" cy="641520"/>
          </a:xfrm>
          <a:prstGeom prst="rect">
            <a:avLst/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Rectangle 15"/>
          <p:cNvSpPr/>
          <p:nvPr/>
        </p:nvSpPr>
        <p:spPr>
          <a:xfrm rot="18900000" flipH="1">
            <a:off x="10041480" y="653400"/>
            <a:ext cx="685440" cy="684000"/>
          </a:xfrm>
          <a:prstGeom prst="rect">
            <a:avLst/>
          </a:pr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: Shape 17"/>
          <p:cNvSpPr/>
          <p:nvPr/>
        </p:nvSpPr>
        <p:spPr>
          <a:xfrm rot="10800000" flipH="1">
            <a:off x="9356040" y="3600"/>
            <a:ext cx="2831760" cy="1477080"/>
          </a:xfrm>
          <a:custGeom>
            <a:avLst/>
            <a:gdLst/>
            <a:ahLst/>
            <a:cxn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Isosceles Triangle 19"/>
          <p:cNvSpPr/>
          <p:nvPr/>
        </p:nvSpPr>
        <p:spPr>
          <a:xfrm flipH="1">
            <a:off x="7972920" y="6115680"/>
            <a:ext cx="1490760" cy="73872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Isosceles Triangle 21"/>
          <p:cNvSpPr/>
          <p:nvPr/>
        </p:nvSpPr>
        <p:spPr>
          <a:xfrm flipH="1">
            <a:off x="7599600" y="6453000"/>
            <a:ext cx="811440" cy="40140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683B2B-646F-BE43-6111-AF7A8A5D3BDE}"/>
              </a:ext>
            </a:extLst>
          </p:cNvPr>
          <p:cNvSpPr txBox="1"/>
          <p:nvPr/>
        </p:nvSpPr>
        <p:spPr>
          <a:xfrm>
            <a:off x="756653" y="163311"/>
            <a:ext cx="10807801" cy="178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3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  <a:cs typeface="+mj-cs"/>
              </a:rPr>
              <a:t>Présentation des jeunes qui ont réalisé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3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  <a:cs typeface="+mj-cs"/>
              </a:rPr>
              <a:t>la mini-série « Le SDSF présente… 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600" i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8B5206-6F50-6A60-1898-5E2A0D12B968}"/>
              </a:ext>
            </a:extLst>
          </p:cNvPr>
          <p:cNvSpPr txBox="1"/>
          <p:nvPr/>
        </p:nvSpPr>
        <p:spPr>
          <a:xfrm>
            <a:off x="985093" y="2216986"/>
            <a:ext cx="1027782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8 collégiens de Maurienne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 accompagnés par la 3CMA et Jean-LAVANCHY (artiste)</a:t>
            </a:r>
          </a:p>
          <a:p>
            <a:pPr marL="0" marR="0" lvl="0" indent="0" algn="just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b="1" dirty="0">
              <a:solidFill>
                <a:prstClr val="black"/>
              </a:solidFill>
              <a:latin typeface="Comic Sans MS" panose="030F0702030302020204" pitchFamily="66" charset="0"/>
              <a:ea typeface="Roboto" panose="02000000000000000000" pitchFamily="2" charset="0"/>
            </a:endParaRPr>
          </a:p>
          <a:p>
            <a:pPr marL="0" marR="0" lvl="0" indent="0" algn="just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Objectif recherché : apporter le regard des jeunes sur des structures qui participent au Schéma Départemental des Services aux Familles</a:t>
            </a:r>
          </a:p>
          <a:p>
            <a:pPr marL="0" marR="0" lvl="0" indent="0" algn="just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Roboto" panose="02000000000000000000" pitchFamily="2" charset="0"/>
            </a:endParaRPr>
          </a:p>
          <a:p>
            <a:pPr marL="0" marR="0" lvl="0" indent="0" algn="just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prstClr val="black"/>
                </a:solidFill>
                <a:latin typeface="Comic Sans MS" panose="030F0702030302020204" pitchFamily="66" charset="0"/>
                <a:ea typeface="Roboto" panose="02000000000000000000" pitchFamily="2" charset="0"/>
              </a:rPr>
              <a:t>Captation de plusieurs vidéos qui forment une série : « Le SDSF présente… »</a:t>
            </a:r>
          </a:p>
          <a:p>
            <a:pPr marL="0" marR="0" lvl="0" indent="0" algn="just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Roboto" panose="02000000000000000000" pitchFamily="2" charset="0"/>
            </a:endParaRPr>
          </a:p>
          <a:p>
            <a:pPr marL="0" marR="0" lvl="0" indent="0" algn="just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prstClr val="black"/>
                </a:solidFill>
                <a:latin typeface="Comic Sans MS" panose="030F0702030302020204" pitchFamily="66" charset="0"/>
                <a:ea typeface="Roboto" panose="02000000000000000000" pitchFamily="2" charset="0"/>
              </a:rPr>
              <a:t>Approche technique, artistique et environnementale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Roboto" panose="02000000000000000000" pitchFamily="2" charset="0"/>
            </a:endParaRPr>
          </a:p>
          <a:p>
            <a:pPr marL="0" marR="0" lvl="0" indent="0" algn="just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b="1" baseline="0" dirty="0">
              <a:solidFill>
                <a:prstClr val="black"/>
              </a:solidFill>
              <a:latin typeface="Comic Sans MS" panose="030F0702030302020204" pitchFamily="66" charset="0"/>
              <a:ea typeface="Roboto" panose="02000000000000000000" pitchFamily="2" charset="0"/>
            </a:endParaRPr>
          </a:p>
          <a:p>
            <a:pPr marL="0" marR="0" lvl="0" indent="0" algn="just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Roboto" panose="020000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2FA0D8-90C0-83E0-8281-9D6BF1F50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85" y="5951299"/>
            <a:ext cx="1092046" cy="7000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8714D60-D779-77FD-F1E3-6FC9DD831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96" y="6130205"/>
            <a:ext cx="1330087" cy="639257"/>
          </a:xfrm>
          <a:prstGeom prst="rect">
            <a:avLst/>
          </a:prstGeom>
        </p:spPr>
      </p:pic>
      <p:pic>
        <p:nvPicPr>
          <p:cNvPr id="8" name="Image 7" descr="Afficher l'image d'origine">
            <a:extLst>
              <a:ext uri="{FF2B5EF4-FFF2-40B4-BE49-F238E27FC236}">
                <a16:creationId xmlns:a16="http://schemas.microsoft.com/office/drawing/2014/main" id="{9A407406-1EA3-5211-0691-CA47C9C02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19" y="6218780"/>
            <a:ext cx="1157945" cy="504862"/>
          </a:xfrm>
          <a:prstGeom prst="rect">
            <a:avLst/>
          </a:prstGeom>
          <a:noFill/>
        </p:spPr>
      </p:pic>
      <p:pic>
        <p:nvPicPr>
          <p:cNvPr id="9" name="Image 4">
            <a:extLst>
              <a:ext uri="{FF2B5EF4-FFF2-40B4-BE49-F238E27FC236}">
                <a16:creationId xmlns:a16="http://schemas.microsoft.com/office/drawing/2014/main" id="{81E2A800-8D22-C876-7935-B8F92EB9156B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0157372" y="5907124"/>
            <a:ext cx="2030428" cy="897086"/>
          </a:xfrm>
          <a:prstGeom prst="rect">
            <a:avLst/>
          </a:prstGeom>
          <a:ln w="0">
            <a:noFill/>
          </a:ln>
        </p:spPr>
      </p:pic>
      <p:pic>
        <p:nvPicPr>
          <p:cNvPr id="10" name="Image 9" descr="Savoie-rvb">
            <a:extLst>
              <a:ext uri="{FF2B5EF4-FFF2-40B4-BE49-F238E27FC236}">
                <a16:creationId xmlns:a16="http://schemas.microsoft.com/office/drawing/2014/main" id="{138E1E64-2C6E-8573-81D9-10EE98BE6B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74" y="5850611"/>
            <a:ext cx="594792" cy="8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DE3BB98-9691-9B6C-97BF-0DBE5ED232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4067" r="20001" b="15093"/>
          <a:stretch/>
        </p:blipFill>
        <p:spPr bwMode="auto">
          <a:xfrm>
            <a:off x="3375995" y="5944092"/>
            <a:ext cx="950995" cy="797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87740E8D-8A51-15CC-1225-76F5DC6C8C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97105"/>
              </p:ext>
            </p:extLst>
          </p:nvPr>
        </p:nvGraphicFramePr>
        <p:xfrm>
          <a:off x="4730671" y="6092344"/>
          <a:ext cx="1348507" cy="63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9" imgW="3147333" imgH="983065" progId="Paint.Picture">
                  <p:embed/>
                </p:oleObj>
              </mc:Choice>
              <mc:Fallback>
                <p:oleObj name="Image bitmap" r:id="rId9" imgW="3147333" imgH="983065" progId="Paint.Picture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8FB8F510-91FE-A2CB-B0AB-56449C4E42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06"/>
                      <a:stretch>
                        <a:fillRect/>
                      </a:stretch>
                    </p:blipFill>
                    <p:spPr bwMode="auto">
                      <a:xfrm>
                        <a:off x="4730671" y="6092344"/>
                        <a:ext cx="1348507" cy="639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75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9" name="Freeform: Shape 11"/>
          <p:cNvSpPr/>
          <p:nvPr/>
        </p:nvSpPr>
        <p:spPr>
          <a:xfrm rot="18900000" flipH="1">
            <a:off x="-376560" y="-252000"/>
            <a:ext cx="1827360" cy="1372680"/>
          </a:xfrm>
          <a:custGeom>
            <a:avLst/>
            <a:gdLst/>
            <a:ahLst/>
            <a:cxn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Rectangle 13"/>
          <p:cNvSpPr/>
          <p:nvPr/>
        </p:nvSpPr>
        <p:spPr>
          <a:xfrm rot="18900000" flipH="1">
            <a:off x="889200" y="420840"/>
            <a:ext cx="643680" cy="641520"/>
          </a:xfrm>
          <a:prstGeom prst="rect">
            <a:avLst/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Rectangle 15"/>
          <p:cNvSpPr/>
          <p:nvPr/>
        </p:nvSpPr>
        <p:spPr>
          <a:xfrm rot="18900000" flipH="1">
            <a:off x="10041480" y="653400"/>
            <a:ext cx="685440" cy="684000"/>
          </a:xfrm>
          <a:prstGeom prst="rect">
            <a:avLst/>
          </a:pr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: Shape 17"/>
          <p:cNvSpPr/>
          <p:nvPr/>
        </p:nvSpPr>
        <p:spPr>
          <a:xfrm rot="10800000" flipH="1">
            <a:off x="9356040" y="3600"/>
            <a:ext cx="2831760" cy="1477080"/>
          </a:xfrm>
          <a:custGeom>
            <a:avLst/>
            <a:gdLst/>
            <a:ahLst/>
            <a:cxn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Isosceles Triangle 19"/>
          <p:cNvSpPr/>
          <p:nvPr/>
        </p:nvSpPr>
        <p:spPr>
          <a:xfrm flipH="1">
            <a:off x="7972920" y="6115680"/>
            <a:ext cx="1490760" cy="73872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Isosceles Triangle 21"/>
          <p:cNvSpPr/>
          <p:nvPr/>
        </p:nvSpPr>
        <p:spPr>
          <a:xfrm flipH="1">
            <a:off x="7599600" y="6453000"/>
            <a:ext cx="811440" cy="40140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683B2B-646F-BE43-6111-AF7A8A5D3BDE}"/>
              </a:ext>
            </a:extLst>
          </p:cNvPr>
          <p:cNvSpPr txBox="1"/>
          <p:nvPr/>
        </p:nvSpPr>
        <p:spPr>
          <a:xfrm>
            <a:off x="443883" y="163311"/>
            <a:ext cx="1142556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63B4C9"/>
                </a:solidFill>
                <a:latin typeface="Comic Sans MS" panose="030F0702030302020204" pitchFamily="66" charset="0"/>
                <a:ea typeface="Roboto" panose="02000000000000000000" pitchFamily="2" charset="0"/>
                <a:cs typeface="+mj-cs"/>
              </a:rPr>
              <a:t>Table ronde #1</a:t>
            </a:r>
          </a:p>
          <a:p>
            <a:pPr algn="ctr"/>
            <a:r>
              <a:rPr lang="fr-FR" sz="33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  <a:cs typeface="+mj-cs"/>
              </a:rPr>
              <a:t>Participation et développement des services aux familles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1942D0A-3206-567C-BF04-29B3F54FE1B8}"/>
              </a:ext>
            </a:extLst>
          </p:cNvPr>
          <p:cNvSpPr txBox="1"/>
          <p:nvPr/>
        </p:nvSpPr>
        <p:spPr>
          <a:xfrm>
            <a:off x="84120" y="2431453"/>
            <a:ext cx="11785325" cy="2651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FR" sz="3200" b="1" i="1" dirty="0">
                <a:solidFill>
                  <a:srgbClr val="63B4C9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Axe 1</a:t>
            </a:r>
            <a:r>
              <a:rPr lang="fr-FR" sz="2800" b="1" i="1" dirty="0">
                <a:solidFill>
                  <a:srgbClr val="63B4C9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: Encourager la participation, l’autonomie et les initiatives des publics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fr-FR" sz="1050" b="1" i="1" dirty="0">
              <a:solidFill>
                <a:srgbClr val="63B4C9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FR" sz="3200" b="1" i="1" dirty="0">
                <a:solidFill>
                  <a:srgbClr val="63B4C9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Axe 2</a:t>
            </a:r>
            <a:r>
              <a:rPr lang="fr-FR" sz="2800" b="1" i="1" dirty="0">
                <a:solidFill>
                  <a:srgbClr val="63B4C9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: Développer et soutenir l’offre de services aux familles</a:t>
            </a:r>
            <a:endParaRPr lang="fr-FR" sz="2800" b="1" dirty="0">
              <a:solidFill>
                <a:srgbClr val="63B4C9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9387B3-D036-FE6F-FBA1-79820ECD5364}"/>
              </a:ext>
            </a:extLst>
          </p:cNvPr>
          <p:cNvSpPr txBox="1"/>
          <p:nvPr/>
        </p:nvSpPr>
        <p:spPr>
          <a:xfrm>
            <a:off x="756653" y="1809511"/>
            <a:ext cx="328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Julien MANNIEZ</a:t>
            </a:r>
          </a:p>
          <a:p>
            <a:r>
              <a:rPr lang="fr-FR" dirty="0">
                <a:latin typeface="Comic Sans MS" panose="030F0702030302020204" pitchFamily="66" charset="0"/>
              </a:rPr>
              <a:t>Animateur de la table ronde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182F83A-A3AA-3EAE-2D2E-5BDF10A1B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85" y="5951299"/>
            <a:ext cx="1092046" cy="7000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485671-2908-D2A2-AAE2-9633F9EC2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96" y="6130205"/>
            <a:ext cx="1330087" cy="639257"/>
          </a:xfrm>
          <a:prstGeom prst="rect">
            <a:avLst/>
          </a:prstGeom>
        </p:spPr>
      </p:pic>
      <p:pic>
        <p:nvPicPr>
          <p:cNvPr id="9" name="Image 8" descr="Afficher l'image d'origine">
            <a:extLst>
              <a:ext uri="{FF2B5EF4-FFF2-40B4-BE49-F238E27FC236}">
                <a16:creationId xmlns:a16="http://schemas.microsoft.com/office/drawing/2014/main" id="{E2CCCDF1-19B2-7BF6-A265-FA161BE9D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19" y="6218780"/>
            <a:ext cx="1157945" cy="504862"/>
          </a:xfrm>
          <a:prstGeom prst="rect">
            <a:avLst/>
          </a:prstGeom>
          <a:noFill/>
        </p:spPr>
      </p:pic>
      <p:pic>
        <p:nvPicPr>
          <p:cNvPr id="10" name="Image 4">
            <a:extLst>
              <a:ext uri="{FF2B5EF4-FFF2-40B4-BE49-F238E27FC236}">
                <a16:creationId xmlns:a16="http://schemas.microsoft.com/office/drawing/2014/main" id="{88D714D0-15E4-08DB-CECB-C4AF16E0B4F3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0157372" y="5907124"/>
            <a:ext cx="2030428" cy="897086"/>
          </a:xfrm>
          <a:prstGeom prst="rect">
            <a:avLst/>
          </a:prstGeom>
          <a:ln w="0">
            <a:noFill/>
          </a:ln>
        </p:spPr>
      </p:pic>
      <p:pic>
        <p:nvPicPr>
          <p:cNvPr id="11" name="Image 10" descr="Savoie-rvb">
            <a:extLst>
              <a:ext uri="{FF2B5EF4-FFF2-40B4-BE49-F238E27FC236}">
                <a16:creationId xmlns:a16="http://schemas.microsoft.com/office/drawing/2014/main" id="{7EC6149E-F0EC-E161-F5F4-9F465037BB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74" y="5850611"/>
            <a:ext cx="594792" cy="8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5C4A9E2-9F60-1E95-2F36-C0C273683F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4067" r="20001" b="15093"/>
          <a:stretch/>
        </p:blipFill>
        <p:spPr bwMode="auto">
          <a:xfrm>
            <a:off x="3375995" y="5944092"/>
            <a:ext cx="950995" cy="797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9B4E87EF-0494-5C1B-3B28-57B07E958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97105"/>
              </p:ext>
            </p:extLst>
          </p:nvPr>
        </p:nvGraphicFramePr>
        <p:xfrm>
          <a:off x="4730671" y="6092344"/>
          <a:ext cx="1348507" cy="63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9" imgW="3147333" imgH="983065" progId="Paint.Picture">
                  <p:embed/>
                </p:oleObj>
              </mc:Choice>
              <mc:Fallback>
                <p:oleObj name="Image bitmap" r:id="rId9" imgW="3147333" imgH="983065" progId="Paint.Picture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8FB8F510-91FE-A2CB-B0AB-56449C4E42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06"/>
                      <a:stretch>
                        <a:fillRect/>
                      </a:stretch>
                    </p:blipFill>
                    <p:spPr bwMode="auto">
                      <a:xfrm>
                        <a:off x="4730671" y="6092344"/>
                        <a:ext cx="1348507" cy="639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B3AA34D5-FCCC-DA34-6C0B-E0F8C5D12D41}"/>
              </a:ext>
            </a:extLst>
          </p:cNvPr>
          <p:cNvSpPr txBox="1"/>
          <p:nvPr/>
        </p:nvSpPr>
        <p:spPr>
          <a:xfrm>
            <a:off x="3213473" y="5013045"/>
            <a:ext cx="5731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omic Sans MS" panose="030F0702030302020204" pitchFamily="66" charset="0"/>
              </a:rPr>
              <a:t>15 min d’échanges avec la salle</a:t>
            </a:r>
            <a:endParaRPr lang="fr-F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66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9" name="Freeform: Shape 11"/>
          <p:cNvSpPr/>
          <p:nvPr/>
        </p:nvSpPr>
        <p:spPr>
          <a:xfrm rot="18900000" flipH="1">
            <a:off x="-376560" y="-252000"/>
            <a:ext cx="1827360" cy="1372680"/>
          </a:xfrm>
          <a:custGeom>
            <a:avLst/>
            <a:gdLst/>
            <a:ahLst/>
            <a:cxn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Rectangle 13"/>
          <p:cNvSpPr/>
          <p:nvPr/>
        </p:nvSpPr>
        <p:spPr>
          <a:xfrm rot="18900000" flipH="1">
            <a:off x="889200" y="420840"/>
            <a:ext cx="643680" cy="641520"/>
          </a:xfrm>
          <a:prstGeom prst="rect">
            <a:avLst/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Rectangle 15"/>
          <p:cNvSpPr/>
          <p:nvPr/>
        </p:nvSpPr>
        <p:spPr>
          <a:xfrm rot="18900000" flipH="1">
            <a:off x="10041480" y="653400"/>
            <a:ext cx="685440" cy="684000"/>
          </a:xfrm>
          <a:prstGeom prst="rect">
            <a:avLst/>
          </a:pr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: Shape 17"/>
          <p:cNvSpPr/>
          <p:nvPr/>
        </p:nvSpPr>
        <p:spPr>
          <a:xfrm rot="10800000" flipH="1">
            <a:off x="9356040" y="3600"/>
            <a:ext cx="2831760" cy="1477080"/>
          </a:xfrm>
          <a:custGeom>
            <a:avLst/>
            <a:gdLst/>
            <a:ahLst/>
            <a:cxn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Isosceles Triangle 19"/>
          <p:cNvSpPr/>
          <p:nvPr/>
        </p:nvSpPr>
        <p:spPr>
          <a:xfrm flipH="1">
            <a:off x="7972920" y="6115680"/>
            <a:ext cx="1490760" cy="73872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Isosceles Triangle 21"/>
          <p:cNvSpPr/>
          <p:nvPr/>
        </p:nvSpPr>
        <p:spPr>
          <a:xfrm flipH="1">
            <a:off x="7599600" y="6453000"/>
            <a:ext cx="811440" cy="40140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683B2B-646F-BE43-6111-AF7A8A5D3BDE}"/>
              </a:ext>
            </a:extLst>
          </p:cNvPr>
          <p:cNvSpPr txBox="1"/>
          <p:nvPr/>
        </p:nvSpPr>
        <p:spPr>
          <a:xfrm>
            <a:off x="381479" y="2803611"/>
            <a:ext cx="11425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  <a:cs typeface="+mj-cs"/>
              </a:rPr>
              <a:t>PAUSE de 15min</a:t>
            </a:r>
            <a:endParaRPr lang="fr-FR" sz="4000" b="1" dirty="0">
              <a:solidFill>
                <a:srgbClr val="223F75"/>
              </a:solidFill>
              <a:latin typeface="Comic Sans MS" panose="030F0702030302020204" pitchFamily="66" charset="0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412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9" name="Freeform: Shape 11"/>
          <p:cNvSpPr/>
          <p:nvPr/>
        </p:nvSpPr>
        <p:spPr>
          <a:xfrm rot="18900000" flipH="1">
            <a:off x="-376560" y="-252000"/>
            <a:ext cx="1827360" cy="1372680"/>
          </a:xfrm>
          <a:custGeom>
            <a:avLst/>
            <a:gdLst/>
            <a:ahLst/>
            <a:cxn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Rectangle 13"/>
          <p:cNvSpPr/>
          <p:nvPr/>
        </p:nvSpPr>
        <p:spPr>
          <a:xfrm rot="18900000" flipH="1">
            <a:off x="889200" y="420840"/>
            <a:ext cx="643680" cy="641520"/>
          </a:xfrm>
          <a:prstGeom prst="rect">
            <a:avLst/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Rectangle 15"/>
          <p:cNvSpPr/>
          <p:nvPr/>
        </p:nvSpPr>
        <p:spPr>
          <a:xfrm rot="18900000" flipH="1">
            <a:off x="10041480" y="653400"/>
            <a:ext cx="685440" cy="684000"/>
          </a:xfrm>
          <a:prstGeom prst="rect">
            <a:avLst/>
          </a:pr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: Shape 17"/>
          <p:cNvSpPr/>
          <p:nvPr/>
        </p:nvSpPr>
        <p:spPr>
          <a:xfrm rot="10800000" flipH="1">
            <a:off x="9356040" y="3600"/>
            <a:ext cx="2831760" cy="1477080"/>
          </a:xfrm>
          <a:custGeom>
            <a:avLst/>
            <a:gdLst/>
            <a:ahLst/>
            <a:cxn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Isosceles Triangle 19"/>
          <p:cNvSpPr/>
          <p:nvPr/>
        </p:nvSpPr>
        <p:spPr>
          <a:xfrm flipH="1">
            <a:off x="7972920" y="6115680"/>
            <a:ext cx="1490760" cy="73872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Isosceles Triangle 21"/>
          <p:cNvSpPr/>
          <p:nvPr/>
        </p:nvSpPr>
        <p:spPr>
          <a:xfrm flipH="1">
            <a:off x="7599600" y="6453000"/>
            <a:ext cx="811440" cy="40140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683B2B-646F-BE43-6111-AF7A8A5D3BDE}"/>
              </a:ext>
            </a:extLst>
          </p:cNvPr>
          <p:cNvSpPr txBox="1"/>
          <p:nvPr/>
        </p:nvSpPr>
        <p:spPr>
          <a:xfrm>
            <a:off x="443883" y="163311"/>
            <a:ext cx="11425562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9C8BB1"/>
                </a:solidFill>
                <a:latin typeface="Comic Sans MS" panose="030F0702030302020204" pitchFamily="66" charset="0"/>
                <a:ea typeface="Roboto" panose="02000000000000000000" pitchFamily="2" charset="0"/>
                <a:cs typeface="+mj-cs"/>
              </a:rPr>
              <a:t>Table ronde #2</a:t>
            </a:r>
          </a:p>
          <a:p>
            <a:pPr algn="ctr"/>
            <a:r>
              <a:rPr lang="fr-FR" sz="33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  <a:cs typeface="+mj-cs"/>
              </a:rPr>
              <a:t>Qualité d’accueil et accès aux services aux familles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1942D0A-3206-567C-BF04-29B3F54FE1B8}"/>
              </a:ext>
            </a:extLst>
          </p:cNvPr>
          <p:cNvSpPr txBox="1"/>
          <p:nvPr/>
        </p:nvSpPr>
        <p:spPr>
          <a:xfrm>
            <a:off x="56127" y="2123957"/>
            <a:ext cx="11785325" cy="3146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FR" sz="3200" b="1" i="1" dirty="0">
                <a:solidFill>
                  <a:srgbClr val="9C8BB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Axe 3</a:t>
            </a:r>
            <a:r>
              <a:rPr lang="fr-FR" sz="2800" b="1" i="1" dirty="0">
                <a:solidFill>
                  <a:srgbClr val="9C8BB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: Accompagner et garantir la qualité d’accueil des services aux familles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fr-FR" sz="600" b="1" i="1" dirty="0">
              <a:solidFill>
                <a:srgbClr val="9C8BB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FR" sz="3200" b="1" i="1" dirty="0">
                <a:solidFill>
                  <a:srgbClr val="9C8BB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Axe 4</a:t>
            </a:r>
            <a:r>
              <a:rPr lang="fr-FR" sz="2800" b="1" i="1" dirty="0">
                <a:solidFill>
                  <a:srgbClr val="9C8BB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: Permettre à chaque famille d’accéder aux services présents sur le territoire, dont les publics fragiles et/ou à besoins spécifiques</a:t>
            </a:r>
            <a:endParaRPr lang="fr-FR" sz="2800" b="1" dirty="0">
              <a:solidFill>
                <a:srgbClr val="9C8BB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1B3837-5A26-03BF-0B46-4EC528A74632}"/>
              </a:ext>
            </a:extLst>
          </p:cNvPr>
          <p:cNvSpPr txBox="1"/>
          <p:nvPr/>
        </p:nvSpPr>
        <p:spPr>
          <a:xfrm>
            <a:off x="756653" y="1476558"/>
            <a:ext cx="328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Julien MANNIEZ</a:t>
            </a:r>
          </a:p>
          <a:p>
            <a:r>
              <a:rPr lang="fr-FR" dirty="0">
                <a:latin typeface="Comic Sans MS" panose="030F0702030302020204" pitchFamily="66" charset="0"/>
              </a:rPr>
              <a:t>Animateur de la table ronde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C64E08E-A26D-195F-F796-194DAF038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85" y="5951299"/>
            <a:ext cx="1092046" cy="7000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B6E9106-615D-8043-CCF4-81B57454F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96" y="6130205"/>
            <a:ext cx="1330087" cy="639257"/>
          </a:xfrm>
          <a:prstGeom prst="rect">
            <a:avLst/>
          </a:prstGeom>
        </p:spPr>
      </p:pic>
      <p:pic>
        <p:nvPicPr>
          <p:cNvPr id="9" name="Image 8" descr="Afficher l'image d'origine">
            <a:extLst>
              <a:ext uri="{FF2B5EF4-FFF2-40B4-BE49-F238E27FC236}">
                <a16:creationId xmlns:a16="http://schemas.microsoft.com/office/drawing/2014/main" id="{7B7BE792-2614-8119-DF05-1B2701370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19" y="6218780"/>
            <a:ext cx="1157945" cy="504862"/>
          </a:xfrm>
          <a:prstGeom prst="rect">
            <a:avLst/>
          </a:prstGeom>
          <a:noFill/>
        </p:spPr>
      </p:pic>
      <p:pic>
        <p:nvPicPr>
          <p:cNvPr id="10" name="Image 4">
            <a:extLst>
              <a:ext uri="{FF2B5EF4-FFF2-40B4-BE49-F238E27FC236}">
                <a16:creationId xmlns:a16="http://schemas.microsoft.com/office/drawing/2014/main" id="{AEB14320-5CCD-5959-5488-F6D18A0C36B9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0157372" y="5907124"/>
            <a:ext cx="2030428" cy="897086"/>
          </a:xfrm>
          <a:prstGeom prst="rect">
            <a:avLst/>
          </a:prstGeom>
          <a:ln w="0">
            <a:noFill/>
          </a:ln>
        </p:spPr>
      </p:pic>
      <p:pic>
        <p:nvPicPr>
          <p:cNvPr id="11" name="Image 10" descr="Savoie-rvb">
            <a:extLst>
              <a:ext uri="{FF2B5EF4-FFF2-40B4-BE49-F238E27FC236}">
                <a16:creationId xmlns:a16="http://schemas.microsoft.com/office/drawing/2014/main" id="{4EABD65B-7D4B-D87D-4A45-DE6B5649CE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74" y="5850611"/>
            <a:ext cx="594792" cy="8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A5DD457-4026-E6FE-0D6B-1FF45A458C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4067" r="20001" b="15093"/>
          <a:stretch/>
        </p:blipFill>
        <p:spPr bwMode="auto">
          <a:xfrm>
            <a:off x="3375995" y="5944092"/>
            <a:ext cx="950995" cy="797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8216B8B5-8B93-3815-9477-88080B64E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97105"/>
              </p:ext>
            </p:extLst>
          </p:nvPr>
        </p:nvGraphicFramePr>
        <p:xfrm>
          <a:off x="4730671" y="6092344"/>
          <a:ext cx="1348507" cy="63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9" imgW="3147333" imgH="983065" progId="Paint.Picture">
                  <p:embed/>
                </p:oleObj>
              </mc:Choice>
              <mc:Fallback>
                <p:oleObj name="Image bitmap" r:id="rId9" imgW="3147333" imgH="983065" progId="Paint.Picture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8FB8F510-91FE-A2CB-B0AB-56449C4E42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06"/>
                      <a:stretch>
                        <a:fillRect/>
                      </a:stretch>
                    </p:blipFill>
                    <p:spPr bwMode="auto">
                      <a:xfrm>
                        <a:off x="4730671" y="6092344"/>
                        <a:ext cx="1348507" cy="639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95E6AB28-1D4E-2275-757C-FB8A7E426261}"/>
              </a:ext>
            </a:extLst>
          </p:cNvPr>
          <p:cNvSpPr txBox="1"/>
          <p:nvPr/>
        </p:nvSpPr>
        <p:spPr>
          <a:xfrm>
            <a:off x="3213473" y="5236349"/>
            <a:ext cx="5731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omic Sans MS" panose="030F0702030302020204" pitchFamily="66" charset="0"/>
              </a:rPr>
              <a:t>15 min d’échanges avec la salle</a:t>
            </a:r>
            <a:endParaRPr lang="fr-F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71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Freeform: Shape 11"/>
          <p:cNvSpPr/>
          <p:nvPr/>
        </p:nvSpPr>
        <p:spPr>
          <a:xfrm rot="18900000" flipH="1">
            <a:off x="-376560" y="-252000"/>
            <a:ext cx="1827360" cy="1372680"/>
          </a:xfrm>
          <a:custGeom>
            <a:avLst/>
            <a:gdLst/>
            <a:ahLst/>
            <a:cxn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Rectangle 13"/>
          <p:cNvSpPr/>
          <p:nvPr/>
        </p:nvSpPr>
        <p:spPr>
          <a:xfrm rot="18900000" flipH="1">
            <a:off x="889200" y="420840"/>
            <a:ext cx="643680" cy="641520"/>
          </a:xfrm>
          <a:prstGeom prst="rect">
            <a:avLst/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Rectangle 15"/>
          <p:cNvSpPr/>
          <p:nvPr/>
        </p:nvSpPr>
        <p:spPr>
          <a:xfrm rot="18900000" flipH="1">
            <a:off x="10041480" y="653400"/>
            <a:ext cx="685440" cy="684000"/>
          </a:xfrm>
          <a:prstGeom prst="rect">
            <a:avLst/>
          </a:pr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: Shape 17"/>
          <p:cNvSpPr/>
          <p:nvPr/>
        </p:nvSpPr>
        <p:spPr>
          <a:xfrm rot="10800000" flipH="1">
            <a:off x="9356040" y="3600"/>
            <a:ext cx="2831760" cy="1477080"/>
          </a:xfrm>
          <a:custGeom>
            <a:avLst/>
            <a:gdLst/>
            <a:ahLst/>
            <a:cxn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Isosceles Triangle 19"/>
          <p:cNvSpPr/>
          <p:nvPr/>
        </p:nvSpPr>
        <p:spPr>
          <a:xfrm flipH="1">
            <a:off x="7972920" y="6115680"/>
            <a:ext cx="1490760" cy="73872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Isosceles Triangle 21"/>
          <p:cNvSpPr/>
          <p:nvPr/>
        </p:nvSpPr>
        <p:spPr>
          <a:xfrm flipH="1">
            <a:off x="7599600" y="6453000"/>
            <a:ext cx="811440" cy="40140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683B2B-646F-BE43-6111-AF7A8A5D3BDE}"/>
              </a:ext>
            </a:extLst>
          </p:cNvPr>
          <p:cNvSpPr txBox="1"/>
          <p:nvPr/>
        </p:nvSpPr>
        <p:spPr>
          <a:xfrm>
            <a:off x="756653" y="163311"/>
            <a:ext cx="10807801" cy="106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3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  <a:cs typeface="+mj-cs"/>
              </a:rPr>
              <a:t>Renforcement de nos services aux familles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600" i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E51F8E-BC28-BB00-B88B-C926F2FC6068}"/>
              </a:ext>
            </a:extLst>
          </p:cNvPr>
          <p:cNvSpPr txBox="1"/>
          <p:nvPr/>
        </p:nvSpPr>
        <p:spPr>
          <a:xfrm>
            <a:off x="947668" y="1024266"/>
            <a:ext cx="1145241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Atelier 1</a:t>
            </a:r>
            <a:r>
              <a:rPr lang="fr-FR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: Favoriser la participation des usagers </a:t>
            </a:r>
          </a:p>
          <a:p>
            <a:r>
              <a:rPr lang="fr-FR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Atelier 2</a:t>
            </a:r>
            <a:r>
              <a:rPr lang="fr-FR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: Renforcer l’accès de tous aux services aux familles </a:t>
            </a:r>
          </a:p>
          <a:p>
            <a:r>
              <a:rPr lang="fr-FR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Atelier 3</a:t>
            </a:r>
            <a:r>
              <a:rPr lang="fr-FR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: Penser la continuité des services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21FF0D-E3C3-EB97-596B-9A911143BC97}"/>
              </a:ext>
            </a:extLst>
          </p:cNvPr>
          <p:cNvSpPr txBox="1"/>
          <p:nvPr/>
        </p:nvSpPr>
        <p:spPr>
          <a:xfrm>
            <a:off x="549385" y="3388695"/>
            <a:ext cx="1133234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Les listes affichées vous indiquent vos ateliers, selon vos choix de préférences lors de l’inscription</a:t>
            </a:r>
          </a:p>
          <a:p>
            <a:endParaRPr lang="fr-FR" sz="2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fr-FR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1 heure par atelier (x2) et 15 min de PAUSE entre les deux</a:t>
            </a:r>
          </a:p>
          <a:p>
            <a:endParaRPr lang="fr-FR" sz="2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fr-FR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Retour en plénière (Amphithéâtre) à 16h00 : restitution des ateliers et clôture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4ED6964-F288-2BCF-7CDD-7000F27FC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85" y="5951299"/>
            <a:ext cx="1092046" cy="7000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A000114-11A3-1211-CD0D-36A67D769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96" y="6130205"/>
            <a:ext cx="1330087" cy="639257"/>
          </a:xfrm>
          <a:prstGeom prst="rect">
            <a:avLst/>
          </a:prstGeom>
        </p:spPr>
      </p:pic>
      <p:pic>
        <p:nvPicPr>
          <p:cNvPr id="9" name="Image 8" descr="Afficher l'image d'origine">
            <a:extLst>
              <a:ext uri="{FF2B5EF4-FFF2-40B4-BE49-F238E27FC236}">
                <a16:creationId xmlns:a16="http://schemas.microsoft.com/office/drawing/2014/main" id="{478055C2-2A75-D05F-3652-D68E2DAD0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19" y="6218780"/>
            <a:ext cx="1157945" cy="504862"/>
          </a:xfrm>
          <a:prstGeom prst="rect">
            <a:avLst/>
          </a:prstGeom>
          <a:noFill/>
        </p:spPr>
      </p:pic>
      <p:pic>
        <p:nvPicPr>
          <p:cNvPr id="10" name="Image 4">
            <a:extLst>
              <a:ext uri="{FF2B5EF4-FFF2-40B4-BE49-F238E27FC236}">
                <a16:creationId xmlns:a16="http://schemas.microsoft.com/office/drawing/2014/main" id="{CFCDC3CD-2524-9155-90C5-29D29A56E813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0157372" y="5907124"/>
            <a:ext cx="2030428" cy="897086"/>
          </a:xfrm>
          <a:prstGeom prst="rect">
            <a:avLst/>
          </a:prstGeom>
          <a:ln w="0">
            <a:noFill/>
          </a:ln>
        </p:spPr>
      </p:pic>
      <p:pic>
        <p:nvPicPr>
          <p:cNvPr id="11" name="Image 10" descr="Savoie-rvb">
            <a:extLst>
              <a:ext uri="{FF2B5EF4-FFF2-40B4-BE49-F238E27FC236}">
                <a16:creationId xmlns:a16="http://schemas.microsoft.com/office/drawing/2014/main" id="{97606724-692F-4BB7-5EA2-C8A34ACAC1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74" y="5850611"/>
            <a:ext cx="594792" cy="8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B0A88FB-4700-7A5B-7083-27C57B97476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4067" r="20001" b="15093"/>
          <a:stretch/>
        </p:blipFill>
        <p:spPr bwMode="auto">
          <a:xfrm>
            <a:off x="3375995" y="5944092"/>
            <a:ext cx="950995" cy="797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CA58B428-B9B7-0F04-54FE-F8FE53050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97105"/>
              </p:ext>
            </p:extLst>
          </p:nvPr>
        </p:nvGraphicFramePr>
        <p:xfrm>
          <a:off x="4730671" y="6092344"/>
          <a:ext cx="1348507" cy="63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9" imgW="3147333" imgH="983065" progId="Paint.Picture">
                  <p:embed/>
                </p:oleObj>
              </mc:Choice>
              <mc:Fallback>
                <p:oleObj name="Image bitmap" r:id="rId9" imgW="3147333" imgH="983065" progId="Paint.Picture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8FB8F510-91FE-A2CB-B0AB-56449C4E42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06"/>
                      <a:stretch>
                        <a:fillRect/>
                      </a:stretch>
                    </p:blipFill>
                    <p:spPr bwMode="auto">
                      <a:xfrm>
                        <a:off x="4730671" y="6092344"/>
                        <a:ext cx="1348507" cy="639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78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9" name="Freeform: Shape 11"/>
          <p:cNvSpPr/>
          <p:nvPr/>
        </p:nvSpPr>
        <p:spPr>
          <a:xfrm rot="18900000" flipH="1">
            <a:off x="-376560" y="-252000"/>
            <a:ext cx="1827360" cy="1372680"/>
          </a:xfrm>
          <a:custGeom>
            <a:avLst/>
            <a:gdLst/>
            <a:ahLst/>
            <a:cxn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Rectangle 13"/>
          <p:cNvSpPr/>
          <p:nvPr/>
        </p:nvSpPr>
        <p:spPr>
          <a:xfrm rot="18900000" flipH="1">
            <a:off x="889200" y="420840"/>
            <a:ext cx="643680" cy="641520"/>
          </a:xfrm>
          <a:prstGeom prst="rect">
            <a:avLst/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Rectangle 15"/>
          <p:cNvSpPr/>
          <p:nvPr/>
        </p:nvSpPr>
        <p:spPr>
          <a:xfrm rot="18900000" flipH="1">
            <a:off x="10041480" y="653400"/>
            <a:ext cx="685440" cy="684000"/>
          </a:xfrm>
          <a:prstGeom prst="rect">
            <a:avLst/>
          </a:pr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: Shape 17"/>
          <p:cNvSpPr/>
          <p:nvPr/>
        </p:nvSpPr>
        <p:spPr>
          <a:xfrm rot="10800000" flipH="1">
            <a:off x="9356040" y="3600"/>
            <a:ext cx="2831760" cy="1477080"/>
          </a:xfrm>
          <a:custGeom>
            <a:avLst/>
            <a:gdLst/>
            <a:ahLst/>
            <a:cxn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Isosceles Triangle 19"/>
          <p:cNvSpPr/>
          <p:nvPr/>
        </p:nvSpPr>
        <p:spPr>
          <a:xfrm flipH="1">
            <a:off x="7972920" y="6115680"/>
            <a:ext cx="1490760" cy="73872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Isosceles Triangle 21"/>
          <p:cNvSpPr/>
          <p:nvPr/>
        </p:nvSpPr>
        <p:spPr>
          <a:xfrm flipH="1">
            <a:off x="7599600" y="6453000"/>
            <a:ext cx="811440" cy="40140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683B2B-646F-BE43-6111-AF7A8A5D3BDE}"/>
              </a:ext>
            </a:extLst>
          </p:cNvPr>
          <p:cNvSpPr txBox="1"/>
          <p:nvPr/>
        </p:nvSpPr>
        <p:spPr>
          <a:xfrm>
            <a:off x="381479" y="746824"/>
            <a:ext cx="1142556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  <a:cs typeface="+mj-cs"/>
              </a:rPr>
              <a:t>PAUSE MERIDIENNE</a:t>
            </a:r>
          </a:p>
          <a:p>
            <a:pPr algn="ctr"/>
            <a:endParaRPr lang="fr-FR" sz="4800" b="1" dirty="0">
              <a:solidFill>
                <a:srgbClr val="223F75"/>
              </a:solidFill>
              <a:latin typeface="Comic Sans MS" panose="030F0702030302020204" pitchFamily="66" charset="0"/>
              <a:ea typeface="Roboto" panose="02000000000000000000" pitchFamily="2" charset="0"/>
              <a:cs typeface="+mj-cs"/>
            </a:endParaRPr>
          </a:p>
          <a:p>
            <a:pPr algn="ctr"/>
            <a:r>
              <a:rPr lang="fr-FR" sz="48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  <a:cs typeface="+mj-cs"/>
              </a:rPr>
              <a:t>Buffet partagé sur place</a:t>
            </a:r>
          </a:p>
          <a:p>
            <a:pPr algn="ctr"/>
            <a:r>
              <a:rPr lang="fr-FR" sz="48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  <a:cs typeface="+mj-cs"/>
              </a:rPr>
              <a:t> Salle Savoyarde</a:t>
            </a:r>
          </a:p>
          <a:p>
            <a:pPr algn="ctr"/>
            <a:endParaRPr lang="fr-FR" sz="4800" b="1" dirty="0">
              <a:solidFill>
                <a:srgbClr val="223F75"/>
              </a:solidFill>
              <a:latin typeface="Comic Sans MS" panose="030F0702030302020204" pitchFamily="66" charset="0"/>
              <a:ea typeface="Roboto" panose="02000000000000000000" pitchFamily="2" charset="0"/>
              <a:cs typeface="+mj-cs"/>
            </a:endParaRPr>
          </a:p>
          <a:p>
            <a:pPr algn="ctr"/>
            <a:r>
              <a:rPr lang="fr-FR" sz="48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  <a:cs typeface="+mj-cs"/>
              </a:rPr>
              <a:t>Reprise à 13h30</a:t>
            </a:r>
          </a:p>
          <a:p>
            <a:pPr algn="ctr"/>
            <a:r>
              <a:rPr lang="fr-FR" sz="4800" b="1" u="sng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  <a:cs typeface="+mj-cs"/>
              </a:rPr>
              <a:t>directement en atelier</a:t>
            </a:r>
            <a:endParaRPr lang="fr-FR" sz="4000" b="1" u="sng" dirty="0">
              <a:solidFill>
                <a:srgbClr val="223F75"/>
              </a:solidFill>
              <a:latin typeface="Comic Sans MS" panose="030F0702030302020204" pitchFamily="66" charset="0"/>
              <a:ea typeface="Roboto" panose="02000000000000000000" pitchFamily="2" charset="0"/>
              <a:cs typeface="+mj-cs"/>
            </a:endParaRPr>
          </a:p>
        </p:txBody>
      </p:sp>
      <p:pic>
        <p:nvPicPr>
          <p:cNvPr id="5" name="Graphique 4" descr="Orientation avec un remplissage uni">
            <a:extLst>
              <a:ext uri="{FF2B5EF4-FFF2-40B4-BE49-F238E27FC236}">
                <a16:creationId xmlns:a16="http://schemas.microsoft.com/office/drawing/2014/main" id="{C18EFBC6-E532-CC2D-26E8-B4603102D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12335">
            <a:off x="2709167" y="2970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59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Freeform: Shape 11"/>
          <p:cNvSpPr/>
          <p:nvPr/>
        </p:nvSpPr>
        <p:spPr>
          <a:xfrm rot="18900000" flipH="1">
            <a:off x="-376560" y="-252000"/>
            <a:ext cx="1827360" cy="1372680"/>
          </a:xfrm>
          <a:custGeom>
            <a:avLst/>
            <a:gdLst/>
            <a:ahLst/>
            <a:cxn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Rectangle 13"/>
          <p:cNvSpPr/>
          <p:nvPr/>
        </p:nvSpPr>
        <p:spPr>
          <a:xfrm rot="18900000" flipH="1">
            <a:off x="889200" y="420840"/>
            <a:ext cx="643680" cy="641520"/>
          </a:xfrm>
          <a:prstGeom prst="rect">
            <a:avLst/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Rectangle 15"/>
          <p:cNvSpPr/>
          <p:nvPr/>
        </p:nvSpPr>
        <p:spPr>
          <a:xfrm rot="18900000" flipH="1">
            <a:off x="10041480" y="653400"/>
            <a:ext cx="685440" cy="684000"/>
          </a:xfrm>
          <a:prstGeom prst="rect">
            <a:avLst/>
          </a:pr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: Shape 17"/>
          <p:cNvSpPr/>
          <p:nvPr/>
        </p:nvSpPr>
        <p:spPr>
          <a:xfrm rot="10800000" flipH="1">
            <a:off x="9356040" y="3600"/>
            <a:ext cx="2831760" cy="1477080"/>
          </a:xfrm>
          <a:custGeom>
            <a:avLst/>
            <a:gdLst/>
            <a:ahLst/>
            <a:cxn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Isosceles Triangle 19"/>
          <p:cNvSpPr/>
          <p:nvPr/>
        </p:nvSpPr>
        <p:spPr>
          <a:xfrm flipH="1">
            <a:off x="7972920" y="6115680"/>
            <a:ext cx="1490760" cy="73872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Isosceles Triangle 21"/>
          <p:cNvSpPr/>
          <p:nvPr/>
        </p:nvSpPr>
        <p:spPr>
          <a:xfrm flipH="1">
            <a:off x="7599600" y="6453000"/>
            <a:ext cx="811440" cy="40140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008926-0A0B-8E10-05B4-A905F1CF79BF}"/>
              </a:ext>
            </a:extLst>
          </p:cNvPr>
          <p:cNvSpPr txBox="1">
            <a:spLocks/>
          </p:cNvSpPr>
          <p:nvPr/>
        </p:nvSpPr>
        <p:spPr>
          <a:xfrm>
            <a:off x="3269377" y="216121"/>
            <a:ext cx="5250589" cy="4738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  <a:cs typeface="+mj-cs"/>
              </a:rPr>
              <a:t>Conclusion de la journée</a:t>
            </a:r>
            <a:endParaRPr lang="fr-FR" sz="3300" b="1" dirty="0">
              <a:solidFill>
                <a:srgbClr val="223F75"/>
              </a:solidFill>
              <a:latin typeface="Comic Sans MS" panose="030F0702030302020204" pitchFamily="66" charset="0"/>
              <a:ea typeface="Roboto" panose="020000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683B2B-646F-BE43-6111-AF7A8A5D3BDE}"/>
              </a:ext>
            </a:extLst>
          </p:cNvPr>
          <p:cNvSpPr txBox="1"/>
          <p:nvPr/>
        </p:nvSpPr>
        <p:spPr>
          <a:xfrm>
            <a:off x="607362" y="3798310"/>
            <a:ext cx="10968664" cy="1536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Mot de fin &amp; remerciements 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Naïs MATHERON, </a:t>
            </a:r>
            <a:r>
              <a:rPr lang="fr-FR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Responsable Service Action Sociale partenariale de la Caf de la Savoie</a:t>
            </a:r>
            <a:r>
              <a:rPr lang="fr-F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62CD44-4001-C2E3-1CC5-60CF194BA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85" y="5951299"/>
            <a:ext cx="1092046" cy="7000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4A46A77-0C7C-11C8-0E9C-724D1E3A9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96" y="6130205"/>
            <a:ext cx="1330087" cy="639257"/>
          </a:xfrm>
          <a:prstGeom prst="rect">
            <a:avLst/>
          </a:prstGeom>
        </p:spPr>
      </p:pic>
      <p:pic>
        <p:nvPicPr>
          <p:cNvPr id="8" name="Image 7" descr="Afficher l'image d'origine">
            <a:extLst>
              <a:ext uri="{FF2B5EF4-FFF2-40B4-BE49-F238E27FC236}">
                <a16:creationId xmlns:a16="http://schemas.microsoft.com/office/drawing/2014/main" id="{ED235AF9-6C66-E51C-05B3-031B8CBC7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19" y="6218780"/>
            <a:ext cx="1157945" cy="504862"/>
          </a:xfrm>
          <a:prstGeom prst="rect">
            <a:avLst/>
          </a:prstGeom>
          <a:noFill/>
        </p:spPr>
      </p:pic>
      <p:pic>
        <p:nvPicPr>
          <p:cNvPr id="9" name="Image 4">
            <a:extLst>
              <a:ext uri="{FF2B5EF4-FFF2-40B4-BE49-F238E27FC236}">
                <a16:creationId xmlns:a16="http://schemas.microsoft.com/office/drawing/2014/main" id="{D5672BE1-A405-948A-EB3C-2B50D2A83C5E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0157372" y="5907124"/>
            <a:ext cx="2030428" cy="897086"/>
          </a:xfrm>
          <a:prstGeom prst="rect">
            <a:avLst/>
          </a:prstGeom>
          <a:ln w="0">
            <a:noFill/>
          </a:ln>
        </p:spPr>
      </p:pic>
      <p:pic>
        <p:nvPicPr>
          <p:cNvPr id="10" name="Image 9" descr="Savoie-rvb">
            <a:extLst>
              <a:ext uri="{FF2B5EF4-FFF2-40B4-BE49-F238E27FC236}">
                <a16:creationId xmlns:a16="http://schemas.microsoft.com/office/drawing/2014/main" id="{27F2E0A6-0124-514E-0988-A61262C865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74" y="5850611"/>
            <a:ext cx="594792" cy="8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F0CA355-0DF5-777E-5A9B-1B266340B9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4067" r="20001" b="15093"/>
          <a:stretch/>
        </p:blipFill>
        <p:spPr bwMode="auto">
          <a:xfrm>
            <a:off x="3375995" y="5944092"/>
            <a:ext cx="950995" cy="797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1B9824FD-F2BE-30D5-B1FD-4A3569C109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97105"/>
              </p:ext>
            </p:extLst>
          </p:nvPr>
        </p:nvGraphicFramePr>
        <p:xfrm>
          <a:off x="4730671" y="6092344"/>
          <a:ext cx="1348507" cy="63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9" imgW="3147333" imgH="983065" progId="Paint.Picture">
                  <p:embed/>
                </p:oleObj>
              </mc:Choice>
              <mc:Fallback>
                <p:oleObj name="Image bitmap" r:id="rId9" imgW="3147333" imgH="983065" progId="Paint.Picture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8FB8F510-91FE-A2CB-B0AB-56449C4E42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06"/>
                      <a:stretch>
                        <a:fillRect/>
                      </a:stretch>
                    </p:blipFill>
                    <p:spPr bwMode="auto">
                      <a:xfrm>
                        <a:off x="4730671" y="6092344"/>
                        <a:ext cx="1348507" cy="639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BB5B1279-B0C8-72D9-3463-D5CDEE6FB619}"/>
              </a:ext>
            </a:extLst>
          </p:cNvPr>
          <p:cNvSpPr txBox="1"/>
          <p:nvPr/>
        </p:nvSpPr>
        <p:spPr>
          <a:xfrm>
            <a:off x="808502" y="1110398"/>
            <a:ext cx="1091681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Restitution synthétique des ateliers :</a:t>
            </a:r>
          </a:p>
          <a:p>
            <a:pPr algn="ctr"/>
            <a:endParaRPr lang="fr-FR" sz="1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fr-F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Atelier 1</a:t>
            </a:r>
            <a:r>
              <a:rPr lang="fr-FR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: Favoriser la participation des usagers </a:t>
            </a:r>
          </a:p>
          <a:p>
            <a:endParaRPr lang="fr-FR" sz="5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fr-F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Atelier 2</a:t>
            </a:r>
            <a:r>
              <a:rPr lang="fr-FR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: Renforcer l’accès de tous aux services aux familles</a:t>
            </a:r>
          </a:p>
          <a:p>
            <a:endParaRPr lang="fr-FR" sz="5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fr-F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Atelier 3</a:t>
            </a:r>
            <a:r>
              <a:rPr lang="fr-FR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: Penser la continuité des services </a:t>
            </a:r>
          </a:p>
        </p:txBody>
      </p:sp>
    </p:spTree>
    <p:extLst>
      <p:ext uri="{BB962C8B-B14F-4D97-AF65-F5344CB8AC3E}">
        <p14:creationId xmlns:p14="http://schemas.microsoft.com/office/powerpoint/2010/main" val="138217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11"/>
          <p:cNvSpPr/>
          <p:nvPr/>
        </p:nvSpPr>
        <p:spPr>
          <a:xfrm rot="18900000" flipH="1">
            <a:off x="-376560" y="-252000"/>
            <a:ext cx="1827360" cy="1372680"/>
          </a:xfrm>
          <a:custGeom>
            <a:avLst/>
            <a:gdLst/>
            <a:ahLst/>
            <a:cxn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Rectangle 13"/>
          <p:cNvSpPr/>
          <p:nvPr/>
        </p:nvSpPr>
        <p:spPr>
          <a:xfrm rot="18900000" flipH="1">
            <a:off x="889200" y="420840"/>
            <a:ext cx="643680" cy="641520"/>
          </a:xfrm>
          <a:prstGeom prst="rect">
            <a:avLst/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Rectangle 15"/>
          <p:cNvSpPr/>
          <p:nvPr/>
        </p:nvSpPr>
        <p:spPr>
          <a:xfrm rot="18900000" flipH="1">
            <a:off x="10041480" y="653400"/>
            <a:ext cx="685440" cy="684000"/>
          </a:xfrm>
          <a:prstGeom prst="rect">
            <a:avLst/>
          </a:pr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: Shape 17"/>
          <p:cNvSpPr/>
          <p:nvPr/>
        </p:nvSpPr>
        <p:spPr>
          <a:xfrm rot="10800000" flipH="1">
            <a:off x="9356040" y="3600"/>
            <a:ext cx="2831760" cy="1477080"/>
          </a:xfrm>
          <a:custGeom>
            <a:avLst/>
            <a:gdLst/>
            <a:ahLst/>
            <a:cxn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Isosceles Triangle 19"/>
          <p:cNvSpPr/>
          <p:nvPr/>
        </p:nvSpPr>
        <p:spPr>
          <a:xfrm flipH="1">
            <a:off x="7972920" y="6115680"/>
            <a:ext cx="1490760" cy="73872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Isosceles Triangle 21"/>
          <p:cNvSpPr/>
          <p:nvPr/>
        </p:nvSpPr>
        <p:spPr>
          <a:xfrm flipH="1">
            <a:off x="7599600" y="6453000"/>
            <a:ext cx="811440" cy="40140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008926-0A0B-8E10-05B4-A905F1CF79BF}"/>
              </a:ext>
            </a:extLst>
          </p:cNvPr>
          <p:cNvSpPr txBox="1">
            <a:spLocks/>
          </p:cNvSpPr>
          <p:nvPr/>
        </p:nvSpPr>
        <p:spPr>
          <a:xfrm>
            <a:off x="3269377" y="216121"/>
            <a:ext cx="5250589" cy="4738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  <a:cs typeface="+mj-cs"/>
              </a:rPr>
              <a:t>Ouverture de la journée</a:t>
            </a:r>
            <a:endParaRPr lang="fr-FR" sz="3300" b="1" dirty="0">
              <a:solidFill>
                <a:srgbClr val="223F75"/>
              </a:solidFill>
              <a:latin typeface="Comic Sans MS" panose="030F0702030302020204" pitchFamily="66" charset="0"/>
              <a:ea typeface="Roboto" panose="020000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683B2B-646F-BE43-6111-AF7A8A5D3BDE}"/>
              </a:ext>
            </a:extLst>
          </p:cNvPr>
          <p:cNvSpPr txBox="1"/>
          <p:nvPr/>
        </p:nvSpPr>
        <p:spPr>
          <a:xfrm>
            <a:off x="1211040" y="2205521"/>
            <a:ext cx="9765224" cy="2581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Mme Delphine THERMOZ</a:t>
            </a:r>
            <a:r>
              <a:rPr lang="fr-F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, Directrice adjointe de la DDETSPP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2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M. Vincent CLERC</a:t>
            </a:r>
            <a:r>
              <a:rPr lang="fr-FR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, Directeur de la Caf de la Savoie</a:t>
            </a:r>
            <a:endParaRPr lang="fr-FR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600" i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Savoie-rvb">
            <a:extLst>
              <a:ext uri="{FF2B5EF4-FFF2-40B4-BE49-F238E27FC236}">
                <a16:creationId xmlns:a16="http://schemas.microsoft.com/office/drawing/2014/main" id="{D42607D8-E7EA-68A9-B7AA-307EA6D59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69" y="5327958"/>
            <a:ext cx="946975" cy="138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A57185-45D3-5387-FF8A-3D5A5DC8F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68" y="5548542"/>
            <a:ext cx="1738659" cy="11146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8B791E0-EC36-3091-8F5E-CECA8EA7E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40" y="5698210"/>
            <a:ext cx="2117646" cy="1017768"/>
          </a:xfrm>
          <a:prstGeom prst="rect">
            <a:avLst/>
          </a:prstGeom>
        </p:spPr>
      </p:pic>
      <p:pic>
        <p:nvPicPr>
          <p:cNvPr id="11" name="Image 10" descr="Afficher l'image d'origine">
            <a:extLst>
              <a:ext uri="{FF2B5EF4-FFF2-40B4-BE49-F238E27FC236}">
                <a16:creationId xmlns:a16="http://schemas.microsoft.com/office/drawing/2014/main" id="{422B2A97-0B4B-C63C-DA65-84C963CA28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41" y="5805196"/>
            <a:ext cx="1843577" cy="803796"/>
          </a:xfrm>
          <a:prstGeom prst="rect">
            <a:avLst/>
          </a:prstGeom>
          <a:noFill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C9464FE-A5C0-ECB7-9682-4E72AF9086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4067" r="20001" b="15093"/>
          <a:stretch/>
        </p:blipFill>
        <p:spPr bwMode="auto">
          <a:xfrm>
            <a:off x="3641405" y="5404315"/>
            <a:ext cx="1514089" cy="1269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2CBC0A13-9D8E-FFCF-F92C-C7F524DC5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919544"/>
              </p:ext>
            </p:extLst>
          </p:nvPr>
        </p:nvGraphicFramePr>
        <p:xfrm>
          <a:off x="5452627" y="5698210"/>
          <a:ext cx="2146973" cy="101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8" imgW="3147333" imgH="983065" progId="Paint.Picture">
                  <p:embed/>
                </p:oleObj>
              </mc:Choice>
              <mc:Fallback>
                <p:oleObj name="Image bitmap" r:id="rId8" imgW="3147333" imgH="983065" progId="Paint.Picture">
                  <p:embed/>
                  <p:pic>
                    <p:nvPicPr>
                      <p:cNvPr id="13" name="Objet 12">
                        <a:extLst>
                          <a:ext uri="{FF2B5EF4-FFF2-40B4-BE49-F238E27FC236}">
                            <a16:creationId xmlns:a16="http://schemas.microsoft.com/office/drawing/2014/main" id="{9A34B031-5451-0AAC-4002-5230C6700E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06"/>
                      <a:stretch>
                        <a:fillRect/>
                      </a:stretch>
                    </p:blipFill>
                    <p:spPr bwMode="auto">
                      <a:xfrm>
                        <a:off x="5452627" y="5698210"/>
                        <a:ext cx="2146973" cy="1017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1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Freeform: Shape 11"/>
          <p:cNvSpPr/>
          <p:nvPr/>
        </p:nvSpPr>
        <p:spPr>
          <a:xfrm rot="18900000" flipH="1">
            <a:off x="-376560" y="-252000"/>
            <a:ext cx="1827360" cy="1372680"/>
          </a:xfrm>
          <a:custGeom>
            <a:avLst/>
            <a:gdLst/>
            <a:ahLst/>
            <a:cxn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Rectangle 13"/>
          <p:cNvSpPr/>
          <p:nvPr/>
        </p:nvSpPr>
        <p:spPr>
          <a:xfrm rot="18900000" flipH="1">
            <a:off x="889200" y="420840"/>
            <a:ext cx="643680" cy="641520"/>
          </a:xfrm>
          <a:prstGeom prst="rect">
            <a:avLst/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Rectangle 15"/>
          <p:cNvSpPr/>
          <p:nvPr/>
        </p:nvSpPr>
        <p:spPr>
          <a:xfrm rot="18900000" flipH="1">
            <a:off x="10041480" y="653400"/>
            <a:ext cx="685440" cy="684000"/>
          </a:xfrm>
          <a:prstGeom prst="rect">
            <a:avLst/>
          </a:pr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: Shape 17"/>
          <p:cNvSpPr/>
          <p:nvPr/>
        </p:nvSpPr>
        <p:spPr>
          <a:xfrm rot="10800000" flipH="1">
            <a:off x="9356040" y="3600"/>
            <a:ext cx="2831760" cy="1477080"/>
          </a:xfrm>
          <a:custGeom>
            <a:avLst/>
            <a:gdLst/>
            <a:ahLst/>
            <a:cxn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Isosceles Triangle 19"/>
          <p:cNvSpPr/>
          <p:nvPr/>
        </p:nvSpPr>
        <p:spPr>
          <a:xfrm flipH="1">
            <a:off x="7972920" y="6115680"/>
            <a:ext cx="1490760" cy="73872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Isosceles Triangle 21"/>
          <p:cNvSpPr/>
          <p:nvPr/>
        </p:nvSpPr>
        <p:spPr>
          <a:xfrm flipH="1">
            <a:off x="7599600" y="6453000"/>
            <a:ext cx="811440" cy="40140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008926-0A0B-8E10-05B4-A905F1CF79BF}"/>
              </a:ext>
            </a:extLst>
          </p:cNvPr>
          <p:cNvSpPr txBox="1">
            <a:spLocks/>
          </p:cNvSpPr>
          <p:nvPr/>
        </p:nvSpPr>
        <p:spPr>
          <a:xfrm>
            <a:off x="4770743" y="197423"/>
            <a:ext cx="3158331" cy="4738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</a:rPr>
              <a:t>Le programme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683B2B-646F-BE43-6111-AF7A8A5D3BDE}"/>
              </a:ext>
            </a:extLst>
          </p:cNvPr>
          <p:cNvSpPr txBox="1"/>
          <p:nvPr/>
        </p:nvSpPr>
        <p:spPr>
          <a:xfrm>
            <a:off x="896644" y="868679"/>
            <a:ext cx="10807801" cy="5145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8h30-9h00</a:t>
            </a:r>
            <a:r>
              <a:rPr lang="fr-FR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: Accueil café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9h00-9h15</a:t>
            </a:r>
            <a:r>
              <a:rPr lang="fr-FR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: Ouverture de la journée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9h15-9h45</a:t>
            </a:r>
            <a:r>
              <a:rPr lang="fr-FR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: Présentation du Schéma Départemental des Services aux Familles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9h45-11h00</a:t>
            </a:r>
            <a:r>
              <a:rPr lang="fr-FR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dirty="0">
                <a:latin typeface="Comic Sans MS" panose="030F0702030302020204" pitchFamily="66" charset="0"/>
                <a:cs typeface="Times New Roman" panose="02020603050405020304" pitchFamily="18" charset="0"/>
              </a:rPr>
              <a:t>Table ronde dynamique : participation et développement des services aux familles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b="1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fr-FR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h00-11h15</a:t>
            </a:r>
            <a:r>
              <a:rPr lang="fr-FR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: PAUSE</a:t>
            </a:r>
            <a:endParaRPr lang="fr-FR" sz="1600" i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11h15-12h30</a:t>
            </a:r>
            <a:r>
              <a:rPr lang="fr-FR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dirty="0">
                <a:latin typeface="Comic Sans MS" panose="030F0702030302020204" pitchFamily="66" charset="0"/>
                <a:cs typeface="Times New Roman" panose="02020603050405020304" pitchFamily="18" charset="0"/>
              </a:rPr>
              <a:t>Table ronde dynamique : qualité d’accueil et accès aux services aux familles</a:t>
            </a:r>
            <a:r>
              <a:rPr lang="fr-FR" sz="105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12h30-13h30</a:t>
            </a:r>
            <a:r>
              <a:rPr lang="fr-FR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: PAUSE MERIDIENNE BUFFET PARTAGE</a:t>
            </a:r>
            <a:endParaRPr lang="fr-FR" sz="1800" b="0" i="0" u="none" strike="noStrike" baseline="0" dirty="0">
              <a:latin typeface="Roboto" panose="02000000000000000000" pitchFamily="2" charset="0"/>
            </a:endParaRPr>
          </a:p>
          <a:p>
            <a:r>
              <a:rPr lang="fr-FR" sz="1800" b="0" i="0" u="none" strike="noStrike" baseline="0" dirty="0">
                <a:latin typeface="Roboto" panose="02000000000000000000" pitchFamily="2" charset="0"/>
              </a:rPr>
              <a:t> </a:t>
            </a:r>
            <a:r>
              <a:rPr lang="fr-FR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13h30-15h45</a:t>
            </a:r>
            <a:r>
              <a:rPr lang="fr-FR" dirty="0">
                <a:latin typeface="Comic Sans MS" panose="030F0702030302020204" pitchFamily="66" charset="0"/>
                <a:cs typeface="Times New Roman" panose="02020603050405020304" pitchFamily="18" charset="0"/>
              </a:rPr>
              <a:t> : Renforcement de nos services aux familles </a:t>
            </a:r>
          </a:p>
          <a:p>
            <a:r>
              <a:rPr lang="fr-FR" dirty="0">
                <a:latin typeface="Comic Sans MS" panose="030F0702030302020204" pitchFamily="66" charset="0"/>
                <a:cs typeface="Times New Roman" panose="02020603050405020304" pitchFamily="18" charset="0"/>
              </a:rPr>
              <a:t>	Atelier 1 : Favoriser la participation des usagers </a:t>
            </a:r>
          </a:p>
          <a:p>
            <a:r>
              <a:rPr lang="fr-FR" dirty="0">
                <a:latin typeface="Comic Sans MS" panose="030F0702030302020204" pitchFamily="66" charset="0"/>
                <a:cs typeface="Times New Roman" panose="02020603050405020304" pitchFamily="18" charset="0"/>
              </a:rPr>
              <a:t>	Atelier 2 : Renforcer l’accès de tous aux services aux familles </a:t>
            </a:r>
          </a:p>
          <a:p>
            <a:r>
              <a:rPr lang="fr-FR" dirty="0">
                <a:latin typeface="Comic Sans MS" panose="030F0702030302020204" pitchFamily="66" charset="0"/>
                <a:cs typeface="Times New Roman" panose="02020603050405020304" pitchFamily="18" charset="0"/>
              </a:rPr>
              <a:t>	Atelier 3 : Penser la continuité des services </a:t>
            </a:r>
          </a:p>
          <a:p>
            <a:endParaRPr lang="fr-FR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16h00-16h30</a:t>
            </a:r>
            <a:r>
              <a:rPr lang="fr-FR" dirty="0">
                <a:latin typeface="Comic Sans MS" panose="030F0702030302020204" pitchFamily="66" charset="0"/>
                <a:cs typeface="Times New Roman" panose="02020603050405020304" pitchFamily="18" charset="0"/>
              </a:rPr>
              <a:t> : Conclusion de la journée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600" i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 : avec coins arrondis en diagonale 6">
            <a:extLst>
              <a:ext uri="{FF2B5EF4-FFF2-40B4-BE49-F238E27FC236}">
                <a16:creationId xmlns:a16="http://schemas.microsoft.com/office/drawing/2014/main" id="{AFA59E41-08AF-41AB-98B9-CD8477B6DCF7}"/>
              </a:ext>
            </a:extLst>
          </p:cNvPr>
          <p:cNvSpPr/>
          <p:nvPr/>
        </p:nvSpPr>
        <p:spPr>
          <a:xfrm>
            <a:off x="104834" y="3551067"/>
            <a:ext cx="11982332" cy="346229"/>
          </a:xfrm>
          <a:prstGeom prst="round2DiagRect">
            <a:avLst/>
          </a:prstGeom>
          <a:noFill/>
          <a:ln>
            <a:solidFill>
              <a:srgbClr val="C7D4E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5EF829E-36C5-0E08-1BAB-754AB8E41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85" y="5951299"/>
            <a:ext cx="1092046" cy="7000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1F956B-921A-C636-2976-71898122B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96" y="6130205"/>
            <a:ext cx="1330087" cy="639257"/>
          </a:xfrm>
          <a:prstGeom prst="rect">
            <a:avLst/>
          </a:prstGeom>
        </p:spPr>
      </p:pic>
      <p:pic>
        <p:nvPicPr>
          <p:cNvPr id="10" name="Image 9" descr="Afficher l'image d'origine">
            <a:extLst>
              <a:ext uri="{FF2B5EF4-FFF2-40B4-BE49-F238E27FC236}">
                <a16:creationId xmlns:a16="http://schemas.microsoft.com/office/drawing/2014/main" id="{5FA7A86A-4863-557D-5BB7-A7C5A3290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19" y="6218780"/>
            <a:ext cx="1157945" cy="504862"/>
          </a:xfrm>
          <a:prstGeom prst="rect">
            <a:avLst/>
          </a:prstGeom>
          <a:noFill/>
        </p:spPr>
      </p:pic>
      <p:pic>
        <p:nvPicPr>
          <p:cNvPr id="13" name="Image 4">
            <a:extLst>
              <a:ext uri="{FF2B5EF4-FFF2-40B4-BE49-F238E27FC236}">
                <a16:creationId xmlns:a16="http://schemas.microsoft.com/office/drawing/2014/main" id="{AEA89C2E-F59D-5FC7-B0E1-F376B39C12AC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0157372" y="5907124"/>
            <a:ext cx="2030428" cy="897086"/>
          </a:xfrm>
          <a:prstGeom prst="rect">
            <a:avLst/>
          </a:prstGeom>
          <a:ln w="0">
            <a:noFill/>
          </a:ln>
        </p:spPr>
      </p:pic>
      <p:pic>
        <p:nvPicPr>
          <p:cNvPr id="14" name="Image 13" descr="Savoie-rvb">
            <a:extLst>
              <a:ext uri="{FF2B5EF4-FFF2-40B4-BE49-F238E27FC236}">
                <a16:creationId xmlns:a16="http://schemas.microsoft.com/office/drawing/2014/main" id="{9DA3A557-8FE0-8BD3-D3DD-1996A85497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74" y="5850611"/>
            <a:ext cx="594792" cy="8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78571D-279A-35D1-A876-C4FD15A7F3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4067" r="20001" b="15093"/>
          <a:stretch/>
        </p:blipFill>
        <p:spPr bwMode="auto">
          <a:xfrm>
            <a:off x="3375995" y="5944092"/>
            <a:ext cx="950995" cy="797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8FB8F510-91FE-A2CB-B0AB-56449C4E42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582976"/>
              </p:ext>
            </p:extLst>
          </p:nvPr>
        </p:nvGraphicFramePr>
        <p:xfrm>
          <a:off x="4730671" y="6092344"/>
          <a:ext cx="1348507" cy="63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9" imgW="3147333" imgH="983065" progId="Paint.Picture">
                  <p:embed/>
                </p:oleObj>
              </mc:Choice>
              <mc:Fallback>
                <p:oleObj name="Image bitmap" r:id="rId9" imgW="3147333" imgH="983065" progId="Paint.Picture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89B193FB-4FEA-F8D3-BD59-A03A9B27EB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06"/>
                      <a:stretch>
                        <a:fillRect/>
                      </a:stretch>
                    </p:blipFill>
                    <p:spPr bwMode="auto">
                      <a:xfrm>
                        <a:off x="4730671" y="6092344"/>
                        <a:ext cx="1348507" cy="639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42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Freeform: Shape 11"/>
          <p:cNvSpPr/>
          <p:nvPr/>
        </p:nvSpPr>
        <p:spPr>
          <a:xfrm rot="18900000" flipH="1">
            <a:off x="-376560" y="-252000"/>
            <a:ext cx="1827360" cy="1372680"/>
          </a:xfrm>
          <a:custGeom>
            <a:avLst/>
            <a:gdLst/>
            <a:ahLst/>
            <a:cxn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Rectangle 13"/>
          <p:cNvSpPr/>
          <p:nvPr/>
        </p:nvSpPr>
        <p:spPr>
          <a:xfrm rot="18900000" flipH="1">
            <a:off x="889200" y="420840"/>
            <a:ext cx="643680" cy="641520"/>
          </a:xfrm>
          <a:prstGeom prst="rect">
            <a:avLst/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Rectangle 15"/>
          <p:cNvSpPr/>
          <p:nvPr/>
        </p:nvSpPr>
        <p:spPr>
          <a:xfrm rot="18900000" flipH="1">
            <a:off x="10041480" y="653400"/>
            <a:ext cx="685440" cy="684000"/>
          </a:xfrm>
          <a:prstGeom prst="rect">
            <a:avLst/>
          </a:pr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: Shape 17"/>
          <p:cNvSpPr/>
          <p:nvPr/>
        </p:nvSpPr>
        <p:spPr>
          <a:xfrm rot="10800000" flipH="1">
            <a:off x="9356040" y="3600"/>
            <a:ext cx="2831760" cy="1477080"/>
          </a:xfrm>
          <a:custGeom>
            <a:avLst/>
            <a:gdLst/>
            <a:ahLst/>
            <a:cxn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Isosceles Triangle 19"/>
          <p:cNvSpPr/>
          <p:nvPr/>
        </p:nvSpPr>
        <p:spPr>
          <a:xfrm flipH="1">
            <a:off x="7972920" y="6115680"/>
            <a:ext cx="1490760" cy="73872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Isosceles Triangle 21"/>
          <p:cNvSpPr/>
          <p:nvPr/>
        </p:nvSpPr>
        <p:spPr>
          <a:xfrm flipH="1">
            <a:off x="7599600" y="6453000"/>
            <a:ext cx="811440" cy="40140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683B2B-646F-BE43-6111-AF7A8A5D3BDE}"/>
              </a:ext>
            </a:extLst>
          </p:cNvPr>
          <p:cNvSpPr txBox="1"/>
          <p:nvPr/>
        </p:nvSpPr>
        <p:spPr>
          <a:xfrm>
            <a:off x="756653" y="163311"/>
            <a:ext cx="10807801" cy="1652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3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  <a:cs typeface="+mj-cs"/>
              </a:rPr>
              <a:t>Présentation du Schéma Départemental des Services aux Familles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600" i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A5B539A-1230-075B-2EB4-5498886F741E}"/>
              </a:ext>
            </a:extLst>
          </p:cNvPr>
          <p:cNvSpPr txBox="1">
            <a:spLocks/>
          </p:cNvSpPr>
          <p:nvPr/>
        </p:nvSpPr>
        <p:spPr>
          <a:xfrm>
            <a:off x="2536441" y="2275879"/>
            <a:ext cx="3857802" cy="4738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latin typeface="Comic Sans MS" panose="030F0702030302020204" pitchFamily="66" charset="0"/>
                <a:ea typeface="Roboto" panose="02000000000000000000" pitchFamily="2" charset="0"/>
              </a:rPr>
              <a:t>Le fonctionnement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B4243F01-5972-EBE0-08CB-57334C8B63AE}"/>
              </a:ext>
            </a:extLst>
          </p:cNvPr>
          <p:cNvSpPr txBox="1">
            <a:spLocks/>
          </p:cNvSpPr>
          <p:nvPr/>
        </p:nvSpPr>
        <p:spPr>
          <a:xfrm>
            <a:off x="2536441" y="4091306"/>
            <a:ext cx="3857802" cy="4738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latin typeface="Comic Sans MS" panose="030F0702030302020204" pitchFamily="66" charset="0"/>
                <a:ea typeface="Roboto" panose="02000000000000000000" pitchFamily="2" charset="0"/>
              </a:rPr>
              <a:t>Le contenu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69F8D7A-2281-883E-6152-DDB98101CC0C}"/>
              </a:ext>
            </a:extLst>
          </p:cNvPr>
          <p:cNvSpPr txBox="1">
            <a:spLocks/>
          </p:cNvSpPr>
          <p:nvPr/>
        </p:nvSpPr>
        <p:spPr>
          <a:xfrm>
            <a:off x="2536440" y="3235400"/>
            <a:ext cx="6660825" cy="4738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latin typeface="Comic Sans MS" panose="030F0702030302020204" pitchFamily="66" charset="0"/>
                <a:ea typeface="Roboto" panose="02000000000000000000" pitchFamily="2" charset="0"/>
              </a:rPr>
              <a:t>Au croisement de politiques</a:t>
            </a:r>
          </a:p>
        </p:txBody>
      </p:sp>
      <p:pic>
        <p:nvPicPr>
          <p:cNvPr id="10" name="Graphique 9" descr="Évaluation 3 étoiles avec un remplissage uni">
            <a:extLst>
              <a:ext uri="{FF2B5EF4-FFF2-40B4-BE49-F238E27FC236}">
                <a16:creationId xmlns:a16="http://schemas.microsoft.com/office/drawing/2014/main" id="{349AC7A4-C723-2792-8FAA-D499DE52D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1464" y="3916926"/>
            <a:ext cx="914400" cy="914400"/>
          </a:xfrm>
          <a:prstGeom prst="rect">
            <a:avLst/>
          </a:prstGeom>
        </p:spPr>
      </p:pic>
      <p:pic>
        <p:nvPicPr>
          <p:cNvPr id="12" name="Graphique 11" descr="Évaluation 1 étoile avec un remplissage uni">
            <a:extLst>
              <a:ext uri="{FF2B5EF4-FFF2-40B4-BE49-F238E27FC236}">
                <a16:creationId xmlns:a16="http://schemas.microsoft.com/office/drawing/2014/main" id="{CC5BF479-2F25-BA56-D400-BE788FE6AD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85542" y="2077260"/>
            <a:ext cx="914400" cy="914400"/>
          </a:xfrm>
          <a:prstGeom prst="rect">
            <a:avLst/>
          </a:prstGeom>
        </p:spPr>
      </p:pic>
      <p:pic>
        <p:nvPicPr>
          <p:cNvPr id="14" name="Graphique 13" descr="Étoile d'évaluation avec un remplissage uni">
            <a:extLst>
              <a:ext uri="{FF2B5EF4-FFF2-40B4-BE49-F238E27FC236}">
                <a16:creationId xmlns:a16="http://schemas.microsoft.com/office/drawing/2014/main" id="{51D27DD7-28CC-BCC5-C631-7BDAE04E3F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71464" y="2972974"/>
            <a:ext cx="914400" cy="9144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0E6F4E6-6767-E229-2D1D-4469C34B1D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185" y="5951299"/>
            <a:ext cx="1092046" cy="7000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3CA7B3-636B-D1E6-406C-4697E082AC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96" y="6130205"/>
            <a:ext cx="1330087" cy="639257"/>
          </a:xfrm>
          <a:prstGeom prst="rect">
            <a:avLst/>
          </a:prstGeom>
        </p:spPr>
      </p:pic>
      <p:pic>
        <p:nvPicPr>
          <p:cNvPr id="11" name="Image 10" descr="Afficher l'image d'origine">
            <a:extLst>
              <a:ext uri="{FF2B5EF4-FFF2-40B4-BE49-F238E27FC236}">
                <a16:creationId xmlns:a16="http://schemas.microsoft.com/office/drawing/2014/main" id="{8022C769-BFB1-F6E8-D325-9DBE69CE50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19" y="6218780"/>
            <a:ext cx="1157945" cy="504862"/>
          </a:xfrm>
          <a:prstGeom prst="rect">
            <a:avLst/>
          </a:prstGeom>
          <a:noFill/>
        </p:spPr>
      </p:pic>
      <p:pic>
        <p:nvPicPr>
          <p:cNvPr id="13" name="Image 4">
            <a:extLst>
              <a:ext uri="{FF2B5EF4-FFF2-40B4-BE49-F238E27FC236}">
                <a16:creationId xmlns:a16="http://schemas.microsoft.com/office/drawing/2014/main" id="{A4A173D3-D411-7FB7-CB21-8C9B7373EF4C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10157372" y="5907124"/>
            <a:ext cx="2030428" cy="897086"/>
          </a:xfrm>
          <a:prstGeom prst="rect">
            <a:avLst/>
          </a:prstGeom>
          <a:ln w="0">
            <a:noFill/>
          </a:ln>
        </p:spPr>
      </p:pic>
      <p:pic>
        <p:nvPicPr>
          <p:cNvPr id="15" name="Image 14" descr="Savoie-rvb">
            <a:extLst>
              <a:ext uri="{FF2B5EF4-FFF2-40B4-BE49-F238E27FC236}">
                <a16:creationId xmlns:a16="http://schemas.microsoft.com/office/drawing/2014/main" id="{A15B7D54-781B-A402-BC1B-DECA09EFC5C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74" y="5850611"/>
            <a:ext cx="594792" cy="8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CA404BD-69BA-939C-AB9D-6ABAA376547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4067" r="20001" b="15093"/>
          <a:stretch/>
        </p:blipFill>
        <p:spPr bwMode="auto">
          <a:xfrm>
            <a:off x="3375995" y="5944092"/>
            <a:ext cx="950995" cy="797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3BA90251-999E-CA34-28A4-1196BBCA78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97105"/>
              </p:ext>
            </p:extLst>
          </p:nvPr>
        </p:nvGraphicFramePr>
        <p:xfrm>
          <a:off x="4730671" y="6092344"/>
          <a:ext cx="1348507" cy="63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15" imgW="3147333" imgH="983065" progId="Paint.Picture">
                  <p:embed/>
                </p:oleObj>
              </mc:Choice>
              <mc:Fallback>
                <p:oleObj name="Image bitmap" r:id="rId15" imgW="3147333" imgH="983065" progId="Paint.Picture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8FB8F510-91FE-A2CB-B0AB-56449C4E42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06"/>
                      <a:stretch>
                        <a:fillRect/>
                      </a:stretch>
                    </p:blipFill>
                    <p:spPr bwMode="auto">
                      <a:xfrm>
                        <a:off x="4730671" y="6092344"/>
                        <a:ext cx="1348507" cy="639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75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Freeform: Shape 11"/>
          <p:cNvSpPr/>
          <p:nvPr/>
        </p:nvSpPr>
        <p:spPr>
          <a:xfrm rot="18900000" flipH="1">
            <a:off x="-376560" y="-252000"/>
            <a:ext cx="1827360" cy="1372680"/>
          </a:xfrm>
          <a:custGeom>
            <a:avLst/>
            <a:gdLst/>
            <a:ahLst/>
            <a:cxn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Rectangle 13"/>
          <p:cNvSpPr/>
          <p:nvPr/>
        </p:nvSpPr>
        <p:spPr>
          <a:xfrm rot="18900000" flipH="1">
            <a:off x="889200" y="420840"/>
            <a:ext cx="643680" cy="641520"/>
          </a:xfrm>
          <a:prstGeom prst="rect">
            <a:avLst/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Rectangle 15"/>
          <p:cNvSpPr/>
          <p:nvPr/>
        </p:nvSpPr>
        <p:spPr>
          <a:xfrm rot="18900000" flipH="1">
            <a:off x="10041480" y="653400"/>
            <a:ext cx="685440" cy="684000"/>
          </a:xfrm>
          <a:prstGeom prst="rect">
            <a:avLst/>
          </a:pr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: Shape 17"/>
          <p:cNvSpPr/>
          <p:nvPr/>
        </p:nvSpPr>
        <p:spPr>
          <a:xfrm rot="10800000" flipH="1">
            <a:off x="9356040" y="3600"/>
            <a:ext cx="2831760" cy="1477080"/>
          </a:xfrm>
          <a:custGeom>
            <a:avLst/>
            <a:gdLst/>
            <a:ahLst/>
            <a:cxn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Isosceles Triangle 19"/>
          <p:cNvSpPr/>
          <p:nvPr/>
        </p:nvSpPr>
        <p:spPr>
          <a:xfrm flipH="1">
            <a:off x="7972920" y="6115680"/>
            <a:ext cx="1490760" cy="73872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Isosceles Triangle 21"/>
          <p:cNvSpPr/>
          <p:nvPr/>
        </p:nvSpPr>
        <p:spPr>
          <a:xfrm flipH="1">
            <a:off x="7599600" y="6453000"/>
            <a:ext cx="811440" cy="40140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3B835D0-092D-F8B2-90B5-DEB41F7D0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083" y="469510"/>
            <a:ext cx="4073441" cy="574922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DA1AFB3-C838-8855-864B-708DC0AE6B16}"/>
              </a:ext>
            </a:extLst>
          </p:cNvPr>
          <p:cNvSpPr txBox="1"/>
          <p:nvPr/>
        </p:nvSpPr>
        <p:spPr>
          <a:xfrm>
            <a:off x="461639" y="1445828"/>
            <a:ext cx="8554328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1 pilote =&gt; ETAT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		  	     </a:t>
            </a:r>
            <a: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  <a:ea typeface="Roboto" panose="02000000000000000000" pitchFamily="2" charset="0"/>
              </a:rPr>
              <a:t>1 animateur =&gt; CAF</a:t>
            </a:r>
            <a:endParaRPr lang="fr-FR" sz="1600" b="1" dirty="0">
              <a:solidFill>
                <a:prstClr val="black"/>
              </a:solidFill>
              <a:latin typeface="Comic Sans MS" panose="030F0702030302020204" pitchFamily="66" charset="0"/>
              <a:ea typeface="Roboto" panose="02000000000000000000" pitchFamily="2" charset="0"/>
            </a:endParaRPr>
          </a:p>
          <a:p>
            <a:pPr marL="0" marR="0" lvl="0" indent="0" algn="l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5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  <a:ea typeface="Roboto" panose="02000000000000000000" pitchFamily="2" charset="0"/>
              </a:rPr>
              <a:t>4 partenaires signataires :</a:t>
            </a:r>
          </a:p>
          <a:p>
            <a:pPr marL="0" marR="0" lvl="0" indent="0" algn="l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	      		</a:t>
            </a:r>
          </a:p>
          <a:p>
            <a:pPr marL="0" marR="0" lvl="0" indent="0" algn="l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prstClr val="black"/>
                </a:solidFill>
                <a:latin typeface="Comic Sans MS" panose="030F0702030302020204" pitchFamily="66" charset="0"/>
                <a:ea typeface="Roboto" panose="02000000000000000000" pitchFamily="2" charset="0"/>
              </a:rPr>
              <a:t>Signé pour 3 ans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			</a:t>
            </a:r>
          </a:p>
        </p:txBody>
      </p:sp>
      <p:pic>
        <p:nvPicPr>
          <p:cNvPr id="4" name="Image 3" descr="Savoie-rvb">
            <a:extLst>
              <a:ext uri="{FF2B5EF4-FFF2-40B4-BE49-F238E27FC236}">
                <a16:creationId xmlns:a16="http://schemas.microsoft.com/office/drawing/2014/main" id="{6DBAA487-7C78-381E-DBCE-149BE18F9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113" y="1451948"/>
            <a:ext cx="946975" cy="138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841ABD-B46C-B79B-4680-AB298E40F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178" y="1408646"/>
            <a:ext cx="1560593" cy="10004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E82FF28-5047-821D-CCB8-BB71C8540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21" y="3571060"/>
            <a:ext cx="1888785" cy="907774"/>
          </a:xfrm>
          <a:prstGeom prst="rect">
            <a:avLst/>
          </a:prstGeom>
        </p:spPr>
      </p:pic>
      <p:pic>
        <p:nvPicPr>
          <p:cNvPr id="9" name="Image 8" descr="Afficher l'image d'origine">
            <a:extLst>
              <a:ext uri="{FF2B5EF4-FFF2-40B4-BE49-F238E27FC236}">
                <a16:creationId xmlns:a16="http://schemas.microsoft.com/office/drawing/2014/main" id="{5F18F57F-3DDB-A0BD-1299-2BB8BF0E76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17" y="3658898"/>
            <a:ext cx="1843577" cy="803796"/>
          </a:xfrm>
          <a:prstGeom prst="rect">
            <a:avLst/>
          </a:prstGeom>
          <a:noFill/>
        </p:spPr>
      </p:pic>
      <p:pic>
        <p:nvPicPr>
          <p:cNvPr id="10" name="Graphique 9" descr="Signature avec un remplissage uni">
            <a:extLst>
              <a:ext uri="{FF2B5EF4-FFF2-40B4-BE49-F238E27FC236}">
                <a16:creationId xmlns:a16="http://schemas.microsoft.com/office/drawing/2014/main" id="{9295913B-DCAB-4812-B941-222C611B38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5518" y="5219239"/>
            <a:ext cx="896441" cy="896441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A3E579E7-C5B6-98D5-ACC4-722E0075566E}"/>
              </a:ext>
            </a:extLst>
          </p:cNvPr>
          <p:cNvSpPr txBox="1">
            <a:spLocks/>
          </p:cNvSpPr>
          <p:nvPr/>
        </p:nvSpPr>
        <p:spPr>
          <a:xfrm>
            <a:off x="4178810" y="179748"/>
            <a:ext cx="3857802" cy="4738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</a:rPr>
              <a:t>Le fonctionnement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6C900FB-4CDD-B8BA-7530-0CF86CAB02E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4067" r="20001" b="15093"/>
          <a:stretch/>
        </p:blipFill>
        <p:spPr bwMode="auto">
          <a:xfrm>
            <a:off x="536381" y="3505105"/>
            <a:ext cx="1363780" cy="11436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32925294-7FB6-3A49-7C10-3F6066213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046223"/>
              </p:ext>
            </p:extLst>
          </p:nvPr>
        </p:nvGraphicFramePr>
        <p:xfrm>
          <a:off x="2022078" y="3612425"/>
          <a:ext cx="1959762" cy="929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11" imgW="3147333" imgH="983065" progId="Paint.Picture">
                  <p:embed/>
                </p:oleObj>
              </mc:Choice>
              <mc:Fallback>
                <p:oleObj name="Image bitmap" r:id="rId11" imgW="3147333" imgH="983065" progId="Paint.Picture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72D956D9-214F-80FE-B127-AD7FAC3E62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06"/>
                      <a:stretch>
                        <a:fillRect/>
                      </a:stretch>
                    </p:blipFill>
                    <p:spPr bwMode="auto">
                      <a:xfrm>
                        <a:off x="2022078" y="3612425"/>
                        <a:ext cx="1959762" cy="929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Freeform: Shape 11"/>
          <p:cNvSpPr/>
          <p:nvPr/>
        </p:nvSpPr>
        <p:spPr>
          <a:xfrm rot="18900000" flipH="1">
            <a:off x="-376560" y="-252000"/>
            <a:ext cx="1827360" cy="1372680"/>
          </a:xfrm>
          <a:custGeom>
            <a:avLst/>
            <a:gdLst/>
            <a:ahLst/>
            <a:cxn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Rectangle 13"/>
          <p:cNvSpPr/>
          <p:nvPr/>
        </p:nvSpPr>
        <p:spPr>
          <a:xfrm rot="18900000" flipH="1">
            <a:off x="889200" y="420840"/>
            <a:ext cx="643680" cy="641520"/>
          </a:xfrm>
          <a:prstGeom prst="rect">
            <a:avLst/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Rectangle 15"/>
          <p:cNvSpPr/>
          <p:nvPr/>
        </p:nvSpPr>
        <p:spPr>
          <a:xfrm rot="18900000" flipH="1">
            <a:off x="10041480" y="653400"/>
            <a:ext cx="685440" cy="684000"/>
          </a:xfrm>
          <a:prstGeom prst="rect">
            <a:avLst/>
          </a:pr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: Shape 17"/>
          <p:cNvSpPr/>
          <p:nvPr/>
        </p:nvSpPr>
        <p:spPr>
          <a:xfrm rot="10800000" flipH="1">
            <a:off x="9356040" y="3600"/>
            <a:ext cx="2831760" cy="1477080"/>
          </a:xfrm>
          <a:custGeom>
            <a:avLst/>
            <a:gdLst/>
            <a:ahLst/>
            <a:cxn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Isosceles Triangle 19"/>
          <p:cNvSpPr/>
          <p:nvPr/>
        </p:nvSpPr>
        <p:spPr>
          <a:xfrm flipH="1">
            <a:off x="7972920" y="6115680"/>
            <a:ext cx="1490760" cy="73872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Isosceles Triangle 21"/>
          <p:cNvSpPr/>
          <p:nvPr/>
        </p:nvSpPr>
        <p:spPr>
          <a:xfrm flipH="1">
            <a:off x="7599600" y="6453000"/>
            <a:ext cx="811440" cy="40140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9B7BB9-BD2B-0C14-475A-CD30D562CCB1}"/>
              </a:ext>
            </a:extLst>
          </p:cNvPr>
          <p:cNvSpPr txBox="1"/>
          <p:nvPr/>
        </p:nvSpPr>
        <p:spPr>
          <a:xfrm>
            <a:off x="344520" y="1395921"/>
            <a:ext cx="1149948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AA2AE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Comité Départemental des Services aux Familles (CDSF)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Instance de gouvernance élargie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37 membres représentatifs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1 réunion annuelle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Roboto" panose="02000000000000000000" pitchFamily="2" charset="0"/>
            </a:endParaRP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Roboto" panose="02000000000000000000" pitchFamily="2" charset="0"/>
            </a:endParaRP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Roboto" panose="02000000000000000000" pitchFamily="2" charset="0"/>
            </a:endParaRP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F82BB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Comité Technique des Services aux Familles (COTECH SDSF)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Instance de travail multi partenarial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DDETSPP, Caf, Département, MSA, UDAF, Education Nationale, FCS2S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1 réunion bimestrielle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			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7F7A42B-0FBB-A88E-00CB-85D1D79EF092}"/>
              </a:ext>
            </a:extLst>
          </p:cNvPr>
          <p:cNvSpPr txBox="1">
            <a:spLocks/>
          </p:cNvSpPr>
          <p:nvPr/>
        </p:nvSpPr>
        <p:spPr>
          <a:xfrm>
            <a:off x="4178810" y="170870"/>
            <a:ext cx="3857802" cy="4738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</a:rPr>
              <a:t>Le fonctionnement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763D7C7-25AB-FBF4-43F4-725A6A756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85" y="5951299"/>
            <a:ext cx="1092046" cy="7000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45611C0-81A4-43AC-3153-FA075CDAE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96" y="6130205"/>
            <a:ext cx="1330087" cy="639257"/>
          </a:xfrm>
          <a:prstGeom prst="rect">
            <a:avLst/>
          </a:prstGeom>
        </p:spPr>
      </p:pic>
      <p:pic>
        <p:nvPicPr>
          <p:cNvPr id="8" name="Image 7" descr="Afficher l'image d'origine">
            <a:extLst>
              <a:ext uri="{FF2B5EF4-FFF2-40B4-BE49-F238E27FC236}">
                <a16:creationId xmlns:a16="http://schemas.microsoft.com/office/drawing/2014/main" id="{23F68837-6918-CAE5-C477-E70C86E69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19" y="6218780"/>
            <a:ext cx="1157945" cy="504862"/>
          </a:xfrm>
          <a:prstGeom prst="rect">
            <a:avLst/>
          </a:prstGeom>
          <a:noFill/>
        </p:spPr>
      </p:pic>
      <p:pic>
        <p:nvPicPr>
          <p:cNvPr id="9" name="Image 4">
            <a:extLst>
              <a:ext uri="{FF2B5EF4-FFF2-40B4-BE49-F238E27FC236}">
                <a16:creationId xmlns:a16="http://schemas.microsoft.com/office/drawing/2014/main" id="{7940D13B-6CC6-D940-3D02-8E94FF90FE9B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0157372" y="5907124"/>
            <a:ext cx="2030428" cy="897086"/>
          </a:xfrm>
          <a:prstGeom prst="rect">
            <a:avLst/>
          </a:prstGeom>
          <a:ln w="0">
            <a:noFill/>
          </a:ln>
        </p:spPr>
      </p:pic>
      <p:pic>
        <p:nvPicPr>
          <p:cNvPr id="10" name="Image 9" descr="Savoie-rvb">
            <a:extLst>
              <a:ext uri="{FF2B5EF4-FFF2-40B4-BE49-F238E27FC236}">
                <a16:creationId xmlns:a16="http://schemas.microsoft.com/office/drawing/2014/main" id="{E900873A-080D-DD72-092F-67339A908B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74" y="5850611"/>
            <a:ext cx="594792" cy="8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12D2952-3939-7AA9-5306-16F6A8C07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4067" r="20001" b="15093"/>
          <a:stretch/>
        </p:blipFill>
        <p:spPr bwMode="auto">
          <a:xfrm>
            <a:off x="3375995" y="5944092"/>
            <a:ext cx="950995" cy="797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E273FD62-3952-C587-8885-5C3BE7D4F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97105"/>
              </p:ext>
            </p:extLst>
          </p:nvPr>
        </p:nvGraphicFramePr>
        <p:xfrm>
          <a:off x="4730671" y="6092344"/>
          <a:ext cx="1348507" cy="63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9" imgW="3147333" imgH="983065" progId="Paint.Picture">
                  <p:embed/>
                </p:oleObj>
              </mc:Choice>
              <mc:Fallback>
                <p:oleObj name="Image bitmap" r:id="rId9" imgW="3147333" imgH="983065" progId="Paint.Picture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8FB8F510-91FE-A2CB-B0AB-56449C4E42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06"/>
                      <a:stretch>
                        <a:fillRect/>
                      </a:stretch>
                    </p:blipFill>
                    <p:spPr bwMode="auto">
                      <a:xfrm>
                        <a:off x="4730671" y="6092344"/>
                        <a:ext cx="1348507" cy="639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51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1">
            <a:extLst>
              <a:ext uri="{FF2B5EF4-FFF2-40B4-BE49-F238E27FC236}">
                <a16:creationId xmlns:a16="http://schemas.microsoft.com/office/drawing/2014/main" id="{E1E70C15-9987-03F4-4D38-9052C889FEFD}"/>
              </a:ext>
            </a:extLst>
          </p:cNvPr>
          <p:cNvSpPr/>
          <p:nvPr/>
        </p:nvSpPr>
        <p:spPr>
          <a:xfrm>
            <a:off x="1271291" y="1269845"/>
            <a:ext cx="8150971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sz="2400" b="1" u="sng" strike="noStrike" spc="-1" dirty="0">
                <a:solidFill>
                  <a:srgbClr val="403154"/>
                </a:solidFill>
                <a:uFillTx/>
                <a:latin typeface="Comic Sans MS" panose="030F0702030302020204" pitchFamily="66" charset="0"/>
                <a:ea typeface="Calibri"/>
              </a:rPr>
              <a:t>3 outils mobilisés</a:t>
            </a:r>
            <a:r>
              <a:rPr lang="fr-FR" sz="2400" b="1" strike="noStrike" spc="-1" dirty="0">
                <a:solidFill>
                  <a:srgbClr val="403154"/>
                </a:solidFill>
                <a:latin typeface="Comic Sans MS" panose="030F0702030302020204" pitchFamily="66" charset="0"/>
                <a:ea typeface="Calibri"/>
              </a:rPr>
              <a:t> :</a:t>
            </a:r>
            <a:endParaRPr lang="fr-FR" sz="2400" b="0" strike="noStrike" spc="-1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 dirty="0">
              <a:latin typeface="Comic Sans MS" panose="030F0702030302020204" pitchFamily="66" charset="0"/>
            </a:endParaRPr>
          </a:p>
          <a:p>
            <a:pPr marL="343080" lvl="1" indent="-339480" algn="just">
              <a:lnSpc>
                <a:spcPct val="100000"/>
              </a:lnSpc>
              <a:buClr>
                <a:srgbClr val="403154"/>
              </a:buClr>
              <a:buFont typeface="Wingdings" charset="2"/>
              <a:buChar char=""/>
            </a:pPr>
            <a:r>
              <a:rPr lang="fr-FR" sz="2800" b="0" strike="noStrike" spc="-1" dirty="0">
                <a:latin typeface="Comic Sans MS" panose="030F0702030302020204" pitchFamily="66" charset="0"/>
                <a:ea typeface="Calibri"/>
              </a:rPr>
              <a:t>1 Motion Design</a:t>
            </a:r>
          </a:p>
          <a:p>
            <a:pPr marL="3600" lvl="1" algn="just">
              <a:lnSpc>
                <a:spcPct val="100000"/>
              </a:lnSpc>
              <a:buClr>
                <a:srgbClr val="403154"/>
              </a:buClr>
            </a:pPr>
            <a:endParaRPr lang="fr-FR" sz="2400" b="0" strike="noStrike" spc="-1" dirty="0">
              <a:latin typeface="Comic Sans MS" panose="030F0702030302020204" pitchFamily="66" charset="0"/>
            </a:endParaRPr>
          </a:p>
          <a:p>
            <a:pPr marL="3600" lvl="1" algn="just">
              <a:lnSpc>
                <a:spcPct val="100000"/>
              </a:lnSpc>
              <a:buClr>
                <a:srgbClr val="403154"/>
              </a:buClr>
            </a:pPr>
            <a:endParaRPr lang="fr-FR" sz="1100" b="0" strike="noStrike" spc="-1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endParaRPr lang="fr-FR" sz="1050" b="0" strike="noStrike" spc="-1" dirty="0">
              <a:latin typeface="Comic Sans MS" panose="030F0702030302020204" pitchFamily="66" charset="0"/>
            </a:endParaRPr>
          </a:p>
          <a:p>
            <a:pPr marL="343080" lvl="1" indent="-339480" algn="just">
              <a:lnSpc>
                <a:spcPct val="100000"/>
              </a:lnSpc>
              <a:buClr>
                <a:srgbClr val="403154"/>
              </a:buClr>
              <a:buFont typeface="Wingdings" charset="2"/>
              <a:buChar char=""/>
            </a:pPr>
            <a:r>
              <a:rPr lang="fr-FR" sz="2800" b="0" strike="noStrike" spc="-1" dirty="0">
                <a:latin typeface="Comic Sans MS" panose="030F0702030302020204" pitchFamily="66" charset="0"/>
                <a:ea typeface="Calibri"/>
              </a:rPr>
              <a:t>1 Mini-série « Le Schéma Départemental</a:t>
            </a:r>
          </a:p>
          <a:p>
            <a:pPr marL="3600" lvl="1" algn="just">
              <a:lnSpc>
                <a:spcPct val="100000"/>
              </a:lnSpc>
              <a:buClr>
                <a:srgbClr val="403154"/>
              </a:buClr>
            </a:pPr>
            <a:r>
              <a:rPr lang="fr-FR" sz="2800" b="0" strike="noStrike" spc="-1" dirty="0">
                <a:latin typeface="Comic Sans MS" panose="030F0702030302020204" pitchFamily="66" charset="0"/>
                <a:ea typeface="Calibri"/>
              </a:rPr>
              <a:t>     des Services aux Familles présente »</a:t>
            </a:r>
          </a:p>
          <a:p>
            <a:pPr marL="3600" lvl="1" algn="just">
              <a:lnSpc>
                <a:spcPct val="100000"/>
              </a:lnSpc>
              <a:buClr>
                <a:srgbClr val="403154"/>
              </a:buClr>
            </a:pPr>
            <a:endParaRPr lang="fr-FR" sz="2400" b="0" strike="noStrike" spc="-1" dirty="0">
              <a:latin typeface="Comic Sans MS" panose="030F0702030302020204" pitchFamily="66" charset="0"/>
            </a:endParaRPr>
          </a:p>
          <a:p>
            <a:pPr marL="3600" lvl="1" algn="just">
              <a:lnSpc>
                <a:spcPct val="100000"/>
              </a:lnSpc>
              <a:buClr>
                <a:srgbClr val="403154"/>
              </a:buClr>
            </a:pPr>
            <a:endParaRPr lang="fr-FR" sz="1100" b="0" strike="noStrike" spc="-1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endParaRPr lang="fr-FR" sz="1050" b="0" strike="noStrike" spc="-1" dirty="0">
              <a:latin typeface="Comic Sans MS" panose="030F0702030302020204" pitchFamily="66" charset="0"/>
            </a:endParaRPr>
          </a:p>
          <a:p>
            <a:pPr marL="343080" lvl="1" indent="-339480" algn="just">
              <a:lnSpc>
                <a:spcPct val="100000"/>
              </a:lnSpc>
              <a:buClr>
                <a:srgbClr val="403154"/>
              </a:buClr>
              <a:buFont typeface="Wingdings" charset="2"/>
              <a:buChar char=""/>
            </a:pPr>
            <a:r>
              <a:rPr lang="fr-FR" sz="2800" b="0" strike="noStrike" spc="-1" dirty="0">
                <a:latin typeface="Comic Sans MS" panose="030F0702030302020204" pitchFamily="66" charset="0"/>
                <a:ea typeface="Calibri"/>
              </a:rPr>
              <a:t>1 Journée Départementale</a:t>
            </a:r>
          </a:p>
          <a:p>
            <a:pPr marL="3600" lvl="1" algn="just">
              <a:lnSpc>
                <a:spcPct val="100000"/>
              </a:lnSpc>
              <a:buClr>
                <a:srgbClr val="403154"/>
              </a:buClr>
            </a:pPr>
            <a:r>
              <a:rPr lang="fr-FR" sz="2800" spc="-1" dirty="0">
                <a:latin typeface="Comic Sans MS" panose="030F0702030302020204" pitchFamily="66" charset="0"/>
                <a:ea typeface="Calibri"/>
              </a:rPr>
              <a:t>     </a:t>
            </a:r>
            <a:r>
              <a:rPr lang="fr-FR" sz="2800" b="0" strike="noStrike" spc="-1" dirty="0">
                <a:latin typeface="Comic Sans MS" panose="030F0702030302020204" pitchFamily="66" charset="0"/>
                <a:ea typeface="Calibri"/>
              </a:rPr>
              <a:t>des Services aux Familles</a:t>
            </a:r>
            <a:endParaRPr lang="fr-FR" sz="2800" b="0" strike="noStrike" spc="-1" dirty="0">
              <a:latin typeface="Comic Sans MS" panose="030F0702030302020204" pitchFamily="66" charset="0"/>
            </a:endParaRPr>
          </a:p>
        </p:txBody>
      </p:sp>
      <p:sp>
        <p:nvSpPr>
          <p:cNvPr id="43" name="Isosceles Triangle 19"/>
          <p:cNvSpPr/>
          <p:nvPr/>
        </p:nvSpPr>
        <p:spPr>
          <a:xfrm flipH="1">
            <a:off x="7972920" y="6115680"/>
            <a:ext cx="1490760" cy="73872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Isosceles Triangle 21"/>
          <p:cNvSpPr/>
          <p:nvPr/>
        </p:nvSpPr>
        <p:spPr>
          <a:xfrm flipH="1">
            <a:off x="7599600" y="6453000"/>
            <a:ext cx="811440" cy="40140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885EFAC-93BE-EE1F-EFF3-6F31137A1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85" y="5951299"/>
            <a:ext cx="1092046" cy="7000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9A8DF24-FBD2-5B3B-A006-A660429AE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96" y="6130205"/>
            <a:ext cx="1330087" cy="639257"/>
          </a:xfrm>
          <a:prstGeom prst="rect">
            <a:avLst/>
          </a:prstGeom>
        </p:spPr>
      </p:pic>
      <p:pic>
        <p:nvPicPr>
          <p:cNvPr id="12" name="Image 11" descr="Afficher l'image d'origine">
            <a:extLst>
              <a:ext uri="{FF2B5EF4-FFF2-40B4-BE49-F238E27FC236}">
                <a16:creationId xmlns:a16="http://schemas.microsoft.com/office/drawing/2014/main" id="{C36A180D-BC35-2DA7-65E3-F4C1CCB09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19" y="6218780"/>
            <a:ext cx="1157945" cy="504862"/>
          </a:xfrm>
          <a:prstGeom prst="rect">
            <a:avLst/>
          </a:prstGeom>
          <a:noFill/>
        </p:spPr>
      </p:pic>
      <p:pic>
        <p:nvPicPr>
          <p:cNvPr id="14" name="Image 4">
            <a:extLst>
              <a:ext uri="{FF2B5EF4-FFF2-40B4-BE49-F238E27FC236}">
                <a16:creationId xmlns:a16="http://schemas.microsoft.com/office/drawing/2014/main" id="{FEBA14FB-733E-FDA5-6E82-68B5F82460C3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0157372" y="5907124"/>
            <a:ext cx="2030428" cy="897086"/>
          </a:xfrm>
          <a:prstGeom prst="rect">
            <a:avLst/>
          </a:prstGeom>
          <a:ln w="0">
            <a:noFill/>
          </a:ln>
        </p:spPr>
      </p:pic>
      <p:pic>
        <p:nvPicPr>
          <p:cNvPr id="16" name="Image 15" descr="Savoie-rvb">
            <a:extLst>
              <a:ext uri="{FF2B5EF4-FFF2-40B4-BE49-F238E27FC236}">
                <a16:creationId xmlns:a16="http://schemas.microsoft.com/office/drawing/2014/main" id="{67A3CD90-F1FE-EED1-8EBE-7C52757BB1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74" y="5850611"/>
            <a:ext cx="594792" cy="8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14AAC1D-E347-BCEB-45B3-F480DB39EB4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4067" r="20001" b="15093"/>
          <a:stretch/>
        </p:blipFill>
        <p:spPr bwMode="auto">
          <a:xfrm>
            <a:off x="3375995" y="5944092"/>
            <a:ext cx="950995" cy="797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8" name="Objet 17">
            <a:extLst>
              <a:ext uri="{FF2B5EF4-FFF2-40B4-BE49-F238E27FC236}">
                <a16:creationId xmlns:a16="http://schemas.microsoft.com/office/drawing/2014/main" id="{D92D8C4F-088D-CFB7-EA62-A98E6E9B30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857850"/>
              </p:ext>
            </p:extLst>
          </p:nvPr>
        </p:nvGraphicFramePr>
        <p:xfrm>
          <a:off x="4730671" y="6092344"/>
          <a:ext cx="1348507" cy="63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9" imgW="3147333" imgH="983065" progId="Paint.Picture">
                  <p:embed/>
                </p:oleObj>
              </mc:Choice>
              <mc:Fallback>
                <p:oleObj name="Image bitmap" r:id="rId9" imgW="3147333" imgH="983065" progId="Paint.Picture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3BA90251-999E-CA34-28A4-1196BBCA78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06"/>
                      <a:stretch>
                        <a:fillRect/>
                      </a:stretch>
                    </p:blipFill>
                    <p:spPr bwMode="auto">
                      <a:xfrm>
                        <a:off x="4730671" y="6092344"/>
                        <a:ext cx="1348507" cy="639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Graphique 7" descr="Présentation avec multimédia avec un remplissage uni">
            <a:extLst>
              <a:ext uri="{FF2B5EF4-FFF2-40B4-BE49-F238E27FC236}">
                <a16:creationId xmlns:a16="http://schemas.microsoft.com/office/drawing/2014/main" id="{5EB981BE-446A-E505-581C-1B4BCD93A64C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415984" y="1898714"/>
            <a:ext cx="836654" cy="831045"/>
          </a:xfrm>
          <a:prstGeom prst="rect">
            <a:avLst/>
          </a:prstGeom>
          <a:ln w="0">
            <a:noFill/>
          </a:ln>
        </p:spPr>
      </p:pic>
      <p:pic>
        <p:nvPicPr>
          <p:cNvPr id="27" name="Graphique 10" descr="Réseaux sociaux avec un remplissage uni">
            <a:extLst>
              <a:ext uri="{FF2B5EF4-FFF2-40B4-BE49-F238E27FC236}">
                <a16:creationId xmlns:a16="http://schemas.microsoft.com/office/drawing/2014/main" id="{CCB9C2B5-C8ED-04B5-0796-EFD28E5A08BF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385411" y="4558226"/>
            <a:ext cx="964484" cy="958018"/>
          </a:xfrm>
          <a:prstGeom prst="rect">
            <a:avLst/>
          </a:prstGeom>
          <a:ln w="0">
            <a:noFill/>
          </a:ln>
        </p:spPr>
      </p:pic>
      <p:pic>
        <p:nvPicPr>
          <p:cNvPr id="28" name="Graphique 3" descr="Clap avec un remplissage uni">
            <a:extLst>
              <a:ext uri="{FF2B5EF4-FFF2-40B4-BE49-F238E27FC236}">
                <a16:creationId xmlns:a16="http://schemas.microsoft.com/office/drawing/2014/main" id="{33F0428D-DF9B-BC0E-A7CF-CBE339628822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426688" y="3152739"/>
            <a:ext cx="807288" cy="801875"/>
          </a:xfrm>
          <a:prstGeom prst="rect">
            <a:avLst/>
          </a:prstGeom>
          <a:ln w="0">
            <a:noFill/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CDAE717-F25A-1801-07EF-E4B6041E08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0388" y="4699454"/>
            <a:ext cx="3674796" cy="107773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4A91CAF-4B10-4E01-B180-797B3BFFFC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80092" y="2982014"/>
            <a:ext cx="3126497" cy="1704565"/>
          </a:xfrm>
          <a:prstGeom prst="rect">
            <a:avLst/>
          </a:prstGeom>
        </p:spPr>
      </p:pic>
      <p:sp>
        <p:nvSpPr>
          <p:cNvPr id="33" name="Freeform: Shape 11">
            <a:extLst>
              <a:ext uri="{FF2B5EF4-FFF2-40B4-BE49-F238E27FC236}">
                <a16:creationId xmlns:a16="http://schemas.microsoft.com/office/drawing/2014/main" id="{EC94DC70-0868-DC81-B17E-D89ABBE4F454}"/>
              </a:ext>
            </a:extLst>
          </p:cNvPr>
          <p:cNvSpPr/>
          <p:nvPr/>
        </p:nvSpPr>
        <p:spPr>
          <a:xfrm rot="18900000" flipH="1">
            <a:off x="-376560" y="-252000"/>
            <a:ext cx="1827360" cy="1372680"/>
          </a:xfrm>
          <a:custGeom>
            <a:avLst/>
            <a:gdLst/>
            <a:ahLst/>
            <a:cxn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405C4879-F0DE-2842-EB0B-0302503EA21A}"/>
              </a:ext>
            </a:extLst>
          </p:cNvPr>
          <p:cNvSpPr/>
          <p:nvPr/>
        </p:nvSpPr>
        <p:spPr>
          <a:xfrm rot="18900000" flipH="1">
            <a:off x="889200" y="420840"/>
            <a:ext cx="643680" cy="641520"/>
          </a:xfrm>
          <a:prstGeom prst="rect">
            <a:avLst/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FCD638AB-F63A-CF03-E0B6-F0E4BABD2580}"/>
              </a:ext>
            </a:extLst>
          </p:cNvPr>
          <p:cNvSpPr/>
          <p:nvPr/>
        </p:nvSpPr>
        <p:spPr>
          <a:xfrm rot="18900000" flipH="1">
            <a:off x="10041480" y="653400"/>
            <a:ext cx="685440" cy="684000"/>
          </a:xfrm>
          <a:prstGeom prst="rect">
            <a:avLst/>
          </a:pr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Freeform: Shape 17">
            <a:extLst>
              <a:ext uri="{FF2B5EF4-FFF2-40B4-BE49-F238E27FC236}">
                <a16:creationId xmlns:a16="http://schemas.microsoft.com/office/drawing/2014/main" id="{92667217-5507-E9E8-A20E-4783FC1B6345}"/>
              </a:ext>
            </a:extLst>
          </p:cNvPr>
          <p:cNvSpPr/>
          <p:nvPr/>
        </p:nvSpPr>
        <p:spPr>
          <a:xfrm rot="10800000" flipH="1">
            <a:off x="9356040" y="3600"/>
            <a:ext cx="2831760" cy="1477080"/>
          </a:xfrm>
          <a:custGeom>
            <a:avLst/>
            <a:gdLst/>
            <a:ahLst/>
            <a:cxn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2B61A2A-DCD9-61A5-78BA-83BE7F0E23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31322" y="1217472"/>
            <a:ext cx="3198608" cy="173571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F683B2B-646F-BE43-6111-AF7A8A5D3BDE}"/>
              </a:ext>
            </a:extLst>
          </p:cNvPr>
          <p:cNvSpPr txBox="1"/>
          <p:nvPr/>
        </p:nvSpPr>
        <p:spPr>
          <a:xfrm>
            <a:off x="1063204" y="296476"/>
            <a:ext cx="10394895" cy="636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300" b="1" dirty="0">
                <a:solidFill>
                  <a:srgbClr val="42467A"/>
                </a:solidFill>
                <a:effectLst/>
                <a:latin typeface="Comic Sans MS" panose="030F0702030302020204" pitchFamily="66" charset="0"/>
                <a:ea typeface="Roboto" panose="02000000000000000000" pitchFamily="2" charset="0"/>
                <a:cs typeface="+mj-cs"/>
              </a:rPr>
              <a:t>2023 : une année pour créer des outils</a:t>
            </a:r>
            <a:endParaRPr lang="fr-FR" sz="1600" dirty="0">
              <a:solidFill>
                <a:srgbClr val="42467A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5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11"/>
          <p:cNvSpPr/>
          <p:nvPr/>
        </p:nvSpPr>
        <p:spPr>
          <a:xfrm rot="18900000" flipH="1">
            <a:off x="-376560" y="-252000"/>
            <a:ext cx="1827360" cy="1372680"/>
          </a:xfrm>
          <a:custGeom>
            <a:avLst/>
            <a:gdLst/>
            <a:ahLst/>
            <a:cxn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Rectangle 13"/>
          <p:cNvSpPr/>
          <p:nvPr/>
        </p:nvSpPr>
        <p:spPr>
          <a:xfrm rot="18900000" flipH="1">
            <a:off x="889200" y="420840"/>
            <a:ext cx="643680" cy="641520"/>
          </a:xfrm>
          <a:prstGeom prst="rect">
            <a:avLst/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Rectangle 15"/>
          <p:cNvSpPr/>
          <p:nvPr/>
        </p:nvSpPr>
        <p:spPr>
          <a:xfrm rot="18900000" flipH="1">
            <a:off x="10041480" y="653400"/>
            <a:ext cx="685440" cy="684000"/>
          </a:xfrm>
          <a:prstGeom prst="rect">
            <a:avLst/>
          </a:pr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: Shape 17"/>
          <p:cNvSpPr/>
          <p:nvPr/>
        </p:nvSpPr>
        <p:spPr>
          <a:xfrm rot="10800000" flipH="1">
            <a:off x="9356040" y="3600"/>
            <a:ext cx="2831760" cy="1477080"/>
          </a:xfrm>
          <a:custGeom>
            <a:avLst/>
            <a:gdLst/>
            <a:ahLst/>
            <a:cxn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Isosceles Triangle 19"/>
          <p:cNvSpPr/>
          <p:nvPr/>
        </p:nvSpPr>
        <p:spPr>
          <a:xfrm flipH="1">
            <a:off x="7972920" y="6115680"/>
            <a:ext cx="1490760" cy="73872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Isosceles Triangle 21"/>
          <p:cNvSpPr/>
          <p:nvPr/>
        </p:nvSpPr>
        <p:spPr>
          <a:xfrm flipH="1">
            <a:off x="7599600" y="6453000"/>
            <a:ext cx="811440" cy="40140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683B2B-646F-BE43-6111-AF7A8A5D3BDE}"/>
              </a:ext>
            </a:extLst>
          </p:cNvPr>
          <p:cNvSpPr txBox="1"/>
          <p:nvPr/>
        </p:nvSpPr>
        <p:spPr>
          <a:xfrm>
            <a:off x="756653" y="163311"/>
            <a:ext cx="10807801" cy="636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3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  <a:cs typeface="+mj-cs"/>
              </a:rPr>
              <a:t>Au croisement de politiques</a:t>
            </a:r>
            <a:endParaRPr lang="fr-FR" sz="1600" i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phique 1" descr="Création de récits avec un remplissage uni">
            <a:extLst>
              <a:ext uri="{FF2B5EF4-FFF2-40B4-BE49-F238E27FC236}">
                <a16:creationId xmlns:a16="http://schemas.microsoft.com/office/drawing/2014/main" id="{12C32722-8443-9AD8-754A-CA1DAF52F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4950" y="2451569"/>
            <a:ext cx="1580805" cy="158080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6F5A902-D9B5-5656-71BF-7D670CF0A41C}"/>
              </a:ext>
            </a:extLst>
          </p:cNvPr>
          <p:cNvSpPr txBox="1"/>
          <p:nvPr/>
        </p:nvSpPr>
        <p:spPr>
          <a:xfrm>
            <a:off x="5838220" y="3926584"/>
            <a:ext cx="1132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SDSF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DED9431-7468-DF17-4B97-72702EB89631}"/>
              </a:ext>
            </a:extLst>
          </p:cNvPr>
          <p:cNvSpPr/>
          <p:nvPr/>
        </p:nvSpPr>
        <p:spPr>
          <a:xfrm>
            <a:off x="1719714" y="1309782"/>
            <a:ext cx="3655999" cy="1136101"/>
          </a:xfrm>
          <a:prstGeom prst="ellipse">
            <a:avLst/>
          </a:prstGeom>
          <a:noFill/>
          <a:ln>
            <a:solidFill>
              <a:srgbClr val="A0B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A5A399-53DE-0189-7293-A0A0912AF668}"/>
              </a:ext>
            </a:extLst>
          </p:cNvPr>
          <p:cNvSpPr txBox="1"/>
          <p:nvPr/>
        </p:nvSpPr>
        <p:spPr>
          <a:xfrm>
            <a:off x="1812808" y="1489476"/>
            <a:ext cx="352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ETAT</a:t>
            </a:r>
          </a:p>
          <a:p>
            <a:pPr algn="ctr"/>
            <a:r>
              <a:rPr lang="fr-FR" sz="1600" dirty="0"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Pacte des solidarités</a:t>
            </a:r>
            <a:endParaRPr lang="fr-FR" sz="1500" dirty="0">
              <a:latin typeface="Comic Sans MS" panose="030F07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84F335A-1D8E-552E-1EE1-0F6C1A5F3B29}"/>
              </a:ext>
            </a:extLst>
          </p:cNvPr>
          <p:cNvSpPr/>
          <p:nvPr/>
        </p:nvSpPr>
        <p:spPr>
          <a:xfrm>
            <a:off x="7617754" y="1177849"/>
            <a:ext cx="3079838" cy="1136101"/>
          </a:xfrm>
          <a:prstGeom prst="ellipse">
            <a:avLst/>
          </a:prstGeom>
          <a:noFill/>
          <a:ln>
            <a:solidFill>
              <a:srgbClr val="A0B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577196-7FD6-DE90-BC02-321DFED56308}"/>
              </a:ext>
            </a:extLst>
          </p:cNvPr>
          <p:cNvSpPr txBox="1"/>
          <p:nvPr/>
        </p:nvSpPr>
        <p:spPr>
          <a:xfrm>
            <a:off x="8584209" y="1401464"/>
            <a:ext cx="12394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Caf</a:t>
            </a:r>
          </a:p>
          <a:p>
            <a:pPr algn="ctr"/>
            <a:r>
              <a:rPr lang="fr-FR" sz="1600" dirty="0"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COG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625720B-7A1F-F38C-CD21-4071FB21678F}"/>
              </a:ext>
            </a:extLst>
          </p:cNvPr>
          <p:cNvSpPr/>
          <p:nvPr/>
        </p:nvSpPr>
        <p:spPr>
          <a:xfrm>
            <a:off x="630315" y="2682114"/>
            <a:ext cx="3508879" cy="1347750"/>
          </a:xfrm>
          <a:prstGeom prst="ellipse">
            <a:avLst/>
          </a:prstGeom>
          <a:noFill/>
          <a:ln>
            <a:solidFill>
              <a:srgbClr val="A0B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1633F0E-C1E8-597E-F1CF-7D9543EF4997}"/>
              </a:ext>
            </a:extLst>
          </p:cNvPr>
          <p:cNvSpPr txBox="1"/>
          <p:nvPr/>
        </p:nvSpPr>
        <p:spPr>
          <a:xfrm>
            <a:off x="977411" y="3011095"/>
            <a:ext cx="278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Département</a:t>
            </a:r>
          </a:p>
          <a:p>
            <a:pPr algn="ctr"/>
            <a:r>
              <a:rPr lang="fr-FR" sz="1600" dirty="0"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Schéma Unique</a:t>
            </a:r>
            <a:endParaRPr lang="fr-FR" sz="1500" dirty="0">
              <a:latin typeface="Comic Sans MS" panose="030F07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52A2F25-562F-40CF-0602-154EB3D6A276}"/>
              </a:ext>
            </a:extLst>
          </p:cNvPr>
          <p:cNvSpPr/>
          <p:nvPr/>
        </p:nvSpPr>
        <p:spPr>
          <a:xfrm>
            <a:off x="8467082" y="2666028"/>
            <a:ext cx="2914091" cy="1136101"/>
          </a:xfrm>
          <a:prstGeom prst="ellipse">
            <a:avLst/>
          </a:prstGeom>
          <a:noFill/>
          <a:ln>
            <a:solidFill>
              <a:srgbClr val="A0B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5E5A3BC-0656-B54B-B0EE-9E65A4CBA6B9}"/>
              </a:ext>
            </a:extLst>
          </p:cNvPr>
          <p:cNvSpPr txBox="1"/>
          <p:nvPr/>
        </p:nvSpPr>
        <p:spPr>
          <a:xfrm>
            <a:off x="9463680" y="2910666"/>
            <a:ext cx="113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MSA</a:t>
            </a:r>
          </a:p>
          <a:p>
            <a:pPr algn="ctr"/>
            <a:r>
              <a:rPr lang="fr-FR" sz="1600" dirty="0"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COG</a:t>
            </a:r>
            <a:endParaRPr lang="fr-FR" sz="1500" dirty="0">
              <a:latin typeface="Comic Sans MS" panose="030F07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B3DD49D-6D7F-1FDD-00C3-0BAFA804B21B}"/>
              </a:ext>
            </a:extLst>
          </p:cNvPr>
          <p:cNvSpPr/>
          <p:nvPr/>
        </p:nvSpPr>
        <p:spPr>
          <a:xfrm>
            <a:off x="7807908" y="4133712"/>
            <a:ext cx="2756519" cy="1136102"/>
          </a:xfrm>
          <a:prstGeom prst="ellipse">
            <a:avLst/>
          </a:prstGeom>
          <a:noFill/>
          <a:ln>
            <a:solidFill>
              <a:srgbClr val="A0B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1D42DFF-2EE7-DAAF-210E-F4BAAD0F058A}"/>
              </a:ext>
            </a:extLst>
          </p:cNvPr>
          <p:cNvSpPr txBox="1"/>
          <p:nvPr/>
        </p:nvSpPr>
        <p:spPr>
          <a:xfrm>
            <a:off x="8865238" y="4497445"/>
            <a:ext cx="1132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AMF</a:t>
            </a:r>
            <a:endParaRPr lang="fr-FR" sz="1500" b="1" dirty="0">
              <a:latin typeface="Comic Sans MS" panose="030F07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636EFFB-211F-2998-74DF-993BE46F18F1}"/>
              </a:ext>
            </a:extLst>
          </p:cNvPr>
          <p:cNvSpPr/>
          <p:nvPr/>
        </p:nvSpPr>
        <p:spPr>
          <a:xfrm>
            <a:off x="2480963" y="4497445"/>
            <a:ext cx="3806260" cy="1136101"/>
          </a:xfrm>
          <a:prstGeom prst="ellipse">
            <a:avLst/>
          </a:prstGeom>
          <a:noFill/>
          <a:ln>
            <a:solidFill>
              <a:srgbClr val="A0B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61F646C-7585-D3ED-EF2D-61DDBFDEF526}"/>
              </a:ext>
            </a:extLst>
          </p:cNvPr>
          <p:cNvSpPr txBox="1"/>
          <p:nvPr/>
        </p:nvSpPr>
        <p:spPr>
          <a:xfrm>
            <a:off x="2743972" y="4752250"/>
            <a:ext cx="323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UDAF</a:t>
            </a:r>
          </a:p>
          <a:p>
            <a:pPr algn="ctr"/>
            <a:r>
              <a:rPr lang="fr-FR" sz="1600" dirty="0">
                <a:latin typeface="Comic Sans MS" panose="030F0702030302020204" pitchFamily="66" charset="0"/>
                <a:ea typeface="Roboto" panose="02000000000000000000" pitchFamily="2" charset="0"/>
                <a:cs typeface="Roboto" panose="02000000000000000000" pitchFamily="2" charset="0"/>
              </a:rPr>
              <a:t>Besoins des familles</a:t>
            </a:r>
            <a:endParaRPr lang="fr-FR" sz="1500" dirty="0">
              <a:latin typeface="Comic Sans MS" panose="030F0702030302020204" pitchFamily="66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C1D1E9F-BB01-11B8-E507-FE77AAF9F9B7}"/>
              </a:ext>
            </a:extLst>
          </p:cNvPr>
          <p:cNvCxnSpPr>
            <a:cxnSpLocks/>
          </p:cNvCxnSpPr>
          <p:nvPr/>
        </p:nvCxnSpPr>
        <p:spPr>
          <a:xfrm>
            <a:off x="5000086" y="2306666"/>
            <a:ext cx="548125" cy="312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920FBC9-93A0-326C-48A7-DDD2BC0FDF52}"/>
              </a:ext>
            </a:extLst>
          </p:cNvPr>
          <p:cNvCxnSpPr>
            <a:cxnSpLocks/>
          </p:cNvCxnSpPr>
          <p:nvPr/>
        </p:nvCxnSpPr>
        <p:spPr>
          <a:xfrm flipH="1">
            <a:off x="7242509" y="3425779"/>
            <a:ext cx="10426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07FBDEA6-EEAA-48ED-3284-1B512B3517C6}"/>
              </a:ext>
            </a:extLst>
          </p:cNvPr>
          <p:cNvCxnSpPr>
            <a:cxnSpLocks/>
          </p:cNvCxnSpPr>
          <p:nvPr/>
        </p:nvCxnSpPr>
        <p:spPr>
          <a:xfrm flipV="1">
            <a:off x="5152619" y="4029864"/>
            <a:ext cx="372331" cy="416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9CE20D0-966F-EFB3-8579-29BDF3EB70C9}"/>
              </a:ext>
            </a:extLst>
          </p:cNvPr>
          <p:cNvCxnSpPr>
            <a:cxnSpLocks/>
          </p:cNvCxnSpPr>
          <p:nvPr/>
        </p:nvCxnSpPr>
        <p:spPr>
          <a:xfrm flipH="1">
            <a:off x="7074362" y="2212633"/>
            <a:ext cx="773498" cy="395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72B1BE1-9CF1-18BD-AB04-9512BF1FEA89}"/>
              </a:ext>
            </a:extLst>
          </p:cNvPr>
          <p:cNvCxnSpPr>
            <a:cxnSpLocks/>
          </p:cNvCxnSpPr>
          <p:nvPr/>
        </p:nvCxnSpPr>
        <p:spPr>
          <a:xfrm>
            <a:off x="4408094" y="3412712"/>
            <a:ext cx="717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CA56909-7F29-9CD2-A698-7F0BF8BBC953}"/>
              </a:ext>
            </a:extLst>
          </p:cNvPr>
          <p:cNvCxnSpPr>
            <a:cxnSpLocks/>
          </p:cNvCxnSpPr>
          <p:nvPr/>
        </p:nvCxnSpPr>
        <p:spPr>
          <a:xfrm flipH="1" flipV="1">
            <a:off x="7074362" y="3971317"/>
            <a:ext cx="773498" cy="343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38FA5287-CBE7-0B4F-F593-99DAD109B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85" y="5951299"/>
            <a:ext cx="1092046" cy="70009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F4B2D04-F1BB-2A96-5A77-F9AFD6BB6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96" y="6130205"/>
            <a:ext cx="1330087" cy="639257"/>
          </a:xfrm>
          <a:prstGeom prst="rect">
            <a:avLst/>
          </a:prstGeom>
        </p:spPr>
      </p:pic>
      <p:pic>
        <p:nvPicPr>
          <p:cNvPr id="27" name="Image 26" descr="Afficher l'image d'origine">
            <a:extLst>
              <a:ext uri="{FF2B5EF4-FFF2-40B4-BE49-F238E27FC236}">
                <a16:creationId xmlns:a16="http://schemas.microsoft.com/office/drawing/2014/main" id="{8867BA94-736D-ACE2-6DCB-3CEBDF0807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19" y="6218780"/>
            <a:ext cx="1157945" cy="504862"/>
          </a:xfrm>
          <a:prstGeom prst="rect">
            <a:avLst/>
          </a:prstGeom>
          <a:noFill/>
        </p:spPr>
      </p:pic>
      <p:pic>
        <p:nvPicPr>
          <p:cNvPr id="28" name="Image 4">
            <a:extLst>
              <a:ext uri="{FF2B5EF4-FFF2-40B4-BE49-F238E27FC236}">
                <a16:creationId xmlns:a16="http://schemas.microsoft.com/office/drawing/2014/main" id="{AB03E6FA-E2B6-D082-194E-AFBD0B389D3A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10157372" y="5907124"/>
            <a:ext cx="2030428" cy="897086"/>
          </a:xfrm>
          <a:prstGeom prst="rect">
            <a:avLst/>
          </a:prstGeom>
          <a:ln w="0">
            <a:noFill/>
          </a:ln>
        </p:spPr>
      </p:pic>
      <p:pic>
        <p:nvPicPr>
          <p:cNvPr id="29" name="Image 28" descr="Savoie-rvb">
            <a:extLst>
              <a:ext uri="{FF2B5EF4-FFF2-40B4-BE49-F238E27FC236}">
                <a16:creationId xmlns:a16="http://schemas.microsoft.com/office/drawing/2014/main" id="{9B2D8160-EA89-D403-8F4D-EB12D871D9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74" y="5850611"/>
            <a:ext cx="594792" cy="8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59075AE-C07F-8515-13B9-CEAEE713B3E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4067" r="20001" b="15093"/>
          <a:stretch/>
        </p:blipFill>
        <p:spPr bwMode="auto">
          <a:xfrm>
            <a:off x="3375995" y="5944092"/>
            <a:ext cx="950995" cy="797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1" name="Objet 30">
            <a:extLst>
              <a:ext uri="{FF2B5EF4-FFF2-40B4-BE49-F238E27FC236}">
                <a16:creationId xmlns:a16="http://schemas.microsoft.com/office/drawing/2014/main" id="{A1F90968-9AE3-F754-5362-D1217885F3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97105"/>
              </p:ext>
            </p:extLst>
          </p:nvPr>
        </p:nvGraphicFramePr>
        <p:xfrm>
          <a:off x="4730671" y="6092344"/>
          <a:ext cx="1348507" cy="63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11" imgW="3147333" imgH="983065" progId="Paint.Picture">
                  <p:embed/>
                </p:oleObj>
              </mc:Choice>
              <mc:Fallback>
                <p:oleObj name="Image bitmap" r:id="rId11" imgW="3147333" imgH="983065" progId="Paint.Picture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8FB8F510-91FE-A2CB-B0AB-56449C4E42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06"/>
                      <a:stretch>
                        <a:fillRect/>
                      </a:stretch>
                    </p:blipFill>
                    <p:spPr bwMode="auto">
                      <a:xfrm>
                        <a:off x="4730671" y="6092344"/>
                        <a:ext cx="1348507" cy="639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01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Freeform: Shape 11"/>
          <p:cNvSpPr/>
          <p:nvPr/>
        </p:nvSpPr>
        <p:spPr>
          <a:xfrm rot="18900000" flipH="1">
            <a:off x="-376560" y="-252000"/>
            <a:ext cx="1827360" cy="1372680"/>
          </a:xfrm>
          <a:custGeom>
            <a:avLst/>
            <a:gdLst/>
            <a:ahLst/>
            <a:cxn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Rectangle 13"/>
          <p:cNvSpPr/>
          <p:nvPr/>
        </p:nvSpPr>
        <p:spPr>
          <a:xfrm rot="18900000" flipH="1">
            <a:off x="889200" y="420840"/>
            <a:ext cx="643680" cy="641520"/>
          </a:xfrm>
          <a:prstGeom prst="rect">
            <a:avLst/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Rectangle 15"/>
          <p:cNvSpPr/>
          <p:nvPr/>
        </p:nvSpPr>
        <p:spPr>
          <a:xfrm rot="18900000" flipH="1">
            <a:off x="10041480" y="653400"/>
            <a:ext cx="685440" cy="684000"/>
          </a:xfrm>
          <a:prstGeom prst="rect">
            <a:avLst/>
          </a:pr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: Shape 17"/>
          <p:cNvSpPr/>
          <p:nvPr/>
        </p:nvSpPr>
        <p:spPr>
          <a:xfrm rot="10800000" flipH="1">
            <a:off x="9356040" y="3600"/>
            <a:ext cx="2831760" cy="1477080"/>
          </a:xfrm>
          <a:custGeom>
            <a:avLst/>
            <a:gdLst/>
            <a:ahLst/>
            <a:cxn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Isosceles Triangle 19"/>
          <p:cNvSpPr/>
          <p:nvPr/>
        </p:nvSpPr>
        <p:spPr>
          <a:xfrm flipH="1">
            <a:off x="7972920" y="6115680"/>
            <a:ext cx="1490760" cy="73872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Isosceles Triangle 21"/>
          <p:cNvSpPr/>
          <p:nvPr/>
        </p:nvSpPr>
        <p:spPr>
          <a:xfrm flipH="1">
            <a:off x="7599600" y="6453000"/>
            <a:ext cx="811440" cy="401400"/>
          </a:xfrm>
          <a:prstGeom prst="triangle">
            <a:avLst>
              <a:gd name="adj" fmla="val 50000"/>
            </a:avLst>
          </a:prstGeom>
          <a:solidFill>
            <a:srgbClr val="4472C4">
              <a:alpha val="3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008926-0A0B-8E10-05B4-A905F1CF79BF}"/>
              </a:ext>
            </a:extLst>
          </p:cNvPr>
          <p:cNvSpPr txBox="1">
            <a:spLocks/>
          </p:cNvSpPr>
          <p:nvPr/>
        </p:nvSpPr>
        <p:spPr>
          <a:xfrm>
            <a:off x="4814589" y="197423"/>
            <a:ext cx="2559341" cy="4738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23F75"/>
                </a:solidFill>
                <a:latin typeface="Comic Sans MS" panose="030F0702030302020204" pitchFamily="66" charset="0"/>
                <a:ea typeface="Roboto" panose="02000000000000000000" pitchFamily="2" charset="0"/>
              </a:rPr>
              <a:t>Le contenu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CEEBCF-BBE1-8EBB-BBB2-A68DADF0D2A2}"/>
              </a:ext>
            </a:extLst>
          </p:cNvPr>
          <p:cNvSpPr txBox="1"/>
          <p:nvPr/>
        </p:nvSpPr>
        <p:spPr>
          <a:xfrm>
            <a:off x="842660" y="1033266"/>
            <a:ext cx="102778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Une note explicative de cadrage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Enjeux nationaux et leur déclinaison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Roboto" panose="02000000000000000000" pitchFamily="2" charset="0"/>
            </a:endParaRP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Un contexte territorial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Travail d’écriture, gouvernance, temporalité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Roboto" panose="02000000000000000000" pitchFamily="2" charset="0"/>
            </a:endParaRP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Une méthodologie de projet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Liens CTG Caf, travail partenarial, axes transversaux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Roboto" panose="02000000000000000000" pitchFamily="2" charset="0"/>
            </a:endParaRP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Un diagnostic départemental par thématique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Petite Enfance, Enfance, Jeunesse, Animation de la Vie Sociale, Soutien à la Parentalité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Roboto" panose="02000000000000000000" pitchFamily="2" charset="0"/>
            </a:endParaRP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Des Fiches Actions</a:t>
            </a:r>
          </a:p>
          <a:p>
            <a:pPr marL="0" marR="0" lvl="0" indent="0" algn="ctr" defTabSz="715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Roboto" panose="02000000000000000000" pitchFamily="2" charset="0"/>
              </a:rPr>
              <a:t>	Constats, objectifs stratégiques, résultats attendus, critères d’évaluation, indicateurs, outils à mobiliser, personnes référentes, partenaires impliqués, suivi des rencontres</a:t>
            </a:r>
          </a:p>
        </p:txBody>
      </p:sp>
      <p:pic>
        <p:nvPicPr>
          <p:cNvPr id="6" name="Graphique 5" descr="Notes Post-it 3 avec un remplissage uni">
            <a:extLst>
              <a:ext uri="{FF2B5EF4-FFF2-40B4-BE49-F238E27FC236}">
                <a16:creationId xmlns:a16="http://schemas.microsoft.com/office/drawing/2014/main" id="{84D3C1BF-41B8-FD98-5CDD-F297BF738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2781" y="979288"/>
            <a:ext cx="629332" cy="629332"/>
          </a:xfrm>
          <a:prstGeom prst="rect">
            <a:avLst/>
          </a:prstGeom>
        </p:spPr>
      </p:pic>
      <p:pic>
        <p:nvPicPr>
          <p:cNvPr id="7" name="Graphique 6" descr="Carte avec repère avec un remplissage uni">
            <a:extLst>
              <a:ext uri="{FF2B5EF4-FFF2-40B4-BE49-F238E27FC236}">
                <a16:creationId xmlns:a16="http://schemas.microsoft.com/office/drawing/2014/main" id="{A013F096-C2F5-92C4-E727-D83D847F6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45887" y="1723968"/>
            <a:ext cx="671560" cy="671560"/>
          </a:xfrm>
          <a:prstGeom prst="rect">
            <a:avLst/>
          </a:prstGeom>
        </p:spPr>
      </p:pic>
      <p:pic>
        <p:nvPicPr>
          <p:cNvPr id="8" name="Graphique 7" descr="Blockchain avec un remplissage uni">
            <a:extLst>
              <a:ext uri="{FF2B5EF4-FFF2-40B4-BE49-F238E27FC236}">
                <a16:creationId xmlns:a16="http://schemas.microsoft.com/office/drawing/2014/main" id="{9375964B-578C-688D-3E9F-0531F75207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74503" y="2682395"/>
            <a:ext cx="807669" cy="807669"/>
          </a:xfrm>
          <a:prstGeom prst="rect">
            <a:avLst/>
          </a:prstGeom>
        </p:spPr>
      </p:pic>
      <p:pic>
        <p:nvPicPr>
          <p:cNvPr id="9" name="Graphique 8" descr="Document avec un remplissage uni">
            <a:extLst>
              <a:ext uri="{FF2B5EF4-FFF2-40B4-BE49-F238E27FC236}">
                <a16:creationId xmlns:a16="http://schemas.microsoft.com/office/drawing/2014/main" id="{ECC425E3-A79B-3481-2A6C-067DDFB18D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7684" y="4628564"/>
            <a:ext cx="807670" cy="807670"/>
          </a:xfrm>
          <a:prstGeom prst="rect">
            <a:avLst/>
          </a:prstGeom>
        </p:spPr>
      </p:pic>
      <p:pic>
        <p:nvPicPr>
          <p:cNvPr id="10" name="Graphique 9" descr="Loupe avec un remplissage uni">
            <a:extLst>
              <a:ext uri="{FF2B5EF4-FFF2-40B4-BE49-F238E27FC236}">
                <a16:creationId xmlns:a16="http://schemas.microsoft.com/office/drawing/2014/main" id="{BC8FBF28-19E9-4DA0-2910-0B1EA10583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5514" y="3468676"/>
            <a:ext cx="807672" cy="8076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16F8E3C-6A99-0691-416F-2F0DF28381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185" y="5951299"/>
            <a:ext cx="1092046" cy="7000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33550E8-F196-4027-9A36-79B95D3E48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96" y="6130205"/>
            <a:ext cx="1330087" cy="639257"/>
          </a:xfrm>
          <a:prstGeom prst="rect">
            <a:avLst/>
          </a:prstGeom>
        </p:spPr>
      </p:pic>
      <p:pic>
        <p:nvPicPr>
          <p:cNvPr id="13" name="Image 12" descr="Afficher l'image d'origine">
            <a:extLst>
              <a:ext uri="{FF2B5EF4-FFF2-40B4-BE49-F238E27FC236}">
                <a16:creationId xmlns:a16="http://schemas.microsoft.com/office/drawing/2014/main" id="{9A9B744E-45BB-423E-355F-2CA6A8B505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19" y="6218780"/>
            <a:ext cx="1157945" cy="504862"/>
          </a:xfrm>
          <a:prstGeom prst="rect">
            <a:avLst/>
          </a:prstGeom>
          <a:noFill/>
        </p:spPr>
      </p:pic>
      <p:pic>
        <p:nvPicPr>
          <p:cNvPr id="14" name="Image 4">
            <a:extLst>
              <a:ext uri="{FF2B5EF4-FFF2-40B4-BE49-F238E27FC236}">
                <a16:creationId xmlns:a16="http://schemas.microsoft.com/office/drawing/2014/main" id="{396CFD06-64D4-9D0B-7A2A-64D5BC321B26}"/>
              </a:ext>
            </a:extLst>
          </p:cNvPr>
          <p:cNvPicPr/>
          <p:nvPr/>
        </p:nvPicPr>
        <p:blipFill>
          <a:blip r:embed="rId16"/>
          <a:stretch/>
        </p:blipFill>
        <p:spPr>
          <a:xfrm>
            <a:off x="10157372" y="5907124"/>
            <a:ext cx="2030428" cy="897086"/>
          </a:xfrm>
          <a:prstGeom prst="rect">
            <a:avLst/>
          </a:prstGeom>
          <a:ln w="0">
            <a:noFill/>
          </a:ln>
        </p:spPr>
      </p:pic>
      <p:pic>
        <p:nvPicPr>
          <p:cNvPr id="15" name="Image 14" descr="Savoie-rvb">
            <a:extLst>
              <a:ext uri="{FF2B5EF4-FFF2-40B4-BE49-F238E27FC236}">
                <a16:creationId xmlns:a16="http://schemas.microsoft.com/office/drawing/2014/main" id="{652DAD10-30DD-4C93-B165-05CF1211DA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74" y="5850611"/>
            <a:ext cx="594792" cy="8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D720949-64CE-ABA5-3530-83643A639D7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4067" r="20001" b="15093"/>
          <a:stretch/>
        </p:blipFill>
        <p:spPr bwMode="auto">
          <a:xfrm>
            <a:off x="3375995" y="5944092"/>
            <a:ext cx="950995" cy="797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51BA7636-5914-5F6D-7DFA-8DA96E9CCA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97105"/>
              </p:ext>
            </p:extLst>
          </p:nvPr>
        </p:nvGraphicFramePr>
        <p:xfrm>
          <a:off x="4730671" y="6092344"/>
          <a:ext cx="1348507" cy="63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19" imgW="3147333" imgH="983065" progId="Paint.Picture">
                  <p:embed/>
                </p:oleObj>
              </mc:Choice>
              <mc:Fallback>
                <p:oleObj name="Image bitmap" r:id="rId19" imgW="3147333" imgH="983065" progId="Paint.Picture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8FB8F510-91FE-A2CB-B0AB-56449C4E42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06"/>
                      <a:stretch>
                        <a:fillRect/>
                      </a:stretch>
                    </p:blipFill>
                    <p:spPr bwMode="auto">
                      <a:xfrm>
                        <a:off x="4730671" y="6092344"/>
                        <a:ext cx="1348507" cy="639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4566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1264</Words>
  <Application>Microsoft Office PowerPoint</Application>
  <PresentationFormat>Grand écran</PresentationFormat>
  <Paragraphs>215</Paragraphs>
  <Slides>17</Slides>
  <Notes>17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Comic Sans MS</vt:lpstr>
      <vt:lpstr>Courier New</vt:lpstr>
      <vt:lpstr>Roboto</vt:lpstr>
      <vt:lpstr>Symbol</vt:lpstr>
      <vt:lpstr>Wingdings</vt:lpstr>
      <vt:lpstr>Office Theme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CNAF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dc:description/>
  <cp:lastModifiedBy>Morgane PERSONNAZ 731</cp:lastModifiedBy>
  <cp:revision>41</cp:revision>
  <cp:lastPrinted>2024-02-05T13:54:32Z</cp:lastPrinted>
  <dcterms:created xsi:type="dcterms:W3CDTF">2023-12-12T15:31:18Z</dcterms:created>
  <dcterms:modified xsi:type="dcterms:W3CDTF">2024-03-04T08:35:58Z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21</vt:i4>
  </property>
</Properties>
</file>