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notesMasterIdLst>
    <p:notesMasterId r:id="rId11"/>
  </p:notesMasterIdLst>
  <p:sldIdLst>
    <p:sldId id="267" r:id="rId6"/>
    <p:sldId id="2146848374" r:id="rId7"/>
    <p:sldId id="2146848375" r:id="rId8"/>
    <p:sldId id="2146848376" r:id="rId9"/>
    <p:sldId id="214684837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C7A4"/>
    <a:srgbClr val="178D66"/>
    <a:srgbClr val="5195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236-DC35-4703-8E1F-787430FAE107}" type="datetimeFigureOut">
              <a:rPr lang="fr-FR" smtClean="0"/>
              <a:t>21/05/2026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71CE1-61D9-4A08-9907-AB54FC5C7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4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06BC9F-8670-444D-84C2-7D173E3622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2C2DC6-56F9-44B2-B6A8-B2B3BE4F6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8684" y="6477000"/>
            <a:ext cx="12253384" cy="400050"/>
          </a:xfrm>
          <a:prstGeom prst="rect">
            <a:avLst/>
          </a:prstGeom>
          <a:solidFill>
            <a:srgbClr val="1D4D91"/>
          </a:solidFill>
          <a:ln>
            <a:noFill/>
          </a:ln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800">
                <a:solidFill>
                  <a:srgbClr val="FFFFFF"/>
                </a:solidFill>
              </a:rPr>
              <a:t>   </a:t>
            </a:r>
            <a:r>
              <a:rPr lang="fr-FR" altLang="fr-FR" sz="1400">
                <a:solidFill>
                  <a:srgbClr val="FFFFFF"/>
                </a:solidFill>
                <a:latin typeface="Century Gothic" pitchFamily="34" charset="0"/>
              </a:rPr>
              <a:t>Ecosystème numériqu</a:t>
            </a:r>
            <a:r>
              <a:rPr lang="fr-FR" altLang="fr-FR" sz="1600">
                <a:solidFill>
                  <a:srgbClr val="FFFFFF"/>
                </a:solidFill>
                <a:latin typeface="Century Gothic" pitchFamily="34" charset="0"/>
              </a:rPr>
              <a:t>e</a:t>
            </a:r>
            <a:r>
              <a:rPr lang="fr-FR" altLang="fr-FR" sz="200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altLang="fr-FR" sz="1400">
                <a:solidFill>
                  <a:srgbClr val="FFFFFF"/>
                </a:solidFill>
                <a:latin typeface="Century Gothic" pitchFamily="34" charset="0"/>
              </a:rPr>
              <a:t>et environnement </a:t>
            </a:r>
            <a:r>
              <a:rPr lang="fr-FR" altLang="fr-FR" sz="140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digital </a:t>
            </a:r>
            <a:endParaRPr lang="fr-FR" altLang="fr-FR" sz="20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D1D13236-7869-4268-ABEE-896A2164A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628775"/>
            <a:ext cx="4595284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19936" y="2708920"/>
            <a:ext cx="6076256" cy="936104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528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17D3BD9-6983-4058-B180-09995C95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6F81EBC-44FC-426A-B2D1-A5062C84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E725092-1C2D-49B9-A296-6E041015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61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97B5-34E5-4AD2-9F92-531ADC2D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17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F5073-9BF1-4E36-A6A6-65245C59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4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3677" y="315923"/>
            <a:ext cx="10908323" cy="10001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69822" y="1687513"/>
            <a:ext cx="5617308" cy="50085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4693" y="1687513"/>
            <a:ext cx="5617307" cy="50085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08899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9280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D1E1E-3122-4CB9-8887-43EB0A452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EB12A5-D00A-4E8B-83E4-6EAD834E8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CF17A-214F-4E41-89D4-B81ABBB6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10915-F715-4BF1-89B0-9EED7384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175CE-201E-4EEF-A0BE-24DA81F38E43}"/>
              </a:ext>
            </a:extLst>
          </p:cNvPr>
          <p:cNvSpPr/>
          <p:nvPr userDrawn="1"/>
        </p:nvSpPr>
        <p:spPr>
          <a:xfrm>
            <a:off x="0" y="0"/>
            <a:ext cx="1715984" cy="35099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B8F8D-74A8-4253-8AF7-0C89EE8406FB}"/>
              </a:ext>
            </a:extLst>
          </p:cNvPr>
          <p:cNvSpPr/>
          <p:nvPr userDrawn="1"/>
        </p:nvSpPr>
        <p:spPr>
          <a:xfrm>
            <a:off x="0" y="3509963"/>
            <a:ext cx="1715984" cy="33480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85FFD0-522D-475C-AD60-BC3D144F4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" y="2660642"/>
            <a:ext cx="1103752" cy="153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CE14B-399C-4C51-B918-336F172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EE4B5-1355-4C26-92B3-A6066860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C97ED-A8DE-428B-8C38-15FBACCE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9039-D46F-470E-8AE4-AF69EE030BCC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58742-CDB3-4964-A928-E69F3434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7FB24B-104F-4D6D-AD19-355B4B25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40674-F4D9-40F9-BC21-B1BDC1037840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D08D3-1AA4-4C14-840C-0EA77C14F65D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875330-7133-4F67-BAA4-F42A4B85F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3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66BD79-224F-4914-B714-F8D7C3177B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842041" y="6499640"/>
            <a:ext cx="240422" cy="246714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64452D-6AAB-48FB-ADA7-482F78085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E28DDCB-9C49-49E0-BD99-C31898F2C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2F06979-A00F-4371-8F48-4BBABF9A5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899D4A74-E877-4B44-8A18-C503610F4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2724"/>
          <a:stretch/>
        </p:blipFill>
        <p:spPr>
          <a:xfrm>
            <a:off x="3622" y="2710"/>
            <a:ext cx="1197916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7B0CD-D239-4239-AB2C-EDDF0234B855}"/>
              </a:ext>
            </a:extLst>
          </p:cNvPr>
          <p:cNvSpPr/>
          <p:nvPr userDrawn="1"/>
        </p:nvSpPr>
        <p:spPr>
          <a:xfrm rot="5400000">
            <a:off x="2664207" y="-2669232"/>
            <a:ext cx="6853537" cy="1219200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96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ctr" defTabSz="913943">
              <a:defRPr/>
            </a:pPr>
            <a:endParaRPr lang="en-US" sz="1199" kern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B31702-229B-4E91-BA3C-8E5D20F1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B5551D-589C-4878-8862-7806CBC00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7DA99-FACA-43DC-911F-FF82F33C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9541-01CF-4FC4-82C6-A8EEF2D680B7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552E5C-D027-47BE-AA4A-5C2B604B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6FB8D-B782-43F6-80CC-3A233283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1F639-3F2B-4062-BA9E-ACC44D3D9FE9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3BABE-D96F-4753-B31C-57530C3330F3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EE0A67-C6E7-4115-A6EC-F582C7272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7781" y="45085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ACD67-261F-42C8-82C1-9A3FB3EC0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165850"/>
            <a:ext cx="12240684" cy="692150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70525-7A89-41B7-B728-B145F56049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80B0E-6CF0-4744-890F-460B2ED567C7}"/>
              </a:ext>
            </a:extLst>
          </p:cNvPr>
          <p:cNvSpPr txBox="1">
            <a:spLocks/>
          </p:cNvSpPr>
          <p:nvPr userDrawn="1"/>
        </p:nvSpPr>
        <p:spPr>
          <a:xfrm>
            <a:off x="8688917" y="6353176"/>
            <a:ext cx="3071283" cy="504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defRPr/>
            </a:pPr>
            <a:fld id="{7175CC5B-FE93-40D8-8ED9-6EB07BACC0AF}" type="slidenum">
              <a:rPr lang="fr-FR" altLang="fr-FR" sz="1200" smtClean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4AABC0-5E0B-4455-8787-4007537D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33375"/>
            <a:ext cx="12784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413" y="2708920"/>
            <a:ext cx="10780779" cy="936104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815413" y="4149080"/>
            <a:ext cx="10780779" cy="936104"/>
          </a:xfrm>
        </p:spPr>
        <p:txBody>
          <a:bodyPr/>
          <a:lstStyle>
            <a:lvl1pPr marL="0" indent="0">
              <a:buNone/>
              <a:defRPr sz="2400"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3543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A4CDA-057D-47B8-AA68-8E1DEE68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AAD604-16BC-4FCA-B1EA-34641D8DF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5087B6-0397-4A23-95B3-FE4B2C5E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4983D2-9F5A-42E1-B12A-AA6FB72E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86E-1B0E-4C49-8749-2EE520ECE26C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E16EF0-106C-455F-9505-3CF6B13B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24AFB9-287D-4B04-A847-C684D59A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B3342-65CB-46A4-A27A-33CC8DDD1D3D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FC9E0-7005-4178-9AED-D50B6D9338E9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B16A6E-5BF7-43E2-90B3-47FA3F728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16697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7B450-9301-43FF-8826-A037860E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F97239-A40E-4514-ABCA-76E8D0F1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31DDAC-9642-42B2-9FC0-FDA321507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91517C-B25A-4512-9F56-EC8542A8B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574C60-7238-40CF-8F2E-8DD8A97B3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50AC8D-A4EB-45EF-B192-7DF1407D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B6F-5038-47F5-9EA1-914DD65512F2}" type="datetime1">
              <a:rPr lang="fr-FR" smtClean="0"/>
              <a:t>21/05/2026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33ADD7-20E6-424B-B236-0364715B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5E546C-ABE0-4F6C-927E-CEC58ECB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905C49-8667-4A11-BEA4-37C31B9D097C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1F243-66A4-4886-801A-D58B78696C0F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485D29-C521-4EDF-9C61-B310C17BC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0102" y="73166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1985E-1A1D-4A73-9908-75FACED9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AC1188-885D-4B86-87E6-71F1E49E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5C9-3B0E-4AD9-A1CF-C78E80695B1E}" type="datetime1">
              <a:rPr lang="fr-FR" smtClean="0"/>
              <a:t>21/05/2026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EEC17-E590-4A0C-BE5B-7DEE4562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35E1E2-DC55-488B-A0AD-A6989EB4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04E93-C680-499A-8E9C-BC52C37367D0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7694C-F68D-4F40-B7A0-5D9F753D5288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087E9A-F9AD-44E6-B3E5-A5C4D8AD9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83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EC19AB-2F00-47E4-A7C6-245304CA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fld id="{FC722735-E167-4CDC-BA29-BDF17B4DACF4}" type="datetime1">
              <a:rPr lang="fr-FR" smtClean="0"/>
              <a:t>21/05/2026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E8EA35-B3B2-4517-851D-2FAD3BBD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7438DD-3DC4-4917-ABBD-86896EFC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34" y="6492875"/>
            <a:ext cx="2743200" cy="365125"/>
          </a:xfrm>
        </p:spPr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E4551-3D0A-4192-A1BB-9ACFB175ABCA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74D8A-C318-450F-9C7C-1567B75257E9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2FE890-2E68-4B46-9C63-787AD7E0C4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88487-B72D-4284-AC31-C4145671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2CD754-120C-4F95-A92E-C18AC6B38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5D1F4B-1AF3-43BB-8C07-E9856C2E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B8CB1E-BE9B-43E2-9B4F-0421BF87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83D7-E500-4714-9730-C069D3F68F30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E0EC95-D1CA-428E-B6A4-C0176B52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D025DE-7AAE-4B67-91B1-CF779193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6F16A-D6F2-4DD6-B9D1-5886E10F208C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38FFA-BAA4-40C1-B908-2B2FE008B4D6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E39005C-73F1-4A14-A018-D60B90330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0"/>
            <a:ext cx="1310640" cy="440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73C9DE2-ACE0-48A0-89A5-19846C512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9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702A2-DD03-428A-80EF-75CF66CD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0472AF-E527-4327-9C64-A36BF6C54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486D8D-260A-4642-95DE-1EC47F776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EB1E1B-4E8A-4F12-A90B-EA018F3F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B4EE-2130-4285-AA39-919D1965E44F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2A308A-2AE9-441C-A8A6-FC3100BA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15C4D6-C6B1-4B5A-BA07-E6CB353B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8C47D7-B21B-45EF-9B85-C21498EB5AFC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A20F93-1458-4E25-BD9E-5E81778BCCA2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0C620B-FB91-42B6-AE4E-0161AB812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6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B35BC-E5EA-4A36-A1A7-283C3F7F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352E79-F699-4DC1-A0DA-ABE7DD143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7C7EA0-D6E1-4AA3-B44A-10DCAF8F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5B61-ADCD-4BFB-86A0-5E70F919D167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57CE2-A8F2-43CA-819F-776999CD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D10C6-5FAD-4642-A0B2-8CDF8957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16DE0-FF66-42FE-ADCD-6A41934D99EE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D1748-7EC4-4366-857B-F9E8504DCF5D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668F2F5-39E3-4235-B0C7-09F48490E7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9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51BD7E-02BE-48D5-8160-3F9728C28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DE438F-B780-4B44-BDBA-3951829C0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FAC1C-6C54-42EE-AF82-D470B750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E504-0E4A-48F1-ADD0-CE704758D317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2ED566-02D7-455B-90BA-C47BA5D0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CNAF - Conception du programme d'amélioration continue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3E3B4-3C6D-480A-9E27-D02C9BBD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8E5EB-3837-432B-88B6-32AD1A8F12B2}"/>
              </a:ext>
            </a:extLst>
          </p:cNvPr>
          <p:cNvSpPr/>
          <p:nvPr userDrawn="1"/>
        </p:nvSpPr>
        <p:spPr>
          <a:xfrm>
            <a:off x="0" y="0"/>
            <a:ext cx="720000" cy="351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077B1-54EB-451B-A7E3-EEA91DA6A635}"/>
              </a:ext>
            </a:extLst>
          </p:cNvPr>
          <p:cNvSpPr/>
          <p:nvPr userDrawn="1"/>
        </p:nvSpPr>
        <p:spPr>
          <a:xfrm>
            <a:off x="0" y="3520440"/>
            <a:ext cx="720000" cy="3337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EB08D58-C3DC-4898-A15B-2F398442D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7781" y="0"/>
            <a:ext cx="1604219" cy="5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1800" y="1382234"/>
            <a:ext cx="11084078" cy="393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6DDB3B9-D530-4F4A-AD91-452CB07CFE36}" type="datetime1">
              <a:rPr lang="fr-FR" smtClean="0">
                <a:solidFill>
                  <a:srgbClr val="85888B"/>
                </a:solidFill>
              </a:rPr>
              <a:t>21/05/2026</a:t>
            </a:fld>
            <a:endParaRPr lang="en-US">
              <a:solidFill>
                <a:srgbClr val="85888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85888B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858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480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8E0BC4-6B90-44AC-B9EC-0B50946BE8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683" y="6165850"/>
            <a:ext cx="12240684" cy="692150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AAE0E-D1FF-458E-8FB4-06D136E745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7ADE27-C6D4-4449-BFAB-9FD44E7FF51F}"/>
              </a:ext>
            </a:extLst>
          </p:cNvPr>
          <p:cNvSpPr txBox="1">
            <a:spLocks/>
          </p:cNvSpPr>
          <p:nvPr userDrawn="1"/>
        </p:nvSpPr>
        <p:spPr>
          <a:xfrm>
            <a:off x="8688917" y="6453189"/>
            <a:ext cx="3071283" cy="504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defRPr/>
            </a:pPr>
            <a:fld id="{9E4F2B21-A365-4BAD-A94F-EC45212BD002}" type="slidenum">
              <a:rPr lang="fr-FR" altLang="fr-FR" sz="1200" smtClean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78CFE0D7-0FAA-4F2C-9756-12E6AB636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60350"/>
            <a:ext cx="12784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1"/>
          </p:nvPr>
        </p:nvSpPr>
        <p:spPr bwMode="auto">
          <a:xfrm>
            <a:off x="623392" y="2348880"/>
            <a:ext cx="109728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Century Gothic"/>
                <a:cs typeface="Century Gothic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623392" y="1268760"/>
            <a:ext cx="9820672" cy="936104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idx="14"/>
          </p:nvPr>
        </p:nvSpPr>
        <p:spPr bwMode="auto">
          <a:xfrm>
            <a:off x="1103445" y="3356992"/>
            <a:ext cx="104927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>
              <a:buClr>
                <a:srgbClr val="8BBF4A"/>
              </a:buClr>
              <a:buSzPct val="100000"/>
              <a:buFont typeface="Arial"/>
              <a:buChar char="•"/>
              <a:defRPr sz="2400" b="1">
                <a:latin typeface="Century Gothic"/>
                <a:cs typeface="Century Gothic"/>
              </a:defRPr>
            </a:lvl1pPr>
            <a:lvl2pPr marL="457200" indent="0">
              <a:buClr>
                <a:srgbClr val="D01F61"/>
              </a:buClr>
              <a:buFont typeface="Arial"/>
              <a:buNone/>
              <a:defRPr sz="2400" b="0"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idx="17"/>
          </p:nvPr>
        </p:nvSpPr>
        <p:spPr bwMode="auto">
          <a:xfrm>
            <a:off x="1103445" y="4509120"/>
            <a:ext cx="1046516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Century Gothic"/>
                <a:cs typeface="Century Gothic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idx="20"/>
          </p:nvPr>
        </p:nvSpPr>
        <p:spPr bwMode="auto">
          <a:xfrm>
            <a:off x="623392" y="5373216"/>
            <a:ext cx="1116482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Century Gothic"/>
                <a:cs typeface="Century Gothic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E38937E5-C454-4008-8AA2-B69CF7DF9A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165600" y="6265863"/>
            <a:ext cx="3860800" cy="476250"/>
          </a:xfrm>
          <a:prstGeom prst="rect">
            <a:avLst/>
          </a:prstGeom>
        </p:spPr>
        <p:txBody>
          <a:bodyPr anchor="ctr"/>
          <a:lstStyle>
            <a:lvl1pPr algn="ctr" eaLnBrk="1" hangingPunct="1">
              <a:defRPr sz="1600">
                <a:solidFill>
                  <a:srgbClr val="FFFFFF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3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0D9CCB-5396-4D09-B361-1929EAC822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32E8B-F66E-4BF7-9E63-F2B2FC9321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165850"/>
            <a:ext cx="12240684" cy="692150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412EC56-06C4-4166-9392-30D994974556}"/>
              </a:ext>
            </a:extLst>
          </p:cNvPr>
          <p:cNvSpPr txBox="1">
            <a:spLocks/>
          </p:cNvSpPr>
          <p:nvPr userDrawn="1"/>
        </p:nvSpPr>
        <p:spPr>
          <a:xfrm>
            <a:off x="8688917" y="6453189"/>
            <a:ext cx="3071283" cy="504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defRPr/>
            </a:pPr>
            <a:fld id="{74CBD819-521E-4D8A-9E81-9B6E9712C64F}" type="slidenum">
              <a:rPr lang="fr-FR" altLang="fr-FR" sz="1200" smtClean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B23BFE0-E280-484A-B919-DF971EA77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60350"/>
            <a:ext cx="12784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815414" y="1196752"/>
            <a:ext cx="1116482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Optima" panose="020B0502050508020304" pitchFamily="34" charset="0"/>
                <a:cs typeface="Optima" panose="020B0502050508020304" pitchFamily="34" charset="0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5F644E3-C59D-474F-B688-27B59A27597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165600" y="6337300"/>
            <a:ext cx="3860800" cy="476250"/>
          </a:xfrm>
          <a:prstGeom prst="rect">
            <a:avLst/>
          </a:prstGeom>
        </p:spPr>
        <p:txBody>
          <a:bodyPr anchor="ctr"/>
          <a:lstStyle>
            <a:lvl1pPr algn="ctr" eaLnBrk="1" hangingPunct="1">
              <a:defRPr sz="1600">
                <a:solidFill>
                  <a:srgbClr val="FFFFFF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6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9886D1-1628-44CB-9CCB-2CA9E5225E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800">
                <a:solidFill>
                  <a:srgbClr val="FFFFFF"/>
                </a:solidFill>
                <a:latin typeface="+mn-lt"/>
                <a:ea typeface="+mn-ea"/>
              </a:rPr>
              <a:t>Ordre du jour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54478-0E4B-4AF9-9ED5-7471AD21C4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165850"/>
            <a:ext cx="12240684" cy="692150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73C3972-DA04-4591-9416-7B347E0D068E}"/>
              </a:ext>
            </a:extLst>
          </p:cNvPr>
          <p:cNvSpPr txBox="1">
            <a:spLocks/>
          </p:cNvSpPr>
          <p:nvPr userDrawn="1"/>
        </p:nvSpPr>
        <p:spPr>
          <a:xfrm>
            <a:off x="8688917" y="6453189"/>
            <a:ext cx="3071283" cy="504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defRPr/>
            </a:pPr>
            <a:fld id="{2340D369-FC99-4B5B-8AF9-FE2143ACFDD7}" type="slidenum">
              <a:rPr lang="fr-FR" altLang="fr-FR" sz="1200" smtClean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38BE3695-6975-4610-9CDC-499CF7DF8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60350"/>
            <a:ext cx="12784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815414" y="1196752"/>
            <a:ext cx="1116482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Century Gothic"/>
                <a:cs typeface="Century Gothic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C36ADF9-FC81-4557-AA59-C2931519E67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165600" y="6337300"/>
            <a:ext cx="3860800" cy="476250"/>
          </a:xfrm>
          <a:prstGeom prst="rect">
            <a:avLst/>
          </a:prstGeom>
        </p:spPr>
        <p:txBody>
          <a:bodyPr anchor="ctr"/>
          <a:lstStyle>
            <a:lvl1pPr algn="ctr" eaLnBrk="1" hangingPunct="1">
              <a:defRPr sz="1600">
                <a:solidFill>
                  <a:srgbClr val="FFFFFF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85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DB52D7-F981-4F96-8E0A-22EF923E37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350" y="0"/>
            <a:ext cx="12192001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800">
                <a:solidFill>
                  <a:srgbClr val="FFFFFF"/>
                </a:solidFill>
                <a:latin typeface="+mn-lt"/>
                <a:ea typeface="+mn-ea"/>
              </a:rPr>
              <a:t>Focus Espace logement – La création de l’extranet bailleurs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4B309-4A11-4A7F-861C-532EB1FFCD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165850"/>
            <a:ext cx="12240684" cy="692150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4F643F4-4B60-4A9D-8BDB-3E7217B1F4B1}"/>
              </a:ext>
            </a:extLst>
          </p:cNvPr>
          <p:cNvSpPr txBox="1">
            <a:spLocks/>
          </p:cNvSpPr>
          <p:nvPr userDrawn="1"/>
        </p:nvSpPr>
        <p:spPr>
          <a:xfrm>
            <a:off x="8688917" y="6453189"/>
            <a:ext cx="3071283" cy="504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defRPr/>
            </a:pPr>
            <a:fld id="{6F669E44-A8A9-4748-97FB-55107AF7E06F}" type="slidenum">
              <a:rPr lang="fr-FR" altLang="fr-FR" sz="1200" smtClean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2032A15A-2290-4273-A570-77C448D33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60350"/>
            <a:ext cx="12784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815414" y="1196752"/>
            <a:ext cx="1116482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Century Gothic"/>
                <a:cs typeface="Century Gothic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8A8E8C8-5A30-4566-9378-F48415A11C6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165600" y="6337300"/>
            <a:ext cx="3860800" cy="476250"/>
          </a:xfrm>
          <a:prstGeom prst="rect">
            <a:avLst/>
          </a:prstGeom>
        </p:spPr>
        <p:txBody>
          <a:bodyPr anchor="ctr"/>
          <a:lstStyle>
            <a:lvl1pPr algn="ctr" eaLnBrk="1" hangingPunct="1">
              <a:defRPr sz="1600">
                <a:solidFill>
                  <a:srgbClr val="FFFFFF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77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251F3F-F37E-4D3A-AD77-C66A52C292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800">
                <a:solidFill>
                  <a:srgbClr val="FFFFFF"/>
                </a:solidFill>
                <a:latin typeface="+mn-lt"/>
                <a:ea typeface="+mn-ea"/>
              </a:rPr>
              <a:t>Participants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FDA9F-EBA0-4A9F-863E-BB9EA650BB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165850"/>
            <a:ext cx="12240684" cy="692150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5004A2F-9AD6-4AF8-A839-A444119C535E}"/>
              </a:ext>
            </a:extLst>
          </p:cNvPr>
          <p:cNvSpPr txBox="1">
            <a:spLocks/>
          </p:cNvSpPr>
          <p:nvPr userDrawn="1"/>
        </p:nvSpPr>
        <p:spPr>
          <a:xfrm>
            <a:off x="8688917" y="6453189"/>
            <a:ext cx="3071283" cy="504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4" charset="-128"/>
              </a:defRPr>
            </a:lvl9pPr>
          </a:lstStyle>
          <a:p>
            <a:pPr algn="r" eaLnBrk="1" hangingPunct="1">
              <a:defRPr/>
            </a:pPr>
            <a:fld id="{5E1FC161-B3AE-4D83-9340-62EDB2C394C7}" type="slidenum">
              <a:rPr lang="fr-FR" altLang="fr-FR" sz="1200" smtClean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415D066D-24D7-4185-AD46-B1C3D1620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60350"/>
            <a:ext cx="12784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815414" y="1196752"/>
            <a:ext cx="1116482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400" b="0">
                <a:latin typeface="Century Gothic"/>
                <a:cs typeface="Century Gothic"/>
              </a:defRPr>
            </a:lvl1pPr>
            <a:lvl2pPr marL="742950" indent="-285750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C37FB54-7A31-4CCC-A172-9B77F0F44F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165600" y="6337300"/>
            <a:ext cx="3860800" cy="476250"/>
          </a:xfrm>
          <a:prstGeom prst="rect">
            <a:avLst/>
          </a:prstGeom>
        </p:spPr>
        <p:txBody>
          <a:bodyPr anchor="ctr"/>
          <a:lstStyle>
            <a:lvl1pPr algn="ctr" eaLnBrk="1" hangingPunct="1">
              <a:defRPr sz="1600">
                <a:solidFill>
                  <a:srgbClr val="FFFFFF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2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8CF84C0-131A-403F-A12E-17BFB4BD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2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8AD9CDD-A849-4EDC-9B12-26008BBB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43675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3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2700D9F-6F60-4118-9FE7-CF2FCAA8FB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7639DA5-16B9-4624-AFFE-901C01453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865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2701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0213" indent="-22701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7413" indent="-22701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4613" indent="-22701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66E28D-F8C2-492A-8A8E-824356F6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E8441C-49F4-46D3-A054-822893FD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95003-5905-41F5-AB46-C1CDAEB88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56EC-DCAE-43D5-8302-C8F01D55933B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0C4CFC-4163-404F-BBE9-AEF60B40D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CNAF - Conception du programme d'amélioration continue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4D1F8-9B16-4683-B6CF-7D18BD711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598D-0E40-4106-AA92-77944E6F6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3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7B0A609C-66A7-B971-5774-A6D2CA04B053}"/>
              </a:ext>
            </a:extLst>
          </p:cNvPr>
          <p:cNvSpPr txBox="1">
            <a:spLocks/>
          </p:cNvSpPr>
          <p:nvPr/>
        </p:nvSpPr>
        <p:spPr>
          <a:xfrm>
            <a:off x="3214830" y="1161726"/>
            <a:ext cx="7137183" cy="36787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defRPr/>
            </a:pPr>
            <a:r>
              <a:rPr lang="fr-FR" sz="4400" b="1" cap="small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Refonte MCP</a:t>
            </a:r>
          </a:p>
          <a:p>
            <a:pPr>
              <a:defRPr/>
            </a:pPr>
            <a:r>
              <a:rPr lang="fr-FR" sz="4400" b="1" cap="small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connexion au portail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B3417E-AF4E-75A1-DA40-7F41AB0AB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0" y="4242636"/>
            <a:ext cx="1253014" cy="5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4CF18-C01A-9366-A150-7B9E87402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606778AC-E1BA-C2F6-9176-F6388DC0ADEE}"/>
              </a:ext>
            </a:extLst>
          </p:cNvPr>
          <p:cNvCxnSpPr>
            <a:cxnSpLocks/>
          </p:cNvCxnSpPr>
          <p:nvPr/>
        </p:nvCxnSpPr>
        <p:spPr>
          <a:xfrm flipH="1">
            <a:off x="266397" y="564057"/>
            <a:ext cx="4840624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EA9D5-C2B1-69B7-148E-4EA3444A7815}"/>
              </a:ext>
            </a:extLst>
          </p:cNvPr>
          <p:cNvSpPr txBox="1">
            <a:spLocks/>
          </p:cNvSpPr>
          <p:nvPr/>
        </p:nvSpPr>
        <p:spPr>
          <a:xfrm>
            <a:off x="206754" y="68971"/>
            <a:ext cx="10957302" cy="44746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>
              <a:defRPr/>
            </a:pPr>
            <a:r>
              <a:rPr lang="fr-FR" b="1" cap="small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Refonte MCP - La connexion au portail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9C7CD11-8658-3781-0C6D-CD5585D84607}"/>
              </a:ext>
            </a:extLst>
          </p:cNvPr>
          <p:cNvCxnSpPr>
            <a:cxnSpLocks/>
          </p:cNvCxnSpPr>
          <p:nvPr/>
        </p:nvCxnSpPr>
        <p:spPr>
          <a:xfrm>
            <a:off x="9321749" y="4183821"/>
            <a:ext cx="0" cy="38412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984117C-D834-80CF-610A-423AB7ADCB00}"/>
              </a:ext>
            </a:extLst>
          </p:cNvPr>
          <p:cNvSpPr/>
          <p:nvPr/>
        </p:nvSpPr>
        <p:spPr>
          <a:xfrm>
            <a:off x="1515338" y="1712833"/>
            <a:ext cx="2346960" cy="21640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BE78166-E43E-6746-7317-1D8674307B89}"/>
              </a:ext>
            </a:extLst>
          </p:cNvPr>
          <p:cNvSpPr/>
          <p:nvPr/>
        </p:nvSpPr>
        <p:spPr>
          <a:xfrm>
            <a:off x="8119338" y="1712833"/>
            <a:ext cx="2346960" cy="21640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97D0020-8357-C886-1A38-50A133652C7B}"/>
              </a:ext>
            </a:extLst>
          </p:cNvPr>
          <p:cNvSpPr/>
          <p:nvPr/>
        </p:nvSpPr>
        <p:spPr>
          <a:xfrm>
            <a:off x="4817338" y="1819513"/>
            <a:ext cx="2346960" cy="2164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4842BB-1885-40A1-2B1B-9246298647C1}"/>
              </a:ext>
            </a:extLst>
          </p:cNvPr>
          <p:cNvSpPr/>
          <p:nvPr/>
        </p:nvSpPr>
        <p:spPr>
          <a:xfrm>
            <a:off x="1720901" y="1897131"/>
            <a:ext cx="1927710" cy="1809898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9992663-7966-73BE-A5E9-D1AEB529C017}"/>
              </a:ext>
            </a:extLst>
          </p:cNvPr>
          <p:cNvSpPr/>
          <p:nvPr/>
        </p:nvSpPr>
        <p:spPr>
          <a:xfrm>
            <a:off x="5026963" y="1996604"/>
            <a:ext cx="1927710" cy="18098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E72A4A3-4767-C116-55A0-374B168845EF}"/>
              </a:ext>
            </a:extLst>
          </p:cNvPr>
          <p:cNvSpPr/>
          <p:nvPr/>
        </p:nvSpPr>
        <p:spPr>
          <a:xfrm>
            <a:off x="8328963" y="1899905"/>
            <a:ext cx="1927710" cy="1809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1B1FA3B-ADE4-BC4B-1571-011C22DD0D8C}"/>
              </a:ext>
            </a:extLst>
          </p:cNvPr>
          <p:cNvCxnSpPr/>
          <p:nvPr/>
        </p:nvCxnSpPr>
        <p:spPr>
          <a:xfrm>
            <a:off x="1265145" y="2954718"/>
            <a:ext cx="9898911" cy="82461"/>
          </a:xfrm>
          <a:prstGeom prst="line">
            <a:avLst/>
          </a:prstGeom>
          <a:ln w="133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68DF2397-C9DE-223E-4A79-2F24E4DC107C}"/>
              </a:ext>
            </a:extLst>
          </p:cNvPr>
          <p:cNvSpPr/>
          <p:nvPr/>
        </p:nvSpPr>
        <p:spPr>
          <a:xfrm>
            <a:off x="2273469" y="3419949"/>
            <a:ext cx="724057" cy="7144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1BDA169-F124-FDD5-B5FE-ECD533D30D56}"/>
              </a:ext>
            </a:extLst>
          </p:cNvPr>
          <p:cNvSpPr/>
          <p:nvPr/>
        </p:nvSpPr>
        <p:spPr>
          <a:xfrm>
            <a:off x="2352649" y="3496149"/>
            <a:ext cx="571657" cy="5620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B209FB4-E06B-5808-96FE-A8A0D45C5FB7}"/>
              </a:ext>
            </a:extLst>
          </p:cNvPr>
          <p:cNvSpPr/>
          <p:nvPr/>
        </p:nvSpPr>
        <p:spPr>
          <a:xfrm>
            <a:off x="5647560" y="3427828"/>
            <a:ext cx="724057" cy="7144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6868730-83FE-EB25-4E92-10EFB237C93A}"/>
              </a:ext>
            </a:extLst>
          </p:cNvPr>
          <p:cNvSpPr/>
          <p:nvPr/>
        </p:nvSpPr>
        <p:spPr>
          <a:xfrm>
            <a:off x="5726740" y="3504028"/>
            <a:ext cx="571657" cy="5620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E00B98B-86BD-C75F-6292-B767FFE59C2F}"/>
              </a:ext>
            </a:extLst>
          </p:cNvPr>
          <p:cNvSpPr/>
          <p:nvPr/>
        </p:nvSpPr>
        <p:spPr>
          <a:xfrm>
            <a:off x="8960959" y="3427828"/>
            <a:ext cx="724057" cy="7144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131C3D9-BB44-6D2E-33CF-4ED160A9EB3B}"/>
              </a:ext>
            </a:extLst>
          </p:cNvPr>
          <p:cNvSpPr/>
          <p:nvPr/>
        </p:nvSpPr>
        <p:spPr>
          <a:xfrm>
            <a:off x="9040139" y="3504028"/>
            <a:ext cx="571657" cy="562026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6405F84-A31F-C505-6F89-F7484FF5524C}"/>
              </a:ext>
            </a:extLst>
          </p:cNvPr>
          <p:cNvSpPr/>
          <p:nvPr/>
        </p:nvSpPr>
        <p:spPr>
          <a:xfrm>
            <a:off x="2598286" y="4082674"/>
            <a:ext cx="82106" cy="1006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2DD0DFF-65DA-F9D2-3118-18FBB9A6CCDA}"/>
              </a:ext>
            </a:extLst>
          </p:cNvPr>
          <p:cNvSpPr/>
          <p:nvPr/>
        </p:nvSpPr>
        <p:spPr>
          <a:xfrm>
            <a:off x="5975624" y="4111302"/>
            <a:ext cx="82106" cy="100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75D0B76-066A-01B6-BE39-AF9C7D20E796}"/>
              </a:ext>
            </a:extLst>
          </p:cNvPr>
          <p:cNvSpPr/>
          <p:nvPr/>
        </p:nvSpPr>
        <p:spPr>
          <a:xfrm>
            <a:off x="9270857" y="4103270"/>
            <a:ext cx="82106" cy="10069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C8712E6-8CA8-7385-A7AD-7B42A819136F}"/>
              </a:ext>
            </a:extLst>
          </p:cNvPr>
          <p:cNvCxnSpPr>
            <a:cxnSpLocks/>
          </p:cNvCxnSpPr>
          <p:nvPr/>
        </p:nvCxnSpPr>
        <p:spPr>
          <a:xfrm>
            <a:off x="2646629" y="4133021"/>
            <a:ext cx="0" cy="3841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7999E4F-5BF7-3B9B-2676-FB2363B6A3CB}"/>
              </a:ext>
            </a:extLst>
          </p:cNvPr>
          <p:cNvCxnSpPr>
            <a:cxnSpLocks/>
          </p:cNvCxnSpPr>
          <p:nvPr/>
        </p:nvCxnSpPr>
        <p:spPr>
          <a:xfrm flipH="1">
            <a:off x="1838317" y="4540107"/>
            <a:ext cx="159436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 descr="Une image contenant Police, symbole, Graphique, logo&#10;&#10;Le contenu généré par l’IA peut être incorrect.">
            <a:extLst>
              <a:ext uri="{FF2B5EF4-FFF2-40B4-BE49-F238E27FC236}">
                <a16:creationId xmlns:a16="http://schemas.microsoft.com/office/drawing/2014/main" id="{73F011AB-A558-48AE-B96E-F752ED33B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90" y="2194634"/>
            <a:ext cx="646200" cy="646200"/>
          </a:xfrm>
          <a:prstGeom prst="rect">
            <a:avLst/>
          </a:prstGeom>
        </p:spPr>
      </p:pic>
      <p:pic>
        <p:nvPicPr>
          <p:cNvPr id="41" name="Image 40" descr="Une image contenant cerc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EAF9058B-349F-5B50-E5B0-30E7E6F24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54" y="2104015"/>
            <a:ext cx="774466" cy="774466"/>
          </a:xfrm>
          <a:prstGeom prst="rect">
            <a:avLst/>
          </a:prstGeom>
        </p:spPr>
      </p:pic>
      <p:pic>
        <p:nvPicPr>
          <p:cNvPr id="42" name="Image 41" descr="Une image contenant symbol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05FA2DF9-F027-1239-FB9E-38430B33F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52" y="2050500"/>
            <a:ext cx="770132" cy="770132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FE893DC2-A241-5924-3B8A-39A0BBB43E1A}"/>
              </a:ext>
            </a:extLst>
          </p:cNvPr>
          <p:cNvSpPr txBox="1"/>
          <p:nvPr/>
        </p:nvSpPr>
        <p:spPr>
          <a:xfrm>
            <a:off x="1265145" y="4781131"/>
            <a:ext cx="2858042" cy="45777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400" b="0" i="0" u="none" strike="noStrike" kern="1200" cap="none" spc="0" normalizeH="0" baseline="0" noProof="0" err="1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542C51A-A9EA-BB05-C242-209F344073E5}"/>
              </a:ext>
            </a:extLst>
          </p:cNvPr>
          <p:cNvSpPr txBox="1"/>
          <p:nvPr/>
        </p:nvSpPr>
        <p:spPr>
          <a:xfrm>
            <a:off x="1079241" y="5421363"/>
            <a:ext cx="3112512" cy="3940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La sécurisation du portail avec l’envoi de codes de confirmation dans différents cas de figure 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CD2C03D-AC65-CE88-976F-C7931D9AF775}"/>
              </a:ext>
            </a:extLst>
          </p:cNvPr>
          <p:cNvSpPr txBox="1"/>
          <p:nvPr/>
        </p:nvSpPr>
        <p:spPr>
          <a:xfrm>
            <a:off x="4453332" y="5133186"/>
            <a:ext cx="3112512" cy="3940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La simplification des accès en faisant de l’adresse mail un identifiant de connexion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FDD415B-C0AD-8058-5273-E01B6072585B}"/>
              </a:ext>
            </a:extLst>
          </p:cNvPr>
          <p:cNvSpPr txBox="1"/>
          <p:nvPr/>
        </p:nvSpPr>
        <p:spPr>
          <a:xfrm>
            <a:off x="7766465" y="5138610"/>
            <a:ext cx="3110568" cy="3940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L’harmonisation des accès pour les partenaires disposant de plusieurs comptes 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A7FBE4C-778C-68D0-1758-E3D2F35E785D}"/>
              </a:ext>
            </a:extLst>
          </p:cNvPr>
          <p:cNvCxnSpPr>
            <a:cxnSpLocks/>
          </p:cNvCxnSpPr>
          <p:nvPr/>
        </p:nvCxnSpPr>
        <p:spPr>
          <a:xfrm flipH="1">
            <a:off x="5218273" y="4540107"/>
            <a:ext cx="159436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CB01627-40C3-3B6C-D6AF-8920237BB3ED}"/>
              </a:ext>
            </a:extLst>
          </p:cNvPr>
          <p:cNvCxnSpPr>
            <a:cxnSpLocks/>
          </p:cNvCxnSpPr>
          <p:nvPr/>
        </p:nvCxnSpPr>
        <p:spPr>
          <a:xfrm>
            <a:off x="6017090" y="4183368"/>
            <a:ext cx="0" cy="3841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DF90CEC-7A88-980B-6754-80B7DA93B9D6}"/>
              </a:ext>
            </a:extLst>
          </p:cNvPr>
          <p:cNvCxnSpPr>
            <a:cxnSpLocks/>
          </p:cNvCxnSpPr>
          <p:nvPr/>
        </p:nvCxnSpPr>
        <p:spPr>
          <a:xfrm flipH="1">
            <a:off x="8479433" y="4540107"/>
            <a:ext cx="159436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9D36F7D0-28EB-CFC0-3A74-A48873D40650}"/>
              </a:ext>
            </a:extLst>
          </p:cNvPr>
          <p:cNvSpPr txBox="1"/>
          <p:nvPr/>
        </p:nvSpPr>
        <p:spPr>
          <a:xfrm>
            <a:off x="471234" y="1032508"/>
            <a:ext cx="1013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Trois leviers évolutifs majeurs : </a:t>
            </a:r>
          </a:p>
        </p:txBody>
      </p:sp>
    </p:spTree>
    <p:extLst>
      <p:ext uri="{BB962C8B-B14F-4D97-AF65-F5344CB8AC3E}">
        <p14:creationId xmlns:p14="http://schemas.microsoft.com/office/powerpoint/2010/main" val="20023626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6E12-F7AE-33A5-C529-CE9A7EB4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BF52FC49-4769-EDAD-8FBE-F63C9D590F76}"/>
              </a:ext>
            </a:extLst>
          </p:cNvPr>
          <p:cNvCxnSpPr>
            <a:cxnSpLocks/>
          </p:cNvCxnSpPr>
          <p:nvPr/>
        </p:nvCxnSpPr>
        <p:spPr>
          <a:xfrm flipH="1">
            <a:off x="266397" y="564057"/>
            <a:ext cx="4840624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43C5F37-4F1B-B3E5-5848-CCDE5328F31C}"/>
              </a:ext>
            </a:extLst>
          </p:cNvPr>
          <p:cNvSpPr txBox="1">
            <a:spLocks/>
          </p:cNvSpPr>
          <p:nvPr/>
        </p:nvSpPr>
        <p:spPr>
          <a:xfrm>
            <a:off x="206754" y="68971"/>
            <a:ext cx="10957302" cy="44746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>
              <a:defRPr/>
            </a:pPr>
            <a:r>
              <a:rPr lang="fr-FR" b="1" cap="small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Refonte MCP - La connexion au portail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95BD247-D036-EBC0-235D-0A8D57852BC0}"/>
              </a:ext>
            </a:extLst>
          </p:cNvPr>
          <p:cNvGrpSpPr/>
          <p:nvPr/>
        </p:nvGrpSpPr>
        <p:grpSpPr>
          <a:xfrm>
            <a:off x="691539" y="739127"/>
            <a:ext cx="3112512" cy="3728767"/>
            <a:chOff x="1090373" y="1712833"/>
            <a:chExt cx="3112512" cy="3728767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092A153-45B2-D6FB-A11E-C1530C7EF155}"/>
                </a:ext>
              </a:extLst>
            </p:cNvPr>
            <p:cNvSpPr/>
            <p:nvPr/>
          </p:nvSpPr>
          <p:spPr>
            <a:xfrm>
              <a:off x="1515338" y="1712833"/>
              <a:ext cx="2346960" cy="2164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18FD951-5A30-EA87-DB05-CF7A841D633E}"/>
                </a:ext>
              </a:extLst>
            </p:cNvPr>
            <p:cNvSpPr/>
            <p:nvPr/>
          </p:nvSpPr>
          <p:spPr>
            <a:xfrm>
              <a:off x="1720901" y="1897131"/>
              <a:ext cx="1927710" cy="180989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68F43F5-3BD9-70E4-2E80-1B47012EAB8D}"/>
                </a:ext>
              </a:extLst>
            </p:cNvPr>
            <p:cNvSpPr/>
            <p:nvPr/>
          </p:nvSpPr>
          <p:spPr>
            <a:xfrm>
              <a:off x="2273469" y="3419949"/>
              <a:ext cx="724057" cy="71442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9D220CA-54AC-3BF0-F0CF-B41CC4BE9839}"/>
                </a:ext>
              </a:extLst>
            </p:cNvPr>
            <p:cNvSpPr/>
            <p:nvPr/>
          </p:nvSpPr>
          <p:spPr>
            <a:xfrm>
              <a:off x="2352649" y="3496149"/>
              <a:ext cx="571657" cy="5620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F5B5AFE-1B6B-046C-9D79-60255E03F199}"/>
                </a:ext>
              </a:extLst>
            </p:cNvPr>
            <p:cNvSpPr/>
            <p:nvPr/>
          </p:nvSpPr>
          <p:spPr>
            <a:xfrm>
              <a:off x="2598286" y="4082674"/>
              <a:ext cx="82106" cy="10069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225EBF2-1B6E-0448-7031-5CE9A567E5B8}"/>
                </a:ext>
              </a:extLst>
            </p:cNvPr>
            <p:cNvCxnSpPr>
              <a:cxnSpLocks/>
            </p:cNvCxnSpPr>
            <p:nvPr/>
          </p:nvCxnSpPr>
          <p:spPr>
            <a:xfrm>
              <a:off x="2646629" y="4133021"/>
              <a:ext cx="0" cy="38412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CB0954D-F406-B63E-61FA-C461AD220A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8317" y="4540107"/>
              <a:ext cx="159436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1" descr="Une image contenant symbole, Graphique, Police, logo&#10;&#10;Le contenu généré par l’IA peut être incorrect.">
              <a:extLst>
                <a:ext uri="{FF2B5EF4-FFF2-40B4-BE49-F238E27FC236}">
                  <a16:creationId xmlns:a16="http://schemas.microsoft.com/office/drawing/2014/main" id="{0364D8A9-DC52-B5EE-B7EB-2F8397F2C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723" y="2088548"/>
              <a:ext cx="770132" cy="770132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58685DB-C59F-D436-600A-555FC05CD200}"/>
                </a:ext>
              </a:extLst>
            </p:cNvPr>
            <p:cNvSpPr txBox="1"/>
            <p:nvPr/>
          </p:nvSpPr>
          <p:spPr>
            <a:xfrm>
              <a:off x="1265145" y="4781131"/>
              <a:ext cx="2858042" cy="457774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400" b="0" i="0" u="none" strike="noStrike" kern="1200" cap="none" spc="0" normalizeH="0" baseline="0" noProof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24C244C-932C-9F81-6704-E7AC2A0B77C4}"/>
                </a:ext>
              </a:extLst>
            </p:cNvPr>
            <p:cNvSpPr txBox="1"/>
            <p:nvPr/>
          </p:nvSpPr>
          <p:spPr>
            <a:xfrm>
              <a:off x="1090373" y="5047508"/>
              <a:ext cx="3112512" cy="394092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fr-FR" b="1">
                  <a:solidFill>
                    <a:schemeClr val="accent1"/>
                  </a:solidFill>
                  <a:cs typeface="Arial" pitchFamily="34" charset="0"/>
                </a:rPr>
                <a:t>La sécurisation du portail avec l’envoi de codes de confirmation dans différents cas de figure 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523F5AD0-B9C3-6645-809A-87FC77F04FC8}"/>
              </a:ext>
            </a:extLst>
          </p:cNvPr>
          <p:cNvSpPr txBox="1"/>
          <p:nvPr/>
        </p:nvSpPr>
        <p:spPr>
          <a:xfrm>
            <a:off x="4446207" y="1153364"/>
            <a:ext cx="73541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600" b="1">
                <a:solidFill>
                  <a:schemeClr val="accent1"/>
                </a:solidFill>
              </a:rPr>
              <a:t>La double authentification :</a:t>
            </a:r>
          </a:p>
          <a:p>
            <a:r>
              <a:rPr lang="fr-FR" sz="1600"/>
              <a:t>Il s’agit de sécuriser les accès au portail MCP en demandant un code d’authentification complémentaire à la connexion. </a:t>
            </a:r>
          </a:p>
          <a:p>
            <a:endParaRPr lang="fr-FR" sz="1600"/>
          </a:p>
          <a:p>
            <a:r>
              <a:rPr lang="fr-FR" sz="1600" b="1"/>
              <a:t>Génération du code :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Toutes les 24h pour les utilisateurs partenaire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Tous les 30 jours pour les agents Caf</a:t>
            </a:r>
          </a:p>
          <a:p>
            <a:endParaRPr lang="fr-FR" sz="1600"/>
          </a:p>
          <a:p>
            <a:pPr marL="342900" indent="-342900">
              <a:buFont typeface="+mj-lt"/>
              <a:buAutoNum type="arabicPeriod" startAt="2"/>
            </a:pPr>
            <a:r>
              <a:rPr lang="fr-FR" sz="1600" b="1">
                <a:solidFill>
                  <a:schemeClr val="accent1"/>
                </a:solidFill>
              </a:rPr>
              <a:t>Modifications via « Mon profil » :</a:t>
            </a:r>
          </a:p>
          <a:p>
            <a:r>
              <a:rPr lang="fr-FR" sz="1600"/>
              <a:t>Un code de confirmation sera également généré dès lors qu’un utilisateur effectue un changement d’adresse mail ou de mot de passe dans l’espace « Mon Profil » de Mon Compte Partenaire. </a:t>
            </a:r>
          </a:p>
          <a:p>
            <a:endParaRPr lang="fr-FR" sz="1600"/>
          </a:p>
          <a:p>
            <a:pPr marL="342900" indent="-342900">
              <a:buFont typeface="+mj-lt"/>
              <a:buAutoNum type="arabicPeriod" startAt="3"/>
            </a:pPr>
            <a:r>
              <a:rPr lang="fr-FR" sz="1600" b="1">
                <a:solidFill>
                  <a:schemeClr val="accent1"/>
                </a:solidFill>
              </a:rPr>
              <a:t>Saisie de « mot de passe oublié » : </a:t>
            </a:r>
          </a:p>
          <a:p>
            <a:r>
              <a:rPr lang="fr-FR" sz="1600"/>
              <a:t>Lors de la saisie de « mot de passe oublié », l’envoi d’un mot de passe temporaire est désormais remplacé par la saisie d’un code de confirmation juste avant de saisir le nouveau mot de passe </a:t>
            </a:r>
          </a:p>
          <a:p>
            <a:endParaRPr lang="fr-FR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E7BD1E-4793-FC2B-B387-1E474BF4489F}"/>
              </a:ext>
            </a:extLst>
          </p:cNvPr>
          <p:cNvSpPr/>
          <p:nvPr/>
        </p:nvSpPr>
        <p:spPr>
          <a:xfrm>
            <a:off x="4105620" y="923425"/>
            <a:ext cx="7723211" cy="4993885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00CA908-758A-7C60-6551-26CA152DE7D8}"/>
              </a:ext>
            </a:extLst>
          </p:cNvPr>
          <p:cNvSpPr/>
          <p:nvPr/>
        </p:nvSpPr>
        <p:spPr>
          <a:xfrm>
            <a:off x="905816" y="1986708"/>
            <a:ext cx="3239311" cy="3573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7504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9527A-FF2B-9A3B-129D-D544CA72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3630466B-AA41-1019-9B00-828542C3E5A9}"/>
              </a:ext>
            </a:extLst>
          </p:cNvPr>
          <p:cNvCxnSpPr>
            <a:cxnSpLocks/>
          </p:cNvCxnSpPr>
          <p:nvPr/>
        </p:nvCxnSpPr>
        <p:spPr>
          <a:xfrm flipH="1">
            <a:off x="266397" y="564057"/>
            <a:ext cx="4840624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5D0DA754-9600-56CE-F9FC-87A4BA455CB7}"/>
              </a:ext>
            </a:extLst>
          </p:cNvPr>
          <p:cNvSpPr txBox="1">
            <a:spLocks/>
          </p:cNvSpPr>
          <p:nvPr/>
        </p:nvSpPr>
        <p:spPr>
          <a:xfrm>
            <a:off x="206754" y="68971"/>
            <a:ext cx="10957302" cy="44746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>
              <a:defRPr/>
            </a:pPr>
            <a:r>
              <a:rPr lang="fr-FR" b="1" cap="small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Refonte MCP - La connexion au portail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D8EA16-DC27-81C6-0294-7D14C4ADB02E}"/>
              </a:ext>
            </a:extLst>
          </p:cNvPr>
          <p:cNvSpPr txBox="1"/>
          <p:nvPr/>
        </p:nvSpPr>
        <p:spPr>
          <a:xfrm>
            <a:off x="4315420" y="1153364"/>
            <a:ext cx="74848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Il est désormais possible pour les utilisateurs </a:t>
            </a:r>
            <a:r>
              <a:rPr lang="fr-FR" sz="1600" b="1">
                <a:solidFill>
                  <a:schemeClr val="accent6">
                    <a:lumMod val="75000"/>
                  </a:schemeClr>
                </a:solidFill>
              </a:rPr>
              <a:t>d’utiliser l’adresse mail qu’ils ont renseigné dans le portail MCP</a:t>
            </a:r>
            <a:r>
              <a:rPr lang="fr-FR" sz="1600"/>
              <a:t> pour se connecter. </a:t>
            </a:r>
          </a:p>
          <a:p>
            <a:endParaRPr lang="fr-FR" sz="1600"/>
          </a:p>
          <a:p>
            <a:pPr lvl="2"/>
            <a:r>
              <a:rPr lang="fr-FR" sz="1600" b="1"/>
              <a:t>Première connexion post version </a:t>
            </a:r>
            <a:r>
              <a:rPr lang="fr-FR" sz="1600"/>
              <a:t>: Tous les utilisateurs seront invités à confirmer leur adresse mail afin de garantir la qualité de notre stock. </a:t>
            </a:r>
          </a:p>
          <a:p>
            <a:pPr lvl="2"/>
            <a:endParaRPr lang="fr-FR" sz="1600"/>
          </a:p>
          <a:p>
            <a:pPr lvl="2"/>
            <a:endParaRPr lang="fr-FR" sz="1600"/>
          </a:p>
          <a:p>
            <a:pPr algn="just"/>
            <a:r>
              <a:rPr lang="fr-FR" sz="1600"/>
              <a:t>Les utilisateurs </a:t>
            </a:r>
            <a:r>
              <a:rPr lang="fr-FR" sz="1600" b="1">
                <a:solidFill>
                  <a:schemeClr val="accent6">
                    <a:lumMod val="75000"/>
                  </a:schemeClr>
                </a:solidFill>
              </a:rPr>
              <a:t>ont toujours la possibilité d’utiliser leur identifiant de connexion MCP </a:t>
            </a:r>
            <a:r>
              <a:rPr lang="fr-FR" sz="1600"/>
              <a:t>s’ils le souhaitent. Cet identifiant est propre à chaque compte, alors que l’adresse mail pourra être associée à plusieurs comptes.  </a:t>
            </a:r>
          </a:p>
          <a:p>
            <a:endParaRPr lang="fr-FR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A13BA-6A42-C49F-5620-D2E04E04476F}"/>
              </a:ext>
            </a:extLst>
          </p:cNvPr>
          <p:cNvSpPr/>
          <p:nvPr/>
        </p:nvSpPr>
        <p:spPr>
          <a:xfrm>
            <a:off x="4105620" y="923426"/>
            <a:ext cx="7723211" cy="294476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83B412-9B76-52A7-153E-DFEDECED2C0C}"/>
              </a:ext>
            </a:extLst>
          </p:cNvPr>
          <p:cNvSpPr/>
          <p:nvPr/>
        </p:nvSpPr>
        <p:spPr>
          <a:xfrm>
            <a:off x="1186821" y="846747"/>
            <a:ext cx="2346960" cy="2164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C670C43-BF8E-5ABD-07AE-3D8DE2A28755}"/>
              </a:ext>
            </a:extLst>
          </p:cNvPr>
          <p:cNvSpPr/>
          <p:nvPr/>
        </p:nvSpPr>
        <p:spPr>
          <a:xfrm>
            <a:off x="1396446" y="1023838"/>
            <a:ext cx="1927710" cy="18098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F795600-7438-825F-F491-252F8F11BF58}"/>
              </a:ext>
            </a:extLst>
          </p:cNvPr>
          <p:cNvSpPr/>
          <p:nvPr/>
        </p:nvSpPr>
        <p:spPr>
          <a:xfrm>
            <a:off x="2017043" y="2455062"/>
            <a:ext cx="724057" cy="7144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9AB9DBB-6A8A-9133-0E1E-4C7FBA18BD0D}"/>
              </a:ext>
            </a:extLst>
          </p:cNvPr>
          <p:cNvSpPr/>
          <p:nvPr/>
        </p:nvSpPr>
        <p:spPr>
          <a:xfrm>
            <a:off x="2096223" y="2531262"/>
            <a:ext cx="571657" cy="5620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E407892-E4D4-09CE-11FB-2C2CBDFF5185}"/>
              </a:ext>
            </a:extLst>
          </p:cNvPr>
          <p:cNvSpPr/>
          <p:nvPr/>
        </p:nvSpPr>
        <p:spPr>
          <a:xfrm>
            <a:off x="2345107" y="3138536"/>
            <a:ext cx="82106" cy="100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erc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02897704-12DA-EA25-D974-63F70492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37" y="1131249"/>
            <a:ext cx="774466" cy="7744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36041AC-8A6E-E2BC-096A-52AF2AE44A6C}"/>
              </a:ext>
            </a:extLst>
          </p:cNvPr>
          <p:cNvSpPr txBox="1"/>
          <p:nvPr/>
        </p:nvSpPr>
        <p:spPr>
          <a:xfrm>
            <a:off x="822815" y="4160420"/>
            <a:ext cx="3112512" cy="3940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La simplification des accès en faisant de l’adresse mail un identifiant de connexion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4D5FE69-51CF-03C5-8677-5B2A075BD61A}"/>
              </a:ext>
            </a:extLst>
          </p:cNvPr>
          <p:cNvCxnSpPr>
            <a:cxnSpLocks/>
          </p:cNvCxnSpPr>
          <p:nvPr/>
        </p:nvCxnSpPr>
        <p:spPr>
          <a:xfrm flipH="1">
            <a:off x="1587756" y="3567341"/>
            <a:ext cx="159436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F57C18-5F45-2BAC-1221-49ABEAB20F38}"/>
              </a:ext>
            </a:extLst>
          </p:cNvPr>
          <p:cNvCxnSpPr>
            <a:cxnSpLocks/>
          </p:cNvCxnSpPr>
          <p:nvPr/>
        </p:nvCxnSpPr>
        <p:spPr>
          <a:xfrm>
            <a:off x="2386573" y="3210602"/>
            <a:ext cx="0" cy="3841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95B1A53-ACED-D2FE-0475-3287F93B0AB1}"/>
              </a:ext>
            </a:extLst>
          </p:cNvPr>
          <p:cNvSpPr/>
          <p:nvPr/>
        </p:nvSpPr>
        <p:spPr>
          <a:xfrm>
            <a:off x="905816" y="1986708"/>
            <a:ext cx="3239311" cy="35736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capture d’écran, Graphique, conception, illustration&#10;&#10;Le contenu généré par l’IA peut être incorrect.">
            <a:extLst>
              <a:ext uri="{FF2B5EF4-FFF2-40B4-BE49-F238E27FC236}">
                <a16:creationId xmlns:a16="http://schemas.microsoft.com/office/drawing/2014/main" id="{092D5575-1D1D-0DAB-3AA1-B80FEEBF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2" y="1819917"/>
            <a:ext cx="635145" cy="6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30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F32D3-4EDC-C28F-A228-AF3B146E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6760546F-6DD6-1354-8757-713066EB2D30}"/>
              </a:ext>
            </a:extLst>
          </p:cNvPr>
          <p:cNvCxnSpPr>
            <a:cxnSpLocks/>
          </p:cNvCxnSpPr>
          <p:nvPr/>
        </p:nvCxnSpPr>
        <p:spPr>
          <a:xfrm flipH="1">
            <a:off x="266397" y="564057"/>
            <a:ext cx="4840624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14C02DAE-2112-59E6-6E37-4735E3E12FA7}"/>
              </a:ext>
            </a:extLst>
          </p:cNvPr>
          <p:cNvSpPr txBox="1">
            <a:spLocks/>
          </p:cNvSpPr>
          <p:nvPr/>
        </p:nvSpPr>
        <p:spPr>
          <a:xfrm>
            <a:off x="206754" y="68971"/>
            <a:ext cx="10957302" cy="44746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>
              <a:defRPr/>
            </a:pPr>
            <a:r>
              <a:rPr lang="fr-FR" b="1" cap="small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Refonte MCP - La connexion au portail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8F9A1A-9658-8EE4-C8F6-37E6DFFB5B19}"/>
              </a:ext>
            </a:extLst>
          </p:cNvPr>
          <p:cNvSpPr txBox="1"/>
          <p:nvPr/>
        </p:nvSpPr>
        <p:spPr>
          <a:xfrm>
            <a:off x="4297206" y="800317"/>
            <a:ext cx="7484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Il sera désormais possible de </a:t>
            </a:r>
            <a:r>
              <a:rPr lang="fr-FR" sz="1600" b="1">
                <a:solidFill>
                  <a:schemeClr val="accent4">
                    <a:lumMod val="75000"/>
                  </a:schemeClr>
                </a:solidFill>
              </a:rPr>
              <a:t>renseigner une même adresse mail pour plusieurs comptes</a:t>
            </a:r>
            <a:r>
              <a:rPr lang="fr-FR" sz="1600"/>
              <a:t>, excepté pour :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Les agents Caf 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Les bailleurs physiques 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Les utilisateurs moraux d’un même organisme.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160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19C11A-75B7-6FFE-5ED5-E38FD4D4F18F}"/>
              </a:ext>
            </a:extLst>
          </p:cNvPr>
          <p:cNvSpPr/>
          <p:nvPr/>
        </p:nvSpPr>
        <p:spPr>
          <a:xfrm>
            <a:off x="4105620" y="712373"/>
            <a:ext cx="7967440" cy="596079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0A53574-49FC-609E-47ED-5FB0E3CB1CFA}"/>
              </a:ext>
            </a:extLst>
          </p:cNvPr>
          <p:cNvCxnSpPr>
            <a:cxnSpLocks/>
          </p:cNvCxnSpPr>
          <p:nvPr/>
        </p:nvCxnSpPr>
        <p:spPr>
          <a:xfrm>
            <a:off x="2445436" y="3230510"/>
            <a:ext cx="0" cy="38412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67BBB16-E151-B52D-77A7-637651A28248}"/>
              </a:ext>
            </a:extLst>
          </p:cNvPr>
          <p:cNvSpPr/>
          <p:nvPr/>
        </p:nvSpPr>
        <p:spPr>
          <a:xfrm>
            <a:off x="1243025" y="759522"/>
            <a:ext cx="2346960" cy="21640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4E8F129-BA43-7AF6-FDFC-6B44BB8AE651}"/>
              </a:ext>
            </a:extLst>
          </p:cNvPr>
          <p:cNvSpPr/>
          <p:nvPr/>
        </p:nvSpPr>
        <p:spPr>
          <a:xfrm>
            <a:off x="1452650" y="946594"/>
            <a:ext cx="1927710" cy="1809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D1BE1DB-2626-CC74-4E94-EEE60E53F648}"/>
              </a:ext>
            </a:extLst>
          </p:cNvPr>
          <p:cNvSpPr/>
          <p:nvPr/>
        </p:nvSpPr>
        <p:spPr>
          <a:xfrm>
            <a:off x="2084646" y="2474517"/>
            <a:ext cx="724057" cy="7144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D58001A-0E39-108B-428D-BD03E153ED04}"/>
              </a:ext>
            </a:extLst>
          </p:cNvPr>
          <p:cNvSpPr/>
          <p:nvPr/>
        </p:nvSpPr>
        <p:spPr>
          <a:xfrm>
            <a:off x="2163826" y="2550717"/>
            <a:ext cx="571657" cy="562026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AB1628D-014B-2341-0D6C-C3EAD8ACA9FD}"/>
              </a:ext>
            </a:extLst>
          </p:cNvPr>
          <p:cNvSpPr/>
          <p:nvPr/>
        </p:nvSpPr>
        <p:spPr>
          <a:xfrm>
            <a:off x="2394544" y="3149959"/>
            <a:ext cx="82106" cy="10069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Une image contenant Police, symbole, Graphique, logo&#10;&#10;Le contenu généré par l’IA peut être incorrect.">
            <a:extLst>
              <a:ext uri="{FF2B5EF4-FFF2-40B4-BE49-F238E27FC236}">
                <a16:creationId xmlns:a16="http://schemas.microsoft.com/office/drawing/2014/main" id="{7B81E2F1-6A28-4C92-028D-8E7E9BBA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77" y="1241323"/>
            <a:ext cx="646200" cy="6462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58F6697-F756-422A-5C02-1D8A4E202F37}"/>
              </a:ext>
            </a:extLst>
          </p:cNvPr>
          <p:cNvSpPr txBox="1"/>
          <p:nvPr/>
        </p:nvSpPr>
        <p:spPr>
          <a:xfrm>
            <a:off x="890152" y="4185299"/>
            <a:ext cx="3110568" cy="3940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L’harmonisation des accès pour les partenaires disposant de plusieurs comptes 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E548933-15D0-7EA1-17CC-EEC838DEDEA8}"/>
              </a:ext>
            </a:extLst>
          </p:cNvPr>
          <p:cNvCxnSpPr>
            <a:cxnSpLocks/>
          </p:cNvCxnSpPr>
          <p:nvPr/>
        </p:nvCxnSpPr>
        <p:spPr>
          <a:xfrm flipH="1">
            <a:off x="1603120" y="3586796"/>
            <a:ext cx="159436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03F4D26-34CE-61FE-E02E-10ACB0A288D5}"/>
              </a:ext>
            </a:extLst>
          </p:cNvPr>
          <p:cNvSpPr/>
          <p:nvPr/>
        </p:nvSpPr>
        <p:spPr>
          <a:xfrm>
            <a:off x="905816" y="1986708"/>
            <a:ext cx="3239311" cy="35736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dessin humoristique, clipart, Dessin animé&#10;&#10;Description générée automatiquement">
            <a:extLst>
              <a:ext uri="{FF2B5EF4-FFF2-40B4-BE49-F238E27FC236}">
                <a16:creationId xmlns:a16="http://schemas.microsoft.com/office/drawing/2014/main" id="{5EC36602-A921-37FA-F112-C0B992E0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1" y="2455537"/>
            <a:ext cx="973463" cy="973463"/>
          </a:xfrm>
          <a:prstGeom prst="rect">
            <a:avLst/>
          </a:prstGeom>
        </p:spPr>
      </p:pic>
      <p:sp>
        <p:nvSpPr>
          <p:cNvPr id="27" name="Bulle narrative : rectangle à coins arrondis 26">
            <a:extLst>
              <a:ext uri="{FF2B5EF4-FFF2-40B4-BE49-F238E27FC236}">
                <a16:creationId xmlns:a16="http://schemas.microsoft.com/office/drawing/2014/main" id="{847C0414-CB78-FF7F-9CE2-29CE95BC5444}"/>
              </a:ext>
            </a:extLst>
          </p:cNvPr>
          <p:cNvSpPr/>
          <p:nvPr/>
        </p:nvSpPr>
        <p:spPr>
          <a:xfrm>
            <a:off x="8556530" y="1567069"/>
            <a:ext cx="1431719" cy="696288"/>
          </a:xfrm>
          <a:prstGeom prst="wedgeRoundRectCallout">
            <a:avLst>
              <a:gd name="adj1" fmla="val -155"/>
              <a:gd name="adj2" fmla="val 872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tx1"/>
                </a:solidFill>
              </a:rPr>
              <a:t>J’ai plusieurs SCI et je dois accéder à l’Espace Bailleur</a:t>
            </a:r>
          </a:p>
        </p:txBody>
      </p:sp>
      <p:pic>
        <p:nvPicPr>
          <p:cNvPr id="28" name="Image 27" descr="Une image contenant clipart, Visage huma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F3530557-A3D5-BE1F-A0CA-9A09EBD3F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86" y="1995478"/>
            <a:ext cx="973463" cy="973463"/>
          </a:xfrm>
          <a:prstGeom prst="rect">
            <a:avLst/>
          </a:prstGeom>
        </p:spPr>
      </p:pic>
      <p:sp>
        <p:nvSpPr>
          <p:cNvPr id="29" name="Bulle narrative : rectangle à coins arrondis 28">
            <a:extLst>
              <a:ext uri="{FF2B5EF4-FFF2-40B4-BE49-F238E27FC236}">
                <a16:creationId xmlns:a16="http://schemas.microsoft.com/office/drawing/2014/main" id="{4BD12A20-7F3A-D439-12CF-433F3030FEC1}"/>
              </a:ext>
            </a:extLst>
          </p:cNvPr>
          <p:cNvSpPr/>
          <p:nvPr/>
        </p:nvSpPr>
        <p:spPr>
          <a:xfrm>
            <a:off x="10392317" y="1338956"/>
            <a:ext cx="1581370" cy="969076"/>
          </a:xfrm>
          <a:prstGeom prst="wedgeRoundRectCallout">
            <a:avLst>
              <a:gd name="adj1" fmla="val -50963"/>
              <a:gd name="adj2" fmla="val 62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chemeClr val="tx1"/>
                </a:solidFill>
              </a:rPr>
              <a:t>Je déclare les données d’activités au titre de plusieurs organismes (crèches,…) référencés dans différentes conventions dans MCP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B466F3E-A0F8-E91F-A5F1-48BBDF438B00}"/>
              </a:ext>
            </a:extLst>
          </p:cNvPr>
          <p:cNvSpPr txBox="1"/>
          <p:nvPr/>
        </p:nvSpPr>
        <p:spPr>
          <a:xfrm>
            <a:off x="4284950" y="2263357"/>
            <a:ext cx="4428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/>
              <a:t>Dès lors que plusieurs comptes ont une même adresse mail référencés, </a:t>
            </a:r>
            <a:r>
              <a:rPr lang="fr-FR" sz="1600" b="1">
                <a:solidFill>
                  <a:schemeClr val="accent4">
                    <a:lumMod val="75000"/>
                  </a:schemeClr>
                </a:solidFill>
              </a:rPr>
              <a:t>les comptes sont rapprochés  </a:t>
            </a:r>
            <a:r>
              <a:rPr lang="fr-FR" sz="160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/>
              <a:t>Un mot de passe unique est renseigné pour tous les comptes rapprochés ;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85237-DA5C-5DC5-C48A-0CF3870C12C5}"/>
              </a:ext>
            </a:extLst>
          </p:cNvPr>
          <p:cNvSpPr txBox="1"/>
          <p:nvPr/>
        </p:nvSpPr>
        <p:spPr>
          <a:xfrm>
            <a:off x="4297206" y="3504667"/>
            <a:ext cx="7521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/>
              <a:t>L’utilisateur peut alors se connecter par le biais de son adresse mail et sélectionner le compte sur lequel il souhaite travailler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/>
              <a:t>L’utilisateur peut changer de contexte de travail à tout moment dans MCP.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86AA8D5-E872-19ED-B279-8C440AF57C4C}"/>
              </a:ext>
            </a:extLst>
          </p:cNvPr>
          <p:cNvSpPr txBox="1"/>
          <p:nvPr/>
        </p:nvSpPr>
        <p:spPr>
          <a:xfrm>
            <a:off x="4333633" y="4513163"/>
            <a:ext cx="748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4">
                    <a:lumMod val="75000"/>
                  </a:schemeClr>
                </a:solidFill>
              </a:rPr>
              <a:t>Comment les comptes sont-ils rapprochés ? </a:t>
            </a:r>
            <a:endParaRPr lang="fr-FR" sz="160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600"/>
              <a:t>A la première connexion post MEP si l’utilisateur renseigne une nouvelle adresse mail déjà connue pour un autre compte;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A la première connexion des bailleurs moraux si l’utilisateur renseigne une nouvelle adresse mail déjà connue pour un autre compte ;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A la modification de l’adresse mail dans l’espace « Mon profil » 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/>
              <a:t>A la modification de l’adresse mail par un tiers : chaînes bailleurs, agent caf, responsable d’habilitation partenaire,…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79265682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BAC9E7"/>
      </a:lt2>
      <a:accent1>
        <a:srgbClr val="0062AA"/>
      </a:accent1>
      <a:accent2>
        <a:srgbClr val="CF165D"/>
      </a:accent2>
      <a:accent3>
        <a:srgbClr val="FFFFFF"/>
      </a:accent3>
      <a:accent4>
        <a:srgbClr val="000000"/>
      </a:accent4>
      <a:accent5>
        <a:srgbClr val="AAB7D2"/>
      </a:accent5>
      <a:accent6>
        <a:srgbClr val="BB1353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BAC9E7"/>
        </a:lt2>
        <a:accent1>
          <a:srgbClr val="0062AA"/>
        </a:accent1>
        <a:accent2>
          <a:srgbClr val="CF165D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BB135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5c424c-6a44-4317-a67f-87b04bf4706a">
      <Terms xmlns="http://schemas.microsoft.com/office/infopath/2007/PartnerControls"/>
    </lcf76f155ced4ddcb4097134ff3c332f>
    <TaxCatchAll xmlns="e4bc9e84-c9a2-46f8-a185-78cfc7fccf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45F1A0F806246AD96F698DF3CF645" ma:contentTypeVersion="16" ma:contentTypeDescription="Crée un document." ma:contentTypeScope="" ma:versionID="eee8c23d8f437a61cd624e1b31b875b1">
  <xsd:schema xmlns:xsd="http://www.w3.org/2001/XMLSchema" xmlns:xs="http://www.w3.org/2001/XMLSchema" xmlns:p="http://schemas.microsoft.com/office/2006/metadata/properties" xmlns:ns2="ed5c424c-6a44-4317-a67f-87b04bf4706a" xmlns:ns3="e4bc9e84-c9a2-46f8-a185-78cfc7fccf41" targetNamespace="http://schemas.microsoft.com/office/2006/metadata/properties" ma:root="true" ma:fieldsID="5849d89e85b30a3b37a10ec8a1004703" ns2:_="" ns3:_="">
    <xsd:import namespace="ed5c424c-6a44-4317-a67f-87b04bf4706a"/>
    <xsd:import namespace="e4bc9e84-c9a2-46f8-a185-78cfc7fcc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c424c-6a44-4317-a67f-87b04bf47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c9e84-c9a2-46f8-a185-78cfc7fcc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238d3c-cdcf-446c-92bf-d10e331c2f73}" ma:internalName="TaxCatchAll" ma:showField="CatchAllData" ma:web="e4bc9e84-c9a2-46f8-a185-78cfc7fcc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2B687-1A45-4C00-9DCD-DF5E48818D82}">
  <ds:schemaRefs>
    <ds:schemaRef ds:uri="5ac65d13-48fe-441f-bd4f-ef6217ba153d"/>
    <ds:schemaRef ds:uri="e54e5e93-4a3d-4233-8705-aea6db76f835"/>
    <ds:schemaRef ds:uri="http://schemas.microsoft.com/office/2006/metadata/properties"/>
    <ds:schemaRef ds:uri="http://schemas.microsoft.com/office/infopath/2007/PartnerControls"/>
    <ds:schemaRef ds:uri="4fbe0ee7-72ec-43f9-a1ba-ba24e8e2a0cc"/>
    <ds:schemaRef ds:uri="31f7ba75-9750-4918-868d-34a86808ba41"/>
  </ds:schemaRefs>
</ds:datastoreItem>
</file>

<file path=customXml/itemProps2.xml><?xml version="1.0" encoding="utf-8"?>
<ds:datastoreItem xmlns:ds="http://schemas.openxmlformats.org/officeDocument/2006/customXml" ds:itemID="{34809295-F2C8-420D-879E-2C6BAA104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A6A76B-99ED-4F2D-AEE5-3529BCBCD3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Grand écran</PresentationFormat>
  <Paragraphs>52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EYInterstate Light</vt:lpstr>
      <vt:lpstr>EYInterstate Regular</vt:lpstr>
      <vt:lpstr>Lucida Grande</vt:lpstr>
      <vt:lpstr>Optima</vt:lpstr>
      <vt:lpstr>Symbol</vt:lpstr>
      <vt:lpstr>Verdana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Compte Partenaire</dc:title>
  <dc:creator>Gwendoline LE-MERLUS 351</dc:creator>
  <cp:lastModifiedBy>Mickael VETTE 701</cp:lastModifiedBy>
  <cp:revision>3</cp:revision>
  <dcterms:created xsi:type="dcterms:W3CDTF">2020-07-17T09:54:57Z</dcterms:created>
  <dcterms:modified xsi:type="dcterms:W3CDTF">2026-05-21T06:01:51Z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0x0101008F745F1A0F806246AD96F698DF3CF645</vt:lpwstr>
  </property>
  <property fmtid="{D5CDD505-2E9C-101B-9397-08002B2CF9AE}" pid="3" name="MediaServiceImageTags">
    <vt:lpwstr/>
  </property>
</Properties>
</file>