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sldIdLst>
    <p:sldId id="256" r:id="rId2"/>
    <p:sldId id="270" r:id="rId3"/>
    <p:sldId id="257" r:id="rId4"/>
    <p:sldId id="259" r:id="rId5"/>
    <p:sldId id="276" r:id="rId6"/>
    <p:sldId id="274" r:id="rId7"/>
    <p:sldId id="277" r:id="rId8"/>
    <p:sldId id="275" r:id="rId9"/>
    <p:sldId id="266" r:id="rId10"/>
    <p:sldId id="267" r:id="rId11"/>
    <p:sldId id="260" r:id="rId12"/>
    <p:sldId id="273" r:id="rId13"/>
    <p:sldId id="258" r:id="rId14"/>
    <p:sldId id="264" r:id="rId15"/>
    <p:sldId id="278" r:id="rId16"/>
    <p:sldId id="279" r:id="rId17"/>
    <p:sldId id="280" r:id="rId18"/>
  </p:sldIdLst>
  <p:sldSz cx="18288000" cy="10287000"/>
  <p:notesSz cx="6858000" cy="9144000"/>
  <p:embeddedFontLst>
    <p:embeddedFont>
      <p:font typeface="Catchy Mager" panose="020B0604020202020204" charset="0"/>
      <p:regular r:id="rId20"/>
    </p:embeddedFont>
    <p:embeddedFont>
      <p:font typeface="Glacial Indifference" panose="020B0604020202020204" charset="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CCFFCC"/>
    <a:srgbClr val="EF95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6323" autoAdjust="0"/>
  </p:normalViewPr>
  <p:slideViewPr>
    <p:cSldViewPr>
      <p:cViewPr varScale="1">
        <p:scale>
          <a:sx n="75" d="100"/>
          <a:sy n="75" d="100"/>
        </p:scale>
        <p:origin x="47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360" units="cm"/>
          <inkml:channel name="Y" type="integer" max="1050" units="cm"/>
          <inkml:channel name="T" type="integer" max="2.14748E9" units="dev"/>
        </inkml:traceFormat>
        <inkml:channelProperties>
          <inkml:channelProperty channel="X" name="resolution" value="70" units="1/cm"/>
          <inkml:channelProperty channel="Y" name="resolution" value="35" units="1/cm"/>
          <inkml:channelProperty channel="T" name="resolution" value="1" units="1/dev"/>
        </inkml:channelProperties>
      </inkml:inkSource>
      <inkml:timestamp xml:id="ts0" timeString="2025-01-24T10:24:55.06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8310 20357 0,'47'0'141,"47"0"-125,48 0-16,-1 0 15,1 0-15,0 0 16,-1 0-16,1 0 16,47 0-16,0 0 15,0 0-15,-1 0 16,1 0-16,-47 0 15,0 0-15,-1 0 16,1 0-16,-1 0 16,1 0-16,0 0 15,-1 0-15,1 0 16,47 0-16,-48 0 16,48 0-16,0 0 15,0 0-15,0 0 16,94 0-16,48 0 15,-143 0-15,-93 0 16,141 0 0,-94 0-16,46 0 15,-46 0-15,0 0 16,-1 0-16,1 0 16,0 0-16,-1 0 15,1 0-15,0 0 16,-1 0-16,1 0 15,-1 0-15,1 0 16,0 0-16,-1 0 16,1 0-16,0 0 15,-1 0-15,1 0 16,0 0-16,-1 0 16,1 0-16,-1 0 15,1 0-15,0 0 16,-1 0-16,-46 0 15,-1 0-15,1 0 16,-1 0-16,0 0 16,48 0-16,-95 0 15,48 0-15,-1 0 16,-47 0-16,95 0 16,-48 0-16,1 0 15,-1 0-15,1 0 16,-48 0-1,95 0-15,-48 0 16,-47 0-16,0 0 16,1 0-16,46 0 15,-47 0-15,0 0 16,48 0-16,-48 0 16,48 0-16,-48 0 15,0 0-15,0 0 16,0 0-16,48 0 15,-48 0-15,0 0 16,0 0 0,1 0-1,-1 0 17,0 0-17,0 0 516,0 0-499,1 0-1,-1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360" units="cm"/>
          <inkml:channel name="Y" type="integer" max="1050" units="cm"/>
          <inkml:channel name="T" type="integer" max="2.14748E9" units="dev"/>
        </inkml:traceFormat>
        <inkml:channelProperties>
          <inkml:channelProperty channel="X" name="resolution" value="70" units="1/cm"/>
          <inkml:channelProperty channel="Y" name="resolution" value="35" units="1/cm"/>
          <inkml:channelProperty channel="T" name="resolution" value="1" units="1/dev"/>
        </inkml:channelProperties>
      </inkml:inkSource>
      <inkml:timestamp xml:id="ts0" timeString="2025-01-24T10:25:00.72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16241 24278 0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360" units="cm"/>
          <inkml:channel name="Y" type="integer" max="1050" units="cm"/>
          <inkml:channel name="T" type="integer" max="2.14748E9" units="dev"/>
        </inkml:traceFormat>
        <inkml:channelProperties>
          <inkml:channelProperty channel="X" name="resolution" value="70" units="1/cm"/>
          <inkml:channelProperty channel="Y" name="resolution" value="35" units="1/cm"/>
          <inkml:channelProperty channel="T" name="resolution" value="1" units="1/dev"/>
        </inkml:channelProperties>
      </inkml:inkSource>
      <inkml:timestamp xml:id="ts0" timeString="2025-01-24T10:26:10.68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2030 18279 0,'48'0'266,"-1"0"-251,47 0 1,-47 0 0,1 0-1,46 0 1,-47 0-1,1 0-15,-1 0 16,0 0 0,0 0-16,0 0 15,1 0 1,-1 0 0,0 0-1,47 0 1,-46 0 15,-1 0-15,0 0-1,0 0 1,0 0 15,1 0-15,-1 0 15,0 0-31,0 0 16,1 0-1,-1 0 1,0 0 0,0 0-1,0 0 1,1 0 15,-1 0-31,0 0 31,0 0-15,0 0 15,1 0-15,-1 0-1,0 0 17,0 0-1,1 0 0,-1 0-15,0 0 15,0 0 0,0 0 1,1 0-1,-1 0 16,0 0 0,0 0-32,0 0 16,1 0 1,-1 0 15,0 0-32,0 0 1,0 0-1,1 0 1,-1 0 0,0 0-16,0 0 15,1 0 17,-1 0-32,0 0 15,0 0 1,0 0-1,1 0 17,-1 0-17,0-47 17,0 47-32,0 0 15,1 0 32,-1 0-16,0 0 1,0 0-32,1 0 31,-1 0-16,0 0 32,0 0-31,0 0 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360" units="cm"/>
          <inkml:channel name="Y" type="integer" max="1050" units="cm"/>
          <inkml:channel name="T" type="integer" max="2.14748E9" units="dev"/>
        </inkml:traceFormat>
        <inkml:channelProperties>
          <inkml:channelProperty channel="X" name="resolution" value="70" units="1/cm"/>
          <inkml:channelProperty channel="Y" name="resolution" value="35" units="1/cm"/>
          <inkml:channelProperty channel="T" name="resolution" value="1" units="1/dev"/>
        </inkml:channelProperties>
      </inkml:inkSource>
      <inkml:timestamp xml:id="ts0" timeString="2025-01-24T10:26:41.04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26911 12092 0,'47'47'141,"1"-47"-126,-1 0 1,0 0-16,0 0 16,0 0-16,48 0 15,-48 0-15,0 0 16,48 0-16,-48 0 15,0 0-15,0 0 16,48 0 0,-48 0-1,0 0 1,0 0 0,1 0-16,-1 0 15,0 0 1,0 0-16,0 0 15,1 0 1,-1 0 0,0 0-1,0 0 1,0 0 15,1 0-15,-1 0-1,0 0 1,0 0 15,0 0-15,1 0-16,-1 0 16,0 0-1,48 0 1,-48 0-1,0 0 1,0 0 0,0 0-1,1 0 1,-1 0 0,0 0-1,0 0 1,0 0-1,1 0 1,-1 0 0,0 0-1,0 0 1,48 0 0,-48 0-1,0 0-15,0 0 16,1 0-1,-1 0-15,0 0 32,0 0-17,0 0 1,1 0 15,-1 0 0,0 0 1,0 0-32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360" units="cm"/>
          <inkml:channel name="Y" type="integer" max="1050" units="cm"/>
          <inkml:channel name="T" type="integer" max="2.14748E9" units="dev"/>
        </inkml:traceFormat>
        <inkml:channelProperties>
          <inkml:channelProperty channel="X" name="resolution" value="70" units="1/cm"/>
          <inkml:channelProperty channel="Y" name="resolution" value="35" units="1/cm"/>
          <inkml:channelProperty channel="T" name="resolution" value="1" units="1/dev"/>
        </inkml:channelProperties>
      </inkml:inkSource>
      <inkml:timestamp xml:id="ts0" timeString="2025-01-24T10:26:55.15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26911 23286 0,'47'0'156,"1"0"-125,46 0-15,-94-47-16,47 47 15,48 0-15,-48 0 16,0 0-16,47 0 16,1 0-16,-48 0 15,0 0-15,0 0 16,48 0-1,-48 0-15,0 0 16,1 0-16,-1 0 16,0 0-16,47 0 15,-46 0-15,-1 0 16,0 0-16,47 0 16,-46 0-1,46 0-15,0 0 16,-46 0-1,46 0 1,-47 0 0,1 0-16,-1 0 15,0 0 1,0 0-16,0 0 16,1 0-1,-1 0 1,0 0-1,47 0 1,-46 0 0,-1 0-16,0 0 15,0 0 1,48 0 0,-48 0-1,0 0 1,0 0-16,1 0 15,-1 0 1,0 0 0,0 0-1,0 0 32,-47-48-47,48 48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0E85F3-E5A2-47FD-BCAE-0A673A08A97B}" type="datetimeFigureOut">
              <a:rPr lang="fr-FR" smtClean="0"/>
              <a:t>27/01/2025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0194E1-016E-445C-BCFA-40732277AB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5695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>
            <a:extLst>
              <a:ext uri="{FF2B5EF4-FFF2-40B4-BE49-F238E27FC236}">
                <a16:creationId xmlns:a16="http://schemas.microsoft.com/office/drawing/2014/main" id="{7665ED6B-AA8F-31F8-9969-3E0740426B6C}"/>
              </a:ext>
            </a:extLst>
          </p:cNvPr>
          <p:cNvSpPr txBox="1"/>
          <p:nvPr userDrawn="1"/>
        </p:nvSpPr>
        <p:spPr>
          <a:xfrm>
            <a:off x="9372600" y="342900"/>
            <a:ext cx="8344872" cy="380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799"/>
              </a:lnSpc>
            </a:pPr>
            <a:r>
              <a:rPr lang="en-US" sz="2856">
                <a:solidFill>
                  <a:srgbClr val="0061AE"/>
                </a:solidFill>
                <a:latin typeface="Catchy Mager"/>
                <a:ea typeface="Catchy Mager"/>
                <a:cs typeface="Catchy Mager"/>
                <a:sym typeface="Catchy Mager"/>
              </a:rPr>
              <a:t>Caf de la Haute-Loire</a:t>
            </a:r>
          </a:p>
        </p:txBody>
      </p:sp>
      <p:sp>
        <p:nvSpPr>
          <p:cNvPr id="6" name="AutoShape 4">
            <a:extLst>
              <a:ext uri="{FF2B5EF4-FFF2-40B4-BE49-F238E27FC236}">
                <a16:creationId xmlns:a16="http://schemas.microsoft.com/office/drawing/2014/main" id="{8F506A0A-E8A9-733F-FF9A-CAB78408AF6B}"/>
              </a:ext>
            </a:extLst>
          </p:cNvPr>
          <p:cNvSpPr/>
          <p:nvPr userDrawn="1"/>
        </p:nvSpPr>
        <p:spPr>
          <a:xfrm flipV="1">
            <a:off x="11224042" y="791356"/>
            <a:ext cx="7063958" cy="0"/>
          </a:xfrm>
          <a:prstGeom prst="line">
            <a:avLst/>
          </a:prstGeom>
          <a:ln w="19050" cap="flat">
            <a:solidFill>
              <a:srgbClr val="0061A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contact.partenaires@caf43.caf.fr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afc@caf43.caf.fr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jpeg"/><Relationship Id="rId7" Type="http://schemas.openxmlformats.org/officeDocument/2006/relationships/image" Target="../media/image30.sv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34.svg"/><Relationship Id="rId5" Type="http://schemas.openxmlformats.org/officeDocument/2006/relationships/image" Target="../media/image28.sv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sv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customXml" Target="../ink/ink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5.xml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4.xml"/><Relationship Id="rId5" Type="http://schemas.openxmlformats.org/officeDocument/2006/relationships/image" Target="../media/image13.png"/><Relationship Id="rId4" Type="http://schemas.openxmlformats.org/officeDocument/2006/relationships/customXml" Target="../ink/ink3.xml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>
            <a:extLst>
              <a:ext uri="{FF2B5EF4-FFF2-40B4-BE49-F238E27FC236}">
                <a16:creationId xmlns:a16="http://schemas.microsoft.com/office/drawing/2014/main" id="{455FDF7D-BFB4-E667-37BA-F22305838B45}"/>
              </a:ext>
            </a:extLst>
          </p:cNvPr>
          <p:cNvPicPr/>
          <p:nvPr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Freeform 5"/>
          <p:cNvSpPr/>
          <p:nvPr/>
        </p:nvSpPr>
        <p:spPr>
          <a:xfrm>
            <a:off x="6244987" y="6284984"/>
            <a:ext cx="2087912" cy="3393066"/>
          </a:xfrm>
          <a:custGeom>
            <a:avLst/>
            <a:gdLst/>
            <a:ahLst/>
            <a:cxnLst/>
            <a:rect l="l" t="t" r="r" b="b"/>
            <a:pathLst>
              <a:path w="2087912" h="3393066">
                <a:moveTo>
                  <a:pt x="0" y="0"/>
                </a:moveTo>
                <a:lnTo>
                  <a:pt x="2087912" y="0"/>
                </a:lnTo>
                <a:lnTo>
                  <a:pt x="2087912" y="3393066"/>
                </a:lnTo>
                <a:lnTo>
                  <a:pt x="0" y="339306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0983" r="-31526"/>
            </a:stretch>
          </a:blipFill>
          <a:ln w="28575" cap="sq">
            <a:solidFill>
              <a:srgbClr val="FFFFFF"/>
            </a:solidFill>
            <a:prstDash val="solid"/>
            <a:miter/>
          </a:ln>
        </p:spPr>
        <p:txBody>
          <a:bodyPr/>
          <a:lstStyle/>
          <a:p>
            <a:endParaRPr lang="fr-FR"/>
          </a:p>
        </p:txBody>
      </p:sp>
      <p:sp>
        <p:nvSpPr>
          <p:cNvPr id="6" name="TextBox 6"/>
          <p:cNvSpPr txBox="1"/>
          <p:nvPr/>
        </p:nvSpPr>
        <p:spPr>
          <a:xfrm>
            <a:off x="9144000" y="4126433"/>
            <a:ext cx="8115300" cy="23474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8918"/>
              </a:lnSpc>
            </a:pPr>
            <a:r>
              <a:rPr lang="en-US" sz="9100" dirty="0">
                <a:solidFill>
                  <a:srgbClr val="0061AE"/>
                </a:solidFill>
                <a:latin typeface="Catchy Mager"/>
                <a:ea typeface="Catchy Mager"/>
                <a:cs typeface="Catchy Mager"/>
                <a:sym typeface="Catchy Mager"/>
              </a:rPr>
              <a:t>Réunion Centres Sociaux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955102" y="6840033"/>
            <a:ext cx="7304198" cy="820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6440"/>
              </a:lnSpc>
            </a:pPr>
            <a:r>
              <a:rPr lang="en-US" sz="4600" dirty="0">
                <a:solidFill>
                  <a:srgbClr val="009FA0"/>
                </a:solidFill>
                <a:latin typeface="Catchy Mager"/>
                <a:ea typeface="Catchy Mager"/>
                <a:cs typeface="Catchy Mager"/>
                <a:sym typeface="Catchy Mager"/>
              </a:rPr>
              <a:t>30/01/2025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16222445" y="9335562"/>
            <a:ext cx="1891800" cy="684977"/>
            <a:chOff x="0" y="0"/>
            <a:chExt cx="2522400" cy="913302"/>
          </a:xfrm>
        </p:grpSpPr>
        <p:grpSp>
          <p:nvGrpSpPr>
            <p:cNvPr id="10" name="Group 10"/>
            <p:cNvGrpSpPr/>
            <p:nvPr/>
          </p:nvGrpSpPr>
          <p:grpSpPr>
            <a:xfrm>
              <a:off x="0" y="0"/>
              <a:ext cx="2522400" cy="913302"/>
              <a:chOff x="0" y="0"/>
              <a:chExt cx="498252" cy="180405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498252" cy="180405"/>
              </a:xfrm>
              <a:custGeom>
                <a:avLst/>
                <a:gdLst/>
                <a:ahLst/>
                <a:cxnLst/>
                <a:rect l="l" t="t" r="r" b="b"/>
                <a:pathLst>
                  <a:path w="498252" h="180405">
                    <a:moveTo>
                      <a:pt x="90203" y="0"/>
                    </a:moveTo>
                    <a:lnTo>
                      <a:pt x="408049" y="0"/>
                    </a:lnTo>
                    <a:cubicBezTo>
                      <a:pt x="431972" y="0"/>
                      <a:pt x="454916" y="9503"/>
                      <a:pt x="471832" y="26420"/>
                    </a:cubicBezTo>
                    <a:cubicBezTo>
                      <a:pt x="488748" y="43336"/>
                      <a:pt x="498252" y="66279"/>
                      <a:pt x="498252" y="90203"/>
                    </a:cubicBezTo>
                    <a:lnTo>
                      <a:pt x="498252" y="90203"/>
                    </a:lnTo>
                    <a:cubicBezTo>
                      <a:pt x="498252" y="114126"/>
                      <a:pt x="488748" y="137069"/>
                      <a:pt x="471832" y="153986"/>
                    </a:cubicBezTo>
                    <a:cubicBezTo>
                      <a:pt x="454916" y="170902"/>
                      <a:pt x="431972" y="180405"/>
                      <a:pt x="408049" y="180405"/>
                    </a:cubicBezTo>
                    <a:lnTo>
                      <a:pt x="90203" y="180405"/>
                    </a:lnTo>
                    <a:cubicBezTo>
                      <a:pt x="66279" y="180405"/>
                      <a:pt x="43336" y="170902"/>
                      <a:pt x="26420" y="153986"/>
                    </a:cubicBezTo>
                    <a:cubicBezTo>
                      <a:pt x="9503" y="137069"/>
                      <a:pt x="0" y="114126"/>
                      <a:pt x="0" y="90203"/>
                    </a:cubicBezTo>
                    <a:lnTo>
                      <a:pt x="0" y="90203"/>
                    </a:lnTo>
                    <a:cubicBezTo>
                      <a:pt x="0" y="66279"/>
                      <a:pt x="9503" y="43336"/>
                      <a:pt x="26420" y="26420"/>
                    </a:cubicBezTo>
                    <a:cubicBezTo>
                      <a:pt x="43336" y="9503"/>
                      <a:pt x="66279" y="0"/>
                      <a:pt x="90203" y="0"/>
                    </a:cubicBezTo>
                    <a:close/>
                  </a:path>
                </a:pathLst>
              </a:custGeom>
              <a:solidFill>
                <a:srgbClr val="0061AE"/>
              </a:solidFill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0" y="-57150"/>
                <a:ext cx="498252" cy="23755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499"/>
                  </a:lnSpc>
                </a:pPr>
                <a:endParaRPr/>
              </a:p>
            </p:txBody>
          </p:sp>
        </p:grpSp>
        <p:sp>
          <p:nvSpPr>
            <p:cNvPr id="13" name="Freeform 13"/>
            <p:cNvSpPr/>
            <p:nvPr/>
          </p:nvSpPr>
          <p:spPr>
            <a:xfrm>
              <a:off x="341610" y="71969"/>
              <a:ext cx="1712180" cy="667765"/>
            </a:xfrm>
            <a:custGeom>
              <a:avLst/>
              <a:gdLst/>
              <a:ahLst/>
              <a:cxnLst/>
              <a:rect l="l" t="t" r="r" b="b"/>
              <a:pathLst>
                <a:path w="1712180" h="667765">
                  <a:moveTo>
                    <a:pt x="0" y="0"/>
                  </a:moveTo>
                  <a:lnTo>
                    <a:pt x="1712180" y="0"/>
                  </a:lnTo>
                  <a:lnTo>
                    <a:pt x="1712180" y="667765"/>
                  </a:lnTo>
                  <a:lnTo>
                    <a:pt x="0" y="6677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Freeform 11">
            <a:extLst>
              <a:ext uri="{FF2B5EF4-FFF2-40B4-BE49-F238E27FC236}">
                <a16:creationId xmlns:a16="http://schemas.microsoft.com/office/drawing/2014/main" id="{59CED572-331F-C69A-C49E-59BC7D0196EE}"/>
              </a:ext>
            </a:extLst>
          </p:cNvPr>
          <p:cNvSpPr/>
          <p:nvPr/>
        </p:nvSpPr>
        <p:spPr>
          <a:xfrm>
            <a:off x="3276600" y="6758231"/>
            <a:ext cx="4298372" cy="1985679"/>
          </a:xfrm>
          <a:custGeom>
            <a:avLst/>
            <a:gdLst/>
            <a:ahLst/>
            <a:cxnLst/>
            <a:rect l="l" t="t" r="r" b="b"/>
            <a:pathLst>
              <a:path w="458217" h="115043">
                <a:moveTo>
                  <a:pt x="57521" y="0"/>
                </a:moveTo>
                <a:lnTo>
                  <a:pt x="400696" y="0"/>
                </a:lnTo>
                <a:cubicBezTo>
                  <a:pt x="415952" y="0"/>
                  <a:pt x="430582" y="6060"/>
                  <a:pt x="441370" y="16848"/>
                </a:cubicBezTo>
                <a:cubicBezTo>
                  <a:pt x="452157" y="27635"/>
                  <a:pt x="458217" y="42266"/>
                  <a:pt x="458217" y="57521"/>
                </a:cubicBezTo>
                <a:lnTo>
                  <a:pt x="458217" y="57521"/>
                </a:lnTo>
                <a:cubicBezTo>
                  <a:pt x="458217" y="89290"/>
                  <a:pt x="432464" y="115043"/>
                  <a:pt x="400696" y="115043"/>
                </a:cubicBezTo>
                <a:lnTo>
                  <a:pt x="57521" y="115043"/>
                </a:lnTo>
                <a:cubicBezTo>
                  <a:pt x="25753" y="115043"/>
                  <a:pt x="0" y="89290"/>
                  <a:pt x="0" y="57521"/>
                </a:cubicBezTo>
                <a:lnTo>
                  <a:pt x="0" y="57521"/>
                </a:lnTo>
                <a:cubicBezTo>
                  <a:pt x="0" y="25753"/>
                  <a:pt x="25753" y="0"/>
                  <a:pt x="57521" y="0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cap="rnd">
            <a:noFill/>
            <a:prstDash val="solid"/>
            <a:round/>
          </a:ln>
        </p:spPr>
        <p:txBody>
          <a:bodyPr/>
          <a:lstStyle/>
          <a:p>
            <a:pPr algn="ctr">
              <a:lnSpc>
                <a:spcPts val="3220"/>
              </a:lnSpc>
              <a:spcBef>
                <a:spcPct val="0"/>
              </a:spcBef>
            </a:pPr>
            <a:r>
              <a:rPr lang="fr-FR" b="1" dirty="0">
                <a:solidFill>
                  <a:srgbClr val="0000CC"/>
                </a:solidFill>
              </a:rPr>
              <a:t>    </a:t>
            </a:r>
            <a:r>
              <a:rPr lang="en-US" sz="2800" b="1" dirty="0">
                <a:solidFill>
                  <a:srgbClr val="0000CC"/>
                </a:solidFill>
                <a:ea typeface="Glacial Indifference"/>
                <a:cs typeface="Glacial Indifference"/>
                <a:sym typeface="Glacial Indifference"/>
              </a:rPr>
              <a:t>DÈS JANVIER </a:t>
            </a:r>
          </a:p>
          <a:p>
            <a:pPr algn="ctr">
              <a:lnSpc>
                <a:spcPts val="3220"/>
              </a:lnSpc>
              <a:spcBef>
                <a:spcPct val="0"/>
              </a:spcBef>
            </a:pPr>
            <a:r>
              <a:rPr lang="en-US" sz="2800" dirty="0">
                <a:solidFill>
                  <a:srgbClr val="0000CC"/>
                </a:solidFill>
                <a:ea typeface="Glacial Indifference"/>
                <a:cs typeface="Glacial Indifference"/>
                <a:sym typeface="Glacial Indifference"/>
              </a:rPr>
              <a:t>(et jusqu’au 28/02)</a:t>
            </a:r>
          </a:p>
          <a:p>
            <a:pPr algn="ctr">
              <a:lnSpc>
                <a:spcPts val="3220"/>
              </a:lnSpc>
              <a:spcBef>
                <a:spcPct val="0"/>
              </a:spcBef>
            </a:pPr>
            <a:endParaRPr lang="en-US" sz="2800" dirty="0">
              <a:solidFill>
                <a:srgbClr val="343232"/>
              </a:solidFill>
              <a:ea typeface="Glacial Indifference"/>
              <a:cs typeface="Glacial Indifference"/>
              <a:sym typeface="Glacial Indifference"/>
            </a:endParaRPr>
          </a:p>
          <a:p>
            <a:pPr algn="ctr">
              <a:lnSpc>
                <a:spcPts val="3220"/>
              </a:lnSpc>
              <a:spcBef>
                <a:spcPct val="0"/>
              </a:spcBef>
            </a:pPr>
            <a:r>
              <a:rPr lang="en-US" sz="2800" dirty="0">
                <a:solidFill>
                  <a:srgbClr val="343232"/>
                </a:solidFill>
                <a:ea typeface="Glacial Indifference"/>
                <a:cs typeface="Glacial Indifference"/>
                <a:sym typeface="Glacial Indifference"/>
              </a:rPr>
              <a:t>Prévision sur 12 mois</a:t>
            </a:r>
          </a:p>
          <a:p>
            <a:pPr algn="ctr"/>
            <a:endParaRPr lang="fr-FR" sz="2400" dirty="0"/>
          </a:p>
        </p:txBody>
      </p:sp>
      <p:sp>
        <p:nvSpPr>
          <p:cNvPr id="11" name="Freeform 11"/>
          <p:cNvSpPr/>
          <p:nvPr/>
        </p:nvSpPr>
        <p:spPr>
          <a:xfrm>
            <a:off x="3886200" y="5759873"/>
            <a:ext cx="3148500" cy="776234"/>
          </a:xfrm>
          <a:custGeom>
            <a:avLst/>
            <a:gdLst/>
            <a:ahLst/>
            <a:cxnLst/>
            <a:rect l="l" t="t" r="r" b="b"/>
            <a:pathLst>
              <a:path w="458217" h="115043">
                <a:moveTo>
                  <a:pt x="57521" y="0"/>
                </a:moveTo>
                <a:lnTo>
                  <a:pt x="400696" y="0"/>
                </a:lnTo>
                <a:cubicBezTo>
                  <a:pt x="415952" y="0"/>
                  <a:pt x="430582" y="6060"/>
                  <a:pt x="441370" y="16848"/>
                </a:cubicBezTo>
                <a:cubicBezTo>
                  <a:pt x="452157" y="27635"/>
                  <a:pt x="458217" y="42266"/>
                  <a:pt x="458217" y="57521"/>
                </a:cubicBezTo>
                <a:lnTo>
                  <a:pt x="458217" y="57521"/>
                </a:lnTo>
                <a:cubicBezTo>
                  <a:pt x="458217" y="89290"/>
                  <a:pt x="432464" y="115043"/>
                  <a:pt x="400696" y="115043"/>
                </a:cubicBezTo>
                <a:lnTo>
                  <a:pt x="57521" y="115043"/>
                </a:lnTo>
                <a:cubicBezTo>
                  <a:pt x="25753" y="115043"/>
                  <a:pt x="0" y="89290"/>
                  <a:pt x="0" y="57521"/>
                </a:cubicBezTo>
                <a:lnTo>
                  <a:pt x="0" y="57521"/>
                </a:lnTo>
                <a:cubicBezTo>
                  <a:pt x="0" y="25753"/>
                  <a:pt x="25753" y="0"/>
                  <a:pt x="57521" y="0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cap="rnd">
            <a:noFill/>
            <a:prstDash val="solid"/>
            <a:round/>
          </a:ln>
        </p:spPr>
        <p:txBody>
          <a:bodyPr/>
          <a:lstStyle/>
          <a:p>
            <a:pPr algn="ctr"/>
            <a:r>
              <a:rPr lang="fr-FR" sz="2400" b="1" dirty="0"/>
              <a:t>    Déclaration prévisionnelle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2394558" y="1186181"/>
            <a:ext cx="9111642" cy="15548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879"/>
              </a:lnSpc>
            </a:pPr>
            <a:r>
              <a:rPr lang="en-US" sz="5999" dirty="0">
                <a:solidFill>
                  <a:srgbClr val="343232"/>
                </a:solidFill>
                <a:latin typeface="Calibri" panose="020F0502020204030204" pitchFamily="34" charset="0"/>
                <a:ea typeface="Catchy Mager"/>
                <a:cs typeface="Calibri" panose="020F0502020204030204" pitchFamily="34" charset="0"/>
                <a:sym typeface="Catchy Mager"/>
              </a:rPr>
              <a:t>Les déclarations</a:t>
            </a:r>
          </a:p>
          <a:p>
            <a:pPr algn="l">
              <a:lnSpc>
                <a:spcPts val="5879"/>
              </a:lnSpc>
            </a:pPr>
            <a:r>
              <a:rPr lang="en-US" sz="5999" dirty="0">
                <a:solidFill>
                  <a:srgbClr val="343232"/>
                </a:solidFill>
                <a:latin typeface="Calibri" panose="020F0502020204030204" pitchFamily="34" charset="0"/>
                <a:ea typeface="Catchy Mager"/>
                <a:cs typeface="Calibri" panose="020F0502020204030204" pitchFamily="34" charset="0"/>
                <a:sym typeface="Catchy Mager"/>
              </a:rPr>
              <a:t>* Exercice 2025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4679084" y="3705503"/>
            <a:ext cx="4708650" cy="7918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220"/>
              </a:lnSpc>
              <a:spcBef>
                <a:spcPct val="0"/>
              </a:spcBef>
            </a:pPr>
            <a:endParaRPr lang="en-US" sz="2300" dirty="0">
              <a:solidFill>
                <a:srgbClr val="343232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algn="just">
              <a:lnSpc>
                <a:spcPts val="3220"/>
              </a:lnSpc>
              <a:spcBef>
                <a:spcPct val="0"/>
              </a:spcBef>
            </a:pPr>
            <a:endParaRPr lang="en-US" sz="2300" dirty="0">
              <a:solidFill>
                <a:srgbClr val="343232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</p:txBody>
      </p:sp>
      <p:grpSp>
        <p:nvGrpSpPr>
          <p:cNvPr id="29" name="Group 29"/>
          <p:cNvGrpSpPr/>
          <p:nvPr/>
        </p:nvGrpSpPr>
        <p:grpSpPr>
          <a:xfrm>
            <a:off x="1028700" y="1097015"/>
            <a:ext cx="1120095" cy="875600"/>
            <a:chOff x="0" y="0"/>
            <a:chExt cx="295004" cy="230611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295004" cy="230611"/>
            </a:xfrm>
            <a:custGeom>
              <a:avLst/>
              <a:gdLst/>
              <a:ahLst/>
              <a:cxnLst/>
              <a:rect l="l" t="t" r="r" b="b"/>
              <a:pathLst>
                <a:path w="295004" h="230611">
                  <a:moveTo>
                    <a:pt x="115305" y="0"/>
                  </a:moveTo>
                  <a:lnTo>
                    <a:pt x="179699" y="0"/>
                  </a:lnTo>
                  <a:cubicBezTo>
                    <a:pt x="210280" y="0"/>
                    <a:pt x="239608" y="12148"/>
                    <a:pt x="261232" y="33772"/>
                  </a:cubicBezTo>
                  <a:cubicBezTo>
                    <a:pt x="282856" y="55396"/>
                    <a:pt x="295004" y="84725"/>
                    <a:pt x="295004" y="115305"/>
                  </a:cubicBezTo>
                  <a:lnTo>
                    <a:pt x="295004" y="115305"/>
                  </a:lnTo>
                  <a:cubicBezTo>
                    <a:pt x="295004" y="145886"/>
                    <a:pt x="282856" y="175215"/>
                    <a:pt x="261232" y="196839"/>
                  </a:cubicBezTo>
                  <a:cubicBezTo>
                    <a:pt x="239608" y="218463"/>
                    <a:pt x="210280" y="230611"/>
                    <a:pt x="179699" y="230611"/>
                  </a:cubicBezTo>
                  <a:lnTo>
                    <a:pt x="115305" y="230611"/>
                  </a:lnTo>
                  <a:cubicBezTo>
                    <a:pt x="84725" y="230611"/>
                    <a:pt x="55396" y="218463"/>
                    <a:pt x="33772" y="196839"/>
                  </a:cubicBezTo>
                  <a:cubicBezTo>
                    <a:pt x="12148" y="175215"/>
                    <a:pt x="0" y="145886"/>
                    <a:pt x="0" y="115305"/>
                  </a:cubicBezTo>
                  <a:lnTo>
                    <a:pt x="0" y="115305"/>
                  </a:lnTo>
                  <a:cubicBezTo>
                    <a:pt x="0" y="84725"/>
                    <a:pt x="12148" y="55396"/>
                    <a:pt x="33772" y="33772"/>
                  </a:cubicBezTo>
                  <a:cubicBezTo>
                    <a:pt x="55396" y="12148"/>
                    <a:pt x="84725" y="0"/>
                    <a:pt x="115305" y="0"/>
                  </a:cubicBezTo>
                  <a:close/>
                </a:path>
              </a:pathLst>
            </a:custGeom>
            <a:solidFill>
              <a:srgbClr val="0061AE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0" y="-95250"/>
              <a:ext cx="295004" cy="3258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739"/>
                </a:lnSpc>
              </a:pPr>
              <a:endParaRPr/>
            </a:p>
          </p:txBody>
        </p:sp>
      </p:grpSp>
      <p:sp>
        <p:nvSpPr>
          <p:cNvPr id="32" name="TextBox 32"/>
          <p:cNvSpPr txBox="1"/>
          <p:nvPr/>
        </p:nvSpPr>
        <p:spPr>
          <a:xfrm>
            <a:off x="1436570" y="1272234"/>
            <a:ext cx="304355" cy="13447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01"/>
              </a:lnSpc>
            </a:pPr>
            <a:r>
              <a:rPr lang="en-US" sz="5205" dirty="0">
                <a:solidFill>
                  <a:srgbClr val="FFFFFF"/>
                </a:solidFill>
                <a:latin typeface="Catchy Mager"/>
                <a:ea typeface="Catchy Mager"/>
                <a:cs typeface="Catchy Mager"/>
                <a:sym typeface="Catchy Mager"/>
              </a:rPr>
              <a:t>3	</a:t>
            </a:r>
          </a:p>
        </p:txBody>
      </p:sp>
      <p:sp>
        <p:nvSpPr>
          <p:cNvPr id="46" name="Freeform 11">
            <a:extLst>
              <a:ext uri="{FF2B5EF4-FFF2-40B4-BE49-F238E27FC236}">
                <a16:creationId xmlns:a16="http://schemas.microsoft.com/office/drawing/2014/main" id="{A7658037-77F5-BC2F-9D26-ED6BE1239251}"/>
              </a:ext>
            </a:extLst>
          </p:cNvPr>
          <p:cNvSpPr/>
          <p:nvPr/>
        </p:nvSpPr>
        <p:spPr>
          <a:xfrm>
            <a:off x="10380712" y="6699342"/>
            <a:ext cx="4298372" cy="2103456"/>
          </a:xfrm>
          <a:custGeom>
            <a:avLst/>
            <a:gdLst/>
            <a:ahLst/>
            <a:cxnLst/>
            <a:rect l="l" t="t" r="r" b="b"/>
            <a:pathLst>
              <a:path w="458217" h="115043">
                <a:moveTo>
                  <a:pt x="57521" y="0"/>
                </a:moveTo>
                <a:lnTo>
                  <a:pt x="400696" y="0"/>
                </a:lnTo>
                <a:cubicBezTo>
                  <a:pt x="415952" y="0"/>
                  <a:pt x="430582" y="6060"/>
                  <a:pt x="441370" y="16848"/>
                </a:cubicBezTo>
                <a:cubicBezTo>
                  <a:pt x="452157" y="27635"/>
                  <a:pt x="458217" y="42266"/>
                  <a:pt x="458217" y="57521"/>
                </a:cubicBezTo>
                <a:lnTo>
                  <a:pt x="458217" y="57521"/>
                </a:lnTo>
                <a:cubicBezTo>
                  <a:pt x="458217" y="89290"/>
                  <a:pt x="432464" y="115043"/>
                  <a:pt x="400696" y="115043"/>
                </a:cubicBezTo>
                <a:lnTo>
                  <a:pt x="57521" y="115043"/>
                </a:lnTo>
                <a:cubicBezTo>
                  <a:pt x="25753" y="115043"/>
                  <a:pt x="0" y="89290"/>
                  <a:pt x="0" y="57521"/>
                </a:cubicBezTo>
                <a:lnTo>
                  <a:pt x="0" y="57521"/>
                </a:lnTo>
                <a:cubicBezTo>
                  <a:pt x="0" y="25753"/>
                  <a:pt x="25753" y="0"/>
                  <a:pt x="57521" y="0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cap="rnd">
            <a:noFill/>
            <a:prstDash val="solid"/>
            <a:round/>
          </a:ln>
        </p:spPr>
        <p:txBody>
          <a:bodyPr/>
          <a:lstStyle/>
          <a:p>
            <a:pPr algn="ctr">
              <a:lnSpc>
                <a:spcPts val="3220"/>
              </a:lnSpc>
              <a:spcBef>
                <a:spcPct val="0"/>
              </a:spcBef>
            </a:pPr>
            <a:r>
              <a:rPr lang="fr-FR" sz="2800" dirty="0"/>
              <a:t>    </a:t>
            </a:r>
            <a:r>
              <a:rPr lang="en-US" sz="2800" b="1" dirty="0">
                <a:solidFill>
                  <a:srgbClr val="0000CC"/>
                </a:solidFill>
                <a:sym typeface="Glacial Indifference"/>
              </a:rPr>
              <a:t>ECHEANCE 10/10</a:t>
            </a:r>
          </a:p>
          <a:p>
            <a:pPr algn="ctr">
              <a:lnSpc>
                <a:spcPts val="3220"/>
              </a:lnSpc>
              <a:spcBef>
                <a:spcPct val="0"/>
              </a:spcBef>
            </a:pPr>
            <a:endParaRPr lang="en-US" sz="2800" dirty="0">
              <a:sym typeface="Glacial Indifference"/>
            </a:endParaRPr>
          </a:p>
          <a:p>
            <a:pPr algn="ctr">
              <a:lnSpc>
                <a:spcPts val="3220"/>
              </a:lnSpc>
              <a:spcBef>
                <a:spcPct val="0"/>
              </a:spcBef>
            </a:pPr>
            <a:r>
              <a:rPr lang="en-US" sz="2800" dirty="0">
                <a:sym typeface="Glacial Indifference"/>
              </a:rPr>
              <a:t>Au besoin (si absence ou modification ETP référent famille par exemple…)</a:t>
            </a:r>
          </a:p>
          <a:p>
            <a:pPr algn="ctr">
              <a:lnSpc>
                <a:spcPts val="3220"/>
              </a:lnSpc>
              <a:spcBef>
                <a:spcPct val="0"/>
              </a:spcBef>
            </a:pPr>
            <a:endParaRPr lang="fr-FR" dirty="0"/>
          </a:p>
        </p:txBody>
      </p:sp>
      <p:sp>
        <p:nvSpPr>
          <p:cNvPr id="34" name="Freeform 11">
            <a:extLst>
              <a:ext uri="{FF2B5EF4-FFF2-40B4-BE49-F238E27FC236}">
                <a16:creationId xmlns:a16="http://schemas.microsoft.com/office/drawing/2014/main" id="{4957A50D-9321-7E1E-E259-9C757946665D}"/>
              </a:ext>
            </a:extLst>
          </p:cNvPr>
          <p:cNvSpPr/>
          <p:nvPr/>
        </p:nvSpPr>
        <p:spPr>
          <a:xfrm>
            <a:off x="10894747" y="5754672"/>
            <a:ext cx="3280134" cy="776234"/>
          </a:xfrm>
          <a:custGeom>
            <a:avLst/>
            <a:gdLst/>
            <a:ahLst/>
            <a:cxnLst/>
            <a:rect l="l" t="t" r="r" b="b"/>
            <a:pathLst>
              <a:path w="458217" h="115043">
                <a:moveTo>
                  <a:pt x="57521" y="0"/>
                </a:moveTo>
                <a:lnTo>
                  <a:pt x="400696" y="0"/>
                </a:lnTo>
                <a:cubicBezTo>
                  <a:pt x="415952" y="0"/>
                  <a:pt x="430582" y="6060"/>
                  <a:pt x="441370" y="16848"/>
                </a:cubicBezTo>
                <a:cubicBezTo>
                  <a:pt x="452157" y="27635"/>
                  <a:pt x="458217" y="42266"/>
                  <a:pt x="458217" y="57521"/>
                </a:cubicBezTo>
                <a:lnTo>
                  <a:pt x="458217" y="57521"/>
                </a:lnTo>
                <a:cubicBezTo>
                  <a:pt x="458217" y="89290"/>
                  <a:pt x="432464" y="115043"/>
                  <a:pt x="400696" y="115043"/>
                </a:cubicBezTo>
                <a:lnTo>
                  <a:pt x="57521" y="115043"/>
                </a:lnTo>
                <a:cubicBezTo>
                  <a:pt x="25753" y="115043"/>
                  <a:pt x="0" y="89290"/>
                  <a:pt x="0" y="57521"/>
                </a:cubicBezTo>
                <a:lnTo>
                  <a:pt x="0" y="57521"/>
                </a:lnTo>
                <a:cubicBezTo>
                  <a:pt x="0" y="25753"/>
                  <a:pt x="25753" y="0"/>
                  <a:pt x="57521" y="0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cap="rnd">
            <a:noFill/>
            <a:prstDash val="solid"/>
            <a:round/>
          </a:ln>
        </p:spPr>
        <p:txBody>
          <a:bodyPr/>
          <a:lstStyle/>
          <a:p>
            <a:pPr algn="ctr"/>
            <a:r>
              <a:rPr lang="fr-FR" sz="2400" b="1" dirty="0"/>
              <a:t>    Déclaration actualisée de septembre</a:t>
            </a:r>
          </a:p>
        </p:txBody>
      </p:sp>
      <p:grpSp>
        <p:nvGrpSpPr>
          <p:cNvPr id="48" name="Group 51">
            <a:extLst>
              <a:ext uri="{FF2B5EF4-FFF2-40B4-BE49-F238E27FC236}">
                <a16:creationId xmlns:a16="http://schemas.microsoft.com/office/drawing/2014/main" id="{8399F81D-7141-DE25-73A8-5A96D010F7C9}"/>
              </a:ext>
            </a:extLst>
          </p:cNvPr>
          <p:cNvGrpSpPr/>
          <p:nvPr/>
        </p:nvGrpSpPr>
        <p:grpSpPr>
          <a:xfrm>
            <a:off x="1031509" y="1002590"/>
            <a:ext cx="1120095" cy="875600"/>
            <a:chOff x="0" y="0"/>
            <a:chExt cx="295004" cy="230611"/>
          </a:xfrm>
        </p:grpSpPr>
        <p:sp>
          <p:nvSpPr>
            <p:cNvPr id="49" name="Freeform 52">
              <a:extLst>
                <a:ext uri="{FF2B5EF4-FFF2-40B4-BE49-F238E27FC236}">
                  <a16:creationId xmlns:a16="http://schemas.microsoft.com/office/drawing/2014/main" id="{8331B6C5-4755-70FB-A0EE-C883FDAC4F90}"/>
                </a:ext>
              </a:extLst>
            </p:cNvPr>
            <p:cNvSpPr/>
            <p:nvPr/>
          </p:nvSpPr>
          <p:spPr>
            <a:xfrm>
              <a:off x="0" y="0"/>
              <a:ext cx="295004" cy="230611"/>
            </a:xfrm>
            <a:custGeom>
              <a:avLst/>
              <a:gdLst/>
              <a:ahLst/>
              <a:cxnLst/>
              <a:rect l="l" t="t" r="r" b="b"/>
              <a:pathLst>
                <a:path w="295004" h="230611">
                  <a:moveTo>
                    <a:pt x="115305" y="0"/>
                  </a:moveTo>
                  <a:lnTo>
                    <a:pt x="179699" y="0"/>
                  </a:lnTo>
                  <a:cubicBezTo>
                    <a:pt x="210280" y="0"/>
                    <a:pt x="239608" y="12148"/>
                    <a:pt x="261232" y="33772"/>
                  </a:cubicBezTo>
                  <a:cubicBezTo>
                    <a:pt x="282856" y="55396"/>
                    <a:pt x="295004" y="84725"/>
                    <a:pt x="295004" y="115305"/>
                  </a:cubicBezTo>
                  <a:lnTo>
                    <a:pt x="295004" y="115305"/>
                  </a:lnTo>
                  <a:cubicBezTo>
                    <a:pt x="295004" y="145886"/>
                    <a:pt x="282856" y="175215"/>
                    <a:pt x="261232" y="196839"/>
                  </a:cubicBezTo>
                  <a:cubicBezTo>
                    <a:pt x="239608" y="218463"/>
                    <a:pt x="210280" y="230611"/>
                    <a:pt x="179699" y="230611"/>
                  </a:cubicBezTo>
                  <a:lnTo>
                    <a:pt x="115305" y="230611"/>
                  </a:lnTo>
                  <a:cubicBezTo>
                    <a:pt x="84725" y="230611"/>
                    <a:pt x="55396" y="218463"/>
                    <a:pt x="33772" y="196839"/>
                  </a:cubicBezTo>
                  <a:cubicBezTo>
                    <a:pt x="12148" y="175215"/>
                    <a:pt x="0" y="145886"/>
                    <a:pt x="0" y="115305"/>
                  </a:cubicBezTo>
                  <a:lnTo>
                    <a:pt x="0" y="115305"/>
                  </a:lnTo>
                  <a:cubicBezTo>
                    <a:pt x="0" y="84725"/>
                    <a:pt x="12148" y="55396"/>
                    <a:pt x="33772" y="33772"/>
                  </a:cubicBezTo>
                  <a:cubicBezTo>
                    <a:pt x="55396" y="12148"/>
                    <a:pt x="84725" y="0"/>
                    <a:pt x="115305" y="0"/>
                  </a:cubicBezTo>
                  <a:close/>
                </a:path>
              </a:pathLst>
            </a:custGeom>
            <a:solidFill>
              <a:srgbClr val="0061AE"/>
            </a:solidFill>
          </p:spPr>
          <p:txBody>
            <a:bodyPr/>
            <a:lstStyle/>
            <a:p>
              <a:pPr algn="ctr"/>
              <a:r>
                <a:rPr lang="fr-FR" sz="5400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50" name="TextBox 53">
              <a:extLst>
                <a:ext uri="{FF2B5EF4-FFF2-40B4-BE49-F238E27FC236}">
                  <a16:creationId xmlns:a16="http://schemas.microsoft.com/office/drawing/2014/main" id="{75B954B6-B0C5-D7D7-1EAE-C999AE7BDF28}"/>
                </a:ext>
              </a:extLst>
            </p:cNvPr>
            <p:cNvSpPr txBox="1"/>
            <p:nvPr/>
          </p:nvSpPr>
          <p:spPr>
            <a:xfrm>
              <a:off x="0" y="-95250"/>
              <a:ext cx="295004" cy="3258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739"/>
                </a:lnSpc>
              </a:pPr>
              <a:endParaRPr/>
            </a:p>
          </p:txBody>
        </p:sp>
      </p:grpSp>
      <p:pic>
        <p:nvPicPr>
          <p:cNvPr id="2" name="Picture 14206">
            <a:extLst>
              <a:ext uri="{FF2B5EF4-FFF2-40B4-BE49-F238E27FC236}">
                <a16:creationId xmlns:a16="http://schemas.microsoft.com/office/drawing/2014/main" id="{2FE8CD17-DD3E-C2D1-1481-8CF7E8C46D7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0972714" y="3177715"/>
            <a:ext cx="3124200" cy="24674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14218">
            <a:extLst>
              <a:ext uri="{FF2B5EF4-FFF2-40B4-BE49-F238E27FC236}">
                <a16:creationId xmlns:a16="http://schemas.microsoft.com/office/drawing/2014/main" id="{80D938A4-CE00-9DB5-C93F-E03D413083A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267336" y="3177715"/>
            <a:ext cx="2362064" cy="24710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802375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394558" y="1186181"/>
            <a:ext cx="8839008" cy="7705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79"/>
              </a:lnSpc>
            </a:pPr>
            <a:r>
              <a:rPr lang="en-US" sz="5999" dirty="0">
                <a:solidFill>
                  <a:srgbClr val="343232"/>
                </a:solidFill>
                <a:latin typeface="Calibri" panose="020F0502020204030204" pitchFamily="34" charset="0"/>
                <a:ea typeface="Catchy Mager"/>
                <a:cs typeface="Calibri" panose="020F0502020204030204" pitchFamily="34" charset="0"/>
                <a:sym typeface="Catchy Mager"/>
              </a:rPr>
              <a:t>Les notifications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04642" y="3728300"/>
            <a:ext cx="4298261" cy="1845384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/>
            <a:endParaRPr lang="en-US" sz="3200" dirty="0">
              <a:solidFill>
                <a:srgbClr val="343232"/>
              </a:solidFill>
              <a:latin typeface="Calibri" panose="020F0502020204030204" pitchFamily="34" charset="0"/>
              <a:ea typeface="Catchy Mager"/>
              <a:cs typeface="Calibri" panose="020F0502020204030204" pitchFamily="34" charset="0"/>
              <a:sym typeface="Catchy Mager"/>
            </a:endParaRPr>
          </a:p>
        </p:txBody>
      </p:sp>
      <p:sp>
        <p:nvSpPr>
          <p:cNvPr id="19" name="Freeform 19"/>
          <p:cNvSpPr/>
          <p:nvPr/>
        </p:nvSpPr>
        <p:spPr>
          <a:xfrm>
            <a:off x="12162772" y="4325084"/>
            <a:ext cx="5173639" cy="1789231"/>
          </a:xfrm>
          <a:custGeom>
            <a:avLst/>
            <a:gdLst/>
            <a:ahLst/>
            <a:cxnLst/>
            <a:rect l="l" t="t" r="r" b="b"/>
            <a:pathLst>
              <a:path w="953944" h="250510">
                <a:moveTo>
                  <a:pt x="91816" y="0"/>
                </a:moveTo>
                <a:lnTo>
                  <a:pt x="862128" y="0"/>
                </a:lnTo>
                <a:cubicBezTo>
                  <a:pt x="886479" y="0"/>
                  <a:pt x="909833" y="9673"/>
                  <a:pt x="927052" y="26892"/>
                </a:cubicBezTo>
                <a:cubicBezTo>
                  <a:pt x="944270" y="44111"/>
                  <a:pt x="953944" y="67465"/>
                  <a:pt x="953944" y="91816"/>
                </a:cubicBezTo>
                <a:lnTo>
                  <a:pt x="953944" y="158694"/>
                </a:lnTo>
                <a:cubicBezTo>
                  <a:pt x="953944" y="209402"/>
                  <a:pt x="912836" y="250510"/>
                  <a:pt x="862128" y="250510"/>
                </a:cubicBezTo>
                <a:lnTo>
                  <a:pt x="91816" y="250510"/>
                </a:lnTo>
                <a:cubicBezTo>
                  <a:pt x="41107" y="250510"/>
                  <a:pt x="0" y="209402"/>
                  <a:pt x="0" y="158694"/>
                </a:cubicBezTo>
                <a:lnTo>
                  <a:pt x="0" y="91816"/>
                </a:lnTo>
                <a:cubicBezTo>
                  <a:pt x="0" y="41107"/>
                  <a:pt x="41107" y="0"/>
                  <a:pt x="91816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cap="rnd">
            <a:noFill/>
            <a:prstDash val="solid"/>
            <a:round/>
          </a:ln>
        </p:spPr>
        <p:txBody>
          <a:bodyPr/>
          <a:lstStyle/>
          <a:p>
            <a:pPr algn="ctr"/>
            <a:r>
              <a:rPr lang="fr-FR" sz="3200" dirty="0"/>
              <a:t>Notification de subvention accessible pour les fournisseurs et l’approbateur</a:t>
            </a:r>
            <a:endParaRPr lang="fr-FR" sz="3200" b="1" dirty="0">
              <a:solidFill>
                <a:srgbClr val="0000CC"/>
              </a:solidFill>
            </a:endParaRPr>
          </a:p>
        </p:txBody>
      </p:sp>
      <p:grpSp>
        <p:nvGrpSpPr>
          <p:cNvPr id="51" name="Group 51"/>
          <p:cNvGrpSpPr/>
          <p:nvPr/>
        </p:nvGrpSpPr>
        <p:grpSpPr>
          <a:xfrm>
            <a:off x="1028700" y="1028700"/>
            <a:ext cx="1120095" cy="875600"/>
            <a:chOff x="0" y="0"/>
            <a:chExt cx="295004" cy="230611"/>
          </a:xfrm>
        </p:grpSpPr>
        <p:sp>
          <p:nvSpPr>
            <p:cNvPr id="52" name="Freeform 52"/>
            <p:cNvSpPr/>
            <p:nvPr/>
          </p:nvSpPr>
          <p:spPr>
            <a:xfrm>
              <a:off x="0" y="0"/>
              <a:ext cx="295004" cy="230611"/>
            </a:xfrm>
            <a:custGeom>
              <a:avLst/>
              <a:gdLst/>
              <a:ahLst/>
              <a:cxnLst/>
              <a:rect l="l" t="t" r="r" b="b"/>
              <a:pathLst>
                <a:path w="295004" h="230611">
                  <a:moveTo>
                    <a:pt x="115305" y="0"/>
                  </a:moveTo>
                  <a:lnTo>
                    <a:pt x="179699" y="0"/>
                  </a:lnTo>
                  <a:cubicBezTo>
                    <a:pt x="210280" y="0"/>
                    <a:pt x="239608" y="12148"/>
                    <a:pt x="261232" y="33772"/>
                  </a:cubicBezTo>
                  <a:cubicBezTo>
                    <a:pt x="282856" y="55396"/>
                    <a:pt x="295004" y="84725"/>
                    <a:pt x="295004" y="115305"/>
                  </a:cubicBezTo>
                  <a:lnTo>
                    <a:pt x="295004" y="115305"/>
                  </a:lnTo>
                  <a:cubicBezTo>
                    <a:pt x="295004" y="145886"/>
                    <a:pt x="282856" y="175215"/>
                    <a:pt x="261232" y="196839"/>
                  </a:cubicBezTo>
                  <a:cubicBezTo>
                    <a:pt x="239608" y="218463"/>
                    <a:pt x="210280" y="230611"/>
                    <a:pt x="179699" y="230611"/>
                  </a:cubicBezTo>
                  <a:lnTo>
                    <a:pt x="115305" y="230611"/>
                  </a:lnTo>
                  <a:cubicBezTo>
                    <a:pt x="84725" y="230611"/>
                    <a:pt x="55396" y="218463"/>
                    <a:pt x="33772" y="196839"/>
                  </a:cubicBezTo>
                  <a:cubicBezTo>
                    <a:pt x="12148" y="175215"/>
                    <a:pt x="0" y="145886"/>
                    <a:pt x="0" y="115305"/>
                  </a:cubicBezTo>
                  <a:lnTo>
                    <a:pt x="0" y="115305"/>
                  </a:lnTo>
                  <a:cubicBezTo>
                    <a:pt x="0" y="84725"/>
                    <a:pt x="12148" y="55396"/>
                    <a:pt x="33772" y="33772"/>
                  </a:cubicBezTo>
                  <a:cubicBezTo>
                    <a:pt x="55396" y="12148"/>
                    <a:pt x="84725" y="0"/>
                    <a:pt x="115305" y="0"/>
                  </a:cubicBezTo>
                  <a:close/>
                </a:path>
              </a:pathLst>
            </a:custGeom>
            <a:solidFill>
              <a:srgbClr val="0061AE"/>
            </a:solidFill>
          </p:spPr>
          <p:txBody>
            <a:bodyPr/>
            <a:lstStyle/>
            <a:p>
              <a:pPr algn="ctr"/>
              <a:r>
                <a:rPr lang="fr-FR" sz="5400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53" name="TextBox 53"/>
            <p:cNvSpPr txBox="1"/>
            <p:nvPr/>
          </p:nvSpPr>
          <p:spPr>
            <a:xfrm>
              <a:off x="0" y="-95250"/>
              <a:ext cx="295004" cy="3258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739"/>
                </a:lnSpc>
              </a:pPr>
              <a:endParaRPr/>
            </a:p>
          </p:txBody>
        </p:sp>
      </p:grpSp>
      <p:sp>
        <p:nvSpPr>
          <p:cNvPr id="62" name="Freeform 19">
            <a:extLst>
              <a:ext uri="{FF2B5EF4-FFF2-40B4-BE49-F238E27FC236}">
                <a16:creationId xmlns:a16="http://schemas.microsoft.com/office/drawing/2014/main" id="{9422C2FB-A177-FE12-391F-D7BA631A9213}"/>
              </a:ext>
            </a:extLst>
          </p:cNvPr>
          <p:cNvSpPr/>
          <p:nvPr/>
        </p:nvSpPr>
        <p:spPr>
          <a:xfrm>
            <a:off x="12162773" y="7708379"/>
            <a:ext cx="5173639" cy="1219200"/>
          </a:xfrm>
          <a:custGeom>
            <a:avLst/>
            <a:gdLst/>
            <a:ahLst/>
            <a:cxnLst/>
            <a:rect l="l" t="t" r="r" b="b"/>
            <a:pathLst>
              <a:path w="953944" h="250510">
                <a:moveTo>
                  <a:pt x="91816" y="0"/>
                </a:moveTo>
                <a:lnTo>
                  <a:pt x="862128" y="0"/>
                </a:lnTo>
                <a:cubicBezTo>
                  <a:pt x="886479" y="0"/>
                  <a:pt x="909833" y="9673"/>
                  <a:pt x="927052" y="26892"/>
                </a:cubicBezTo>
                <a:cubicBezTo>
                  <a:pt x="944270" y="44111"/>
                  <a:pt x="953944" y="67465"/>
                  <a:pt x="953944" y="91816"/>
                </a:cubicBezTo>
                <a:lnTo>
                  <a:pt x="953944" y="158694"/>
                </a:lnTo>
                <a:cubicBezTo>
                  <a:pt x="953944" y="209402"/>
                  <a:pt x="912836" y="250510"/>
                  <a:pt x="862128" y="250510"/>
                </a:cubicBezTo>
                <a:lnTo>
                  <a:pt x="91816" y="250510"/>
                </a:lnTo>
                <a:cubicBezTo>
                  <a:pt x="41107" y="250510"/>
                  <a:pt x="0" y="209402"/>
                  <a:pt x="0" y="158694"/>
                </a:cubicBezTo>
                <a:lnTo>
                  <a:pt x="0" y="91816"/>
                </a:lnTo>
                <a:cubicBezTo>
                  <a:pt x="0" y="41107"/>
                  <a:pt x="41107" y="0"/>
                  <a:pt x="91816" y="0"/>
                </a:cubicBezTo>
                <a:close/>
              </a:path>
            </a:pathLst>
          </a:custGeom>
          <a:solidFill>
            <a:srgbClr val="009FA0"/>
          </a:solidFill>
          <a:ln cap="rnd">
            <a:noFill/>
            <a:prstDash val="solid"/>
            <a:round/>
          </a:ln>
        </p:spPr>
        <p:txBody>
          <a:bodyPr/>
          <a:lstStyle/>
          <a:p>
            <a:pPr algn="ctr"/>
            <a:r>
              <a:rPr lang="fr-FR" sz="3200" b="1" dirty="0">
                <a:solidFill>
                  <a:srgbClr val="0000CC"/>
                </a:solidFill>
              </a:rPr>
              <a:t>Notification de paiement accessible pour l’approbateur</a:t>
            </a:r>
          </a:p>
        </p:txBody>
      </p:sp>
      <p:pic>
        <p:nvPicPr>
          <p:cNvPr id="65" name="Image 64">
            <a:extLst>
              <a:ext uri="{FF2B5EF4-FFF2-40B4-BE49-F238E27FC236}">
                <a16:creationId xmlns:a16="http://schemas.microsoft.com/office/drawing/2014/main" id="{9D97A356-DF17-DBF4-7F47-EDC4E40546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877" y="5413155"/>
            <a:ext cx="2605159" cy="1899089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E7762BDF-45E4-8203-1DE9-A61AE716A20D}"/>
              </a:ext>
            </a:extLst>
          </p:cNvPr>
          <p:cNvSpPr txBox="1"/>
          <p:nvPr/>
        </p:nvSpPr>
        <p:spPr>
          <a:xfrm>
            <a:off x="1905000" y="2952912"/>
            <a:ext cx="1478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Les notifications ne sont plus envoyées. Vous pouvez les retrouver dans le service AFAS.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5AB1A78-6BD5-37ED-49F2-C2818AC9D5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6089" y="6749314"/>
            <a:ext cx="8340874" cy="313733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469C940E-7D2D-62DE-6B53-BBEEDC2FE4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0703" y="4076700"/>
            <a:ext cx="8368017" cy="2286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394558" y="1186181"/>
            <a:ext cx="8839008" cy="7705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79"/>
              </a:lnSpc>
            </a:pPr>
            <a:r>
              <a:rPr lang="en-US" sz="5999" dirty="0">
                <a:solidFill>
                  <a:srgbClr val="343232"/>
                </a:solidFill>
                <a:latin typeface="Calibri" panose="020F0502020204030204" pitchFamily="34" charset="0"/>
                <a:ea typeface="Catchy Mager"/>
                <a:cs typeface="Calibri" panose="020F0502020204030204" pitchFamily="34" charset="0"/>
                <a:sym typeface="Catchy Mager"/>
              </a:rPr>
              <a:t>Mon Compte Partenaire</a:t>
            </a:r>
          </a:p>
        </p:txBody>
      </p:sp>
      <p:grpSp>
        <p:nvGrpSpPr>
          <p:cNvPr id="31" name="Group 31"/>
          <p:cNvGrpSpPr/>
          <p:nvPr/>
        </p:nvGrpSpPr>
        <p:grpSpPr>
          <a:xfrm>
            <a:off x="1128088" y="1028700"/>
            <a:ext cx="1120095" cy="875600"/>
            <a:chOff x="0" y="0"/>
            <a:chExt cx="295004" cy="230611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295004" cy="230611"/>
            </a:xfrm>
            <a:custGeom>
              <a:avLst/>
              <a:gdLst/>
              <a:ahLst/>
              <a:cxnLst/>
              <a:rect l="l" t="t" r="r" b="b"/>
              <a:pathLst>
                <a:path w="295004" h="230611">
                  <a:moveTo>
                    <a:pt x="115305" y="0"/>
                  </a:moveTo>
                  <a:lnTo>
                    <a:pt x="179699" y="0"/>
                  </a:lnTo>
                  <a:cubicBezTo>
                    <a:pt x="210280" y="0"/>
                    <a:pt x="239608" y="12148"/>
                    <a:pt x="261232" y="33772"/>
                  </a:cubicBezTo>
                  <a:cubicBezTo>
                    <a:pt x="282856" y="55396"/>
                    <a:pt x="295004" y="84725"/>
                    <a:pt x="295004" y="115305"/>
                  </a:cubicBezTo>
                  <a:lnTo>
                    <a:pt x="295004" y="115305"/>
                  </a:lnTo>
                  <a:cubicBezTo>
                    <a:pt x="295004" y="145886"/>
                    <a:pt x="282856" y="175215"/>
                    <a:pt x="261232" y="196839"/>
                  </a:cubicBezTo>
                  <a:cubicBezTo>
                    <a:pt x="239608" y="218463"/>
                    <a:pt x="210280" y="230611"/>
                    <a:pt x="179699" y="230611"/>
                  </a:cubicBezTo>
                  <a:lnTo>
                    <a:pt x="115305" y="230611"/>
                  </a:lnTo>
                  <a:cubicBezTo>
                    <a:pt x="84725" y="230611"/>
                    <a:pt x="55396" y="218463"/>
                    <a:pt x="33772" y="196839"/>
                  </a:cubicBezTo>
                  <a:cubicBezTo>
                    <a:pt x="12148" y="175215"/>
                    <a:pt x="0" y="145886"/>
                    <a:pt x="0" y="115305"/>
                  </a:cubicBezTo>
                  <a:lnTo>
                    <a:pt x="0" y="115305"/>
                  </a:lnTo>
                  <a:cubicBezTo>
                    <a:pt x="0" y="84725"/>
                    <a:pt x="12148" y="55396"/>
                    <a:pt x="33772" y="33772"/>
                  </a:cubicBezTo>
                  <a:cubicBezTo>
                    <a:pt x="55396" y="12148"/>
                    <a:pt x="84725" y="0"/>
                    <a:pt x="115305" y="0"/>
                  </a:cubicBezTo>
                  <a:close/>
                </a:path>
              </a:pathLst>
            </a:custGeom>
            <a:solidFill>
              <a:srgbClr val="0061AE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0" y="-95250"/>
              <a:ext cx="295004" cy="3258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739"/>
                </a:lnSpc>
              </a:pPr>
              <a:endParaRPr/>
            </a:p>
          </p:txBody>
        </p:sp>
      </p:grpSp>
      <p:sp>
        <p:nvSpPr>
          <p:cNvPr id="34" name="TextBox 34"/>
          <p:cNvSpPr txBox="1"/>
          <p:nvPr/>
        </p:nvSpPr>
        <p:spPr>
          <a:xfrm>
            <a:off x="1516907" y="1209673"/>
            <a:ext cx="304355" cy="7041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01"/>
              </a:lnSpc>
            </a:pPr>
            <a:r>
              <a:rPr lang="en-US" sz="5205" dirty="0">
                <a:solidFill>
                  <a:srgbClr val="FFFFFF"/>
                </a:solidFill>
                <a:latin typeface="Catchy Mager"/>
                <a:ea typeface="Catchy Mager"/>
                <a:cs typeface="Catchy Mager"/>
                <a:sym typeface="Catchy Mager"/>
              </a:rPr>
              <a:t>6</a:t>
            </a:r>
          </a:p>
        </p:txBody>
      </p:sp>
      <p:grpSp>
        <p:nvGrpSpPr>
          <p:cNvPr id="38" name="Group 51">
            <a:extLst>
              <a:ext uri="{FF2B5EF4-FFF2-40B4-BE49-F238E27FC236}">
                <a16:creationId xmlns:a16="http://schemas.microsoft.com/office/drawing/2014/main" id="{C5ADA5E1-B7F2-6CF2-F807-2E1BF3C4AA2A}"/>
              </a:ext>
            </a:extLst>
          </p:cNvPr>
          <p:cNvGrpSpPr/>
          <p:nvPr/>
        </p:nvGrpSpPr>
        <p:grpSpPr>
          <a:xfrm>
            <a:off x="1031509" y="1002590"/>
            <a:ext cx="1120095" cy="875600"/>
            <a:chOff x="0" y="0"/>
            <a:chExt cx="295004" cy="230611"/>
          </a:xfrm>
        </p:grpSpPr>
        <p:sp>
          <p:nvSpPr>
            <p:cNvPr id="39" name="Freeform 52">
              <a:extLst>
                <a:ext uri="{FF2B5EF4-FFF2-40B4-BE49-F238E27FC236}">
                  <a16:creationId xmlns:a16="http://schemas.microsoft.com/office/drawing/2014/main" id="{04588FE7-F148-3D7C-7936-9B34FADA39BF}"/>
                </a:ext>
              </a:extLst>
            </p:cNvPr>
            <p:cNvSpPr/>
            <p:nvPr/>
          </p:nvSpPr>
          <p:spPr>
            <a:xfrm>
              <a:off x="0" y="0"/>
              <a:ext cx="295004" cy="230611"/>
            </a:xfrm>
            <a:custGeom>
              <a:avLst/>
              <a:gdLst/>
              <a:ahLst/>
              <a:cxnLst/>
              <a:rect l="l" t="t" r="r" b="b"/>
              <a:pathLst>
                <a:path w="295004" h="230611">
                  <a:moveTo>
                    <a:pt x="115305" y="0"/>
                  </a:moveTo>
                  <a:lnTo>
                    <a:pt x="179699" y="0"/>
                  </a:lnTo>
                  <a:cubicBezTo>
                    <a:pt x="210280" y="0"/>
                    <a:pt x="239608" y="12148"/>
                    <a:pt x="261232" y="33772"/>
                  </a:cubicBezTo>
                  <a:cubicBezTo>
                    <a:pt x="282856" y="55396"/>
                    <a:pt x="295004" y="84725"/>
                    <a:pt x="295004" y="115305"/>
                  </a:cubicBezTo>
                  <a:lnTo>
                    <a:pt x="295004" y="115305"/>
                  </a:lnTo>
                  <a:cubicBezTo>
                    <a:pt x="295004" y="145886"/>
                    <a:pt x="282856" y="175215"/>
                    <a:pt x="261232" y="196839"/>
                  </a:cubicBezTo>
                  <a:cubicBezTo>
                    <a:pt x="239608" y="218463"/>
                    <a:pt x="210280" y="230611"/>
                    <a:pt x="179699" y="230611"/>
                  </a:cubicBezTo>
                  <a:lnTo>
                    <a:pt x="115305" y="230611"/>
                  </a:lnTo>
                  <a:cubicBezTo>
                    <a:pt x="84725" y="230611"/>
                    <a:pt x="55396" y="218463"/>
                    <a:pt x="33772" y="196839"/>
                  </a:cubicBezTo>
                  <a:cubicBezTo>
                    <a:pt x="12148" y="175215"/>
                    <a:pt x="0" y="145886"/>
                    <a:pt x="0" y="115305"/>
                  </a:cubicBezTo>
                  <a:lnTo>
                    <a:pt x="0" y="115305"/>
                  </a:lnTo>
                  <a:cubicBezTo>
                    <a:pt x="0" y="84725"/>
                    <a:pt x="12148" y="55396"/>
                    <a:pt x="33772" y="33772"/>
                  </a:cubicBezTo>
                  <a:cubicBezTo>
                    <a:pt x="55396" y="12148"/>
                    <a:pt x="84725" y="0"/>
                    <a:pt x="115305" y="0"/>
                  </a:cubicBezTo>
                  <a:close/>
                </a:path>
              </a:pathLst>
            </a:custGeom>
            <a:solidFill>
              <a:srgbClr val="0061AE"/>
            </a:solidFill>
          </p:spPr>
          <p:txBody>
            <a:bodyPr/>
            <a:lstStyle/>
            <a:p>
              <a:pPr algn="ctr"/>
              <a:r>
                <a:rPr lang="fr-FR" sz="5400" dirty="0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40" name="TextBox 53">
              <a:extLst>
                <a:ext uri="{FF2B5EF4-FFF2-40B4-BE49-F238E27FC236}">
                  <a16:creationId xmlns:a16="http://schemas.microsoft.com/office/drawing/2014/main" id="{6D447A6F-7A87-03E3-3CF8-A26DAE9C2086}"/>
                </a:ext>
              </a:extLst>
            </p:cNvPr>
            <p:cNvSpPr txBox="1"/>
            <p:nvPr/>
          </p:nvSpPr>
          <p:spPr>
            <a:xfrm>
              <a:off x="0" y="-95250"/>
              <a:ext cx="295004" cy="3258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739"/>
                </a:lnSpc>
              </a:pPr>
              <a:endParaRPr/>
            </a:p>
          </p:txBody>
        </p:sp>
      </p:grpSp>
      <p:sp>
        <p:nvSpPr>
          <p:cNvPr id="9" name="ZoneTexte 8">
            <a:extLst>
              <a:ext uri="{FF2B5EF4-FFF2-40B4-BE49-F238E27FC236}">
                <a16:creationId xmlns:a16="http://schemas.microsoft.com/office/drawing/2014/main" id="{5DFDADC4-A02D-4D8D-7E89-CA9D35FE5113}"/>
              </a:ext>
            </a:extLst>
          </p:cNvPr>
          <p:cNvSpPr txBox="1"/>
          <p:nvPr/>
        </p:nvSpPr>
        <p:spPr>
          <a:xfrm>
            <a:off x="757861" y="3158939"/>
            <a:ext cx="930053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0000CC"/>
                </a:solidFill>
              </a:rPr>
              <a:t>Votre déclaration est retournée par la Caf ?</a:t>
            </a:r>
          </a:p>
          <a:p>
            <a:endParaRPr lang="fr-FR" sz="2800" b="1" dirty="0">
              <a:solidFill>
                <a:srgbClr val="0000CC"/>
              </a:solidFill>
            </a:endParaRPr>
          </a:p>
          <a:p>
            <a:r>
              <a:rPr lang="fr-FR" sz="2800" b="1" dirty="0"/>
              <a:t>L’approbateur</a:t>
            </a:r>
            <a:r>
              <a:rPr lang="fr-FR" sz="2800" dirty="0"/>
              <a:t> ouvre la déclaration à l’état « </a:t>
            </a:r>
            <a:r>
              <a:rPr lang="fr-FR" sz="2800" b="1" dirty="0">
                <a:solidFill>
                  <a:srgbClr val="0000CC"/>
                </a:solidFill>
              </a:rPr>
              <a:t>A REVOIR </a:t>
            </a:r>
            <a:r>
              <a:rPr lang="fr-FR" sz="2800" dirty="0"/>
              <a:t>» pour:</a:t>
            </a:r>
          </a:p>
          <a:p>
            <a:endParaRPr lang="fr-FR" sz="2800" dirty="0"/>
          </a:p>
          <a:p>
            <a:pPr marL="457200" indent="-457200">
              <a:buFontTx/>
              <a:buChar char="-"/>
            </a:pPr>
            <a:r>
              <a:rPr lang="fr-FR" sz="2800" dirty="0"/>
              <a:t>Modifier un chiffre sur l’activité ou le financier,</a:t>
            </a:r>
          </a:p>
          <a:p>
            <a:pPr marL="457200" indent="-457200">
              <a:buFontTx/>
              <a:buChar char="-"/>
            </a:pPr>
            <a:r>
              <a:rPr lang="fr-FR" sz="2800" dirty="0"/>
              <a:t>Apporter un commentaire sur le dernier écran.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76869B8C-10CE-C5D2-B39A-FF47117F3A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3246" y="986711"/>
            <a:ext cx="3047231" cy="1022847"/>
          </a:xfrm>
          <a:prstGeom prst="rect">
            <a:avLst/>
          </a:prstGeom>
        </p:spPr>
      </p:pic>
      <p:sp>
        <p:nvSpPr>
          <p:cNvPr id="3" name="Bulle narrative : rectangle à coins arrondis 2">
            <a:extLst>
              <a:ext uri="{FF2B5EF4-FFF2-40B4-BE49-F238E27FC236}">
                <a16:creationId xmlns:a16="http://schemas.microsoft.com/office/drawing/2014/main" id="{086CB28B-411C-F05B-C126-4157CEF13ACF}"/>
              </a:ext>
            </a:extLst>
          </p:cNvPr>
          <p:cNvSpPr/>
          <p:nvPr/>
        </p:nvSpPr>
        <p:spPr>
          <a:xfrm>
            <a:off x="2667000" y="6357619"/>
            <a:ext cx="3921491" cy="2743200"/>
          </a:xfrm>
          <a:prstGeom prst="wedgeRoundRectCallout">
            <a:avLst/>
          </a:prstGeom>
          <a:solidFill>
            <a:schemeClr val="accent5">
              <a:lumMod val="75000"/>
            </a:schemeClr>
          </a:solidFill>
        </p:spPr>
        <p:txBody>
          <a:bodyPr rtlCol="0" anchor="ctr"/>
          <a:lstStyle/>
          <a:p>
            <a:pPr algn="ctr"/>
            <a:r>
              <a:rPr lang="fr-FR" sz="3200" dirty="0"/>
              <a:t>Tout commentaire sur votre situation est le bienvenu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FA351EA-A668-AD01-24B6-89D0459C4231}"/>
              </a:ext>
            </a:extLst>
          </p:cNvPr>
          <p:cNvSpPr txBox="1"/>
          <p:nvPr/>
        </p:nvSpPr>
        <p:spPr>
          <a:xfrm>
            <a:off x="11430000" y="2744648"/>
            <a:ext cx="5785266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800" dirty="0"/>
          </a:p>
          <a:p>
            <a:r>
              <a:rPr lang="fr-FR" sz="2800" b="1" dirty="0">
                <a:solidFill>
                  <a:srgbClr val="0000CC"/>
                </a:solidFill>
              </a:rPr>
              <a:t>Votre binôme est là pour vous </a:t>
            </a:r>
            <a:r>
              <a:rPr lang="fr-FR" sz="2800" dirty="0"/>
              <a:t>⭐</a:t>
            </a:r>
          </a:p>
          <a:p>
            <a:endParaRPr lang="fr-FR" sz="2800" dirty="0"/>
          </a:p>
          <a:p>
            <a:pPr marL="457200" indent="-457200">
              <a:buFontTx/>
              <a:buChar char="-"/>
            </a:pPr>
            <a:r>
              <a:rPr lang="fr-FR" sz="2800" dirty="0"/>
              <a:t>Le Conseiller Territorial (</a:t>
            </a:r>
            <a:r>
              <a:rPr lang="fr-FR" sz="2800" dirty="0">
                <a:hlinkClick r:id="rId3"/>
              </a:rPr>
              <a:t>contact.partenaires@caf43.caf.fr</a:t>
            </a:r>
            <a:r>
              <a:rPr lang="fr-FR" sz="2800" dirty="0"/>
              <a:t>)</a:t>
            </a:r>
          </a:p>
          <a:p>
            <a:pPr marL="457200" indent="-457200">
              <a:buFontTx/>
              <a:buChar char="-"/>
            </a:pPr>
            <a:endParaRPr lang="fr-FR" sz="2800" dirty="0"/>
          </a:p>
          <a:p>
            <a:pPr marL="457200" indent="-457200">
              <a:buFontTx/>
              <a:buChar char="-"/>
            </a:pPr>
            <a:r>
              <a:rPr lang="fr-FR" sz="2800" dirty="0"/>
              <a:t>Le Technicien Aides Financières aux Partenaires (</a:t>
            </a:r>
            <a:r>
              <a:rPr lang="fr-FR" sz="2800" dirty="0">
                <a:hlinkClick r:id="rId4"/>
              </a:rPr>
              <a:t>afc@caf43.caf.fr</a:t>
            </a:r>
            <a:r>
              <a:rPr lang="fr-FR" sz="2800" dirty="0"/>
              <a:t>)</a:t>
            </a:r>
          </a:p>
          <a:p>
            <a:pPr marL="457200" indent="-457200">
              <a:buFontTx/>
              <a:buChar char="-"/>
            </a:pPr>
            <a:endParaRPr lang="fr-FR" sz="2800" dirty="0"/>
          </a:p>
          <a:p>
            <a:pPr marL="457200" indent="-457200">
              <a:buFontTx/>
              <a:buChar char="-"/>
            </a:pPr>
            <a:endParaRPr lang="fr-FR" sz="2800" dirty="0"/>
          </a:p>
          <a:p>
            <a:r>
              <a:rPr lang="fr-FR" sz="2800" dirty="0"/>
              <a:t>Vous saurez tout sur les habilitations, les déclarations, les notifications, les paiements.</a:t>
            </a:r>
          </a:p>
          <a:p>
            <a:endParaRPr lang="fr-FR" sz="2800" dirty="0"/>
          </a:p>
          <a:p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23514212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2394558" y="1186181"/>
            <a:ext cx="6369763" cy="7705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879"/>
              </a:lnSpc>
            </a:pPr>
            <a:r>
              <a:rPr lang="en-US" sz="5999" dirty="0">
                <a:solidFill>
                  <a:srgbClr val="343232"/>
                </a:solidFill>
                <a:latin typeface="Calibri" panose="020F0502020204030204" pitchFamily="34" charset="0"/>
                <a:ea typeface="Catchy Mager"/>
                <a:cs typeface="Calibri" panose="020F0502020204030204" pitchFamily="34" charset="0"/>
                <a:sym typeface="Catchy Mager"/>
              </a:rPr>
              <a:t>Les barèmes 2025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1028700" y="1098901"/>
            <a:ext cx="1120095" cy="875600"/>
            <a:chOff x="0" y="0"/>
            <a:chExt cx="295004" cy="23061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95004" cy="230611"/>
            </a:xfrm>
            <a:custGeom>
              <a:avLst/>
              <a:gdLst/>
              <a:ahLst/>
              <a:cxnLst/>
              <a:rect l="l" t="t" r="r" b="b"/>
              <a:pathLst>
                <a:path w="295004" h="230611">
                  <a:moveTo>
                    <a:pt x="115305" y="0"/>
                  </a:moveTo>
                  <a:lnTo>
                    <a:pt x="179699" y="0"/>
                  </a:lnTo>
                  <a:cubicBezTo>
                    <a:pt x="210280" y="0"/>
                    <a:pt x="239608" y="12148"/>
                    <a:pt x="261232" y="33772"/>
                  </a:cubicBezTo>
                  <a:cubicBezTo>
                    <a:pt x="282856" y="55396"/>
                    <a:pt x="295004" y="84725"/>
                    <a:pt x="295004" y="115305"/>
                  </a:cubicBezTo>
                  <a:lnTo>
                    <a:pt x="295004" y="115305"/>
                  </a:lnTo>
                  <a:cubicBezTo>
                    <a:pt x="295004" y="145886"/>
                    <a:pt x="282856" y="175215"/>
                    <a:pt x="261232" y="196839"/>
                  </a:cubicBezTo>
                  <a:cubicBezTo>
                    <a:pt x="239608" y="218463"/>
                    <a:pt x="210280" y="230611"/>
                    <a:pt x="179699" y="230611"/>
                  </a:cubicBezTo>
                  <a:lnTo>
                    <a:pt x="115305" y="230611"/>
                  </a:lnTo>
                  <a:cubicBezTo>
                    <a:pt x="84725" y="230611"/>
                    <a:pt x="55396" y="218463"/>
                    <a:pt x="33772" y="196839"/>
                  </a:cubicBezTo>
                  <a:cubicBezTo>
                    <a:pt x="12148" y="175215"/>
                    <a:pt x="0" y="145886"/>
                    <a:pt x="0" y="115305"/>
                  </a:cubicBezTo>
                  <a:lnTo>
                    <a:pt x="0" y="115305"/>
                  </a:lnTo>
                  <a:cubicBezTo>
                    <a:pt x="0" y="84725"/>
                    <a:pt x="12148" y="55396"/>
                    <a:pt x="33772" y="33772"/>
                  </a:cubicBezTo>
                  <a:cubicBezTo>
                    <a:pt x="55396" y="12148"/>
                    <a:pt x="84725" y="0"/>
                    <a:pt x="115305" y="0"/>
                  </a:cubicBezTo>
                  <a:close/>
                </a:path>
              </a:pathLst>
            </a:custGeom>
            <a:solidFill>
              <a:srgbClr val="0061AE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95250"/>
              <a:ext cx="295004" cy="3258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73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471787" y="1270349"/>
            <a:ext cx="304355" cy="7041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01"/>
              </a:lnSpc>
            </a:pPr>
            <a:r>
              <a:rPr lang="en-US" sz="5205">
                <a:solidFill>
                  <a:srgbClr val="FFFFFF"/>
                </a:solidFill>
                <a:latin typeface="Catchy Mager"/>
                <a:ea typeface="Catchy Mager"/>
                <a:cs typeface="Catchy Mager"/>
                <a:sym typeface="Catchy Mager"/>
              </a:rPr>
              <a:t>1</a:t>
            </a:r>
          </a:p>
        </p:txBody>
      </p:sp>
      <p:grpSp>
        <p:nvGrpSpPr>
          <p:cNvPr id="12" name="Group 51">
            <a:extLst>
              <a:ext uri="{FF2B5EF4-FFF2-40B4-BE49-F238E27FC236}">
                <a16:creationId xmlns:a16="http://schemas.microsoft.com/office/drawing/2014/main" id="{5CF03530-FA68-41D3-746D-1486255816F6}"/>
              </a:ext>
            </a:extLst>
          </p:cNvPr>
          <p:cNvGrpSpPr/>
          <p:nvPr/>
        </p:nvGrpSpPr>
        <p:grpSpPr>
          <a:xfrm>
            <a:off x="1028700" y="1028700"/>
            <a:ext cx="1120095" cy="875600"/>
            <a:chOff x="0" y="0"/>
            <a:chExt cx="295004" cy="230611"/>
          </a:xfrm>
        </p:grpSpPr>
        <p:sp>
          <p:nvSpPr>
            <p:cNvPr id="13" name="Freeform 52">
              <a:extLst>
                <a:ext uri="{FF2B5EF4-FFF2-40B4-BE49-F238E27FC236}">
                  <a16:creationId xmlns:a16="http://schemas.microsoft.com/office/drawing/2014/main" id="{4A1461B5-06F0-BE7D-07A9-DCC7E2196CE5}"/>
                </a:ext>
              </a:extLst>
            </p:cNvPr>
            <p:cNvSpPr/>
            <p:nvPr/>
          </p:nvSpPr>
          <p:spPr>
            <a:xfrm>
              <a:off x="0" y="0"/>
              <a:ext cx="295004" cy="230611"/>
            </a:xfrm>
            <a:custGeom>
              <a:avLst/>
              <a:gdLst/>
              <a:ahLst/>
              <a:cxnLst/>
              <a:rect l="l" t="t" r="r" b="b"/>
              <a:pathLst>
                <a:path w="295004" h="230611">
                  <a:moveTo>
                    <a:pt x="115305" y="0"/>
                  </a:moveTo>
                  <a:lnTo>
                    <a:pt x="179699" y="0"/>
                  </a:lnTo>
                  <a:cubicBezTo>
                    <a:pt x="210280" y="0"/>
                    <a:pt x="239608" y="12148"/>
                    <a:pt x="261232" y="33772"/>
                  </a:cubicBezTo>
                  <a:cubicBezTo>
                    <a:pt x="282856" y="55396"/>
                    <a:pt x="295004" y="84725"/>
                    <a:pt x="295004" y="115305"/>
                  </a:cubicBezTo>
                  <a:lnTo>
                    <a:pt x="295004" y="115305"/>
                  </a:lnTo>
                  <a:cubicBezTo>
                    <a:pt x="295004" y="145886"/>
                    <a:pt x="282856" y="175215"/>
                    <a:pt x="261232" y="196839"/>
                  </a:cubicBezTo>
                  <a:cubicBezTo>
                    <a:pt x="239608" y="218463"/>
                    <a:pt x="210280" y="230611"/>
                    <a:pt x="179699" y="230611"/>
                  </a:cubicBezTo>
                  <a:lnTo>
                    <a:pt x="115305" y="230611"/>
                  </a:lnTo>
                  <a:cubicBezTo>
                    <a:pt x="84725" y="230611"/>
                    <a:pt x="55396" y="218463"/>
                    <a:pt x="33772" y="196839"/>
                  </a:cubicBezTo>
                  <a:cubicBezTo>
                    <a:pt x="12148" y="175215"/>
                    <a:pt x="0" y="145886"/>
                    <a:pt x="0" y="115305"/>
                  </a:cubicBezTo>
                  <a:lnTo>
                    <a:pt x="0" y="115305"/>
                  </a:lnTo>
                  <a:cubicBezTo>
                    <a:pt x="0" y="84725"/>
                    <a:pt x="12148" y="55396"/>
                    <a:pt x="33772" y="33772"/>
                  </a:cubicBezTo>
                  <a:cubicBezTo>
                    <a:pt x="55396" y="12148"/>
                    <a:pt x="84725" y="0"/>
                    <a:pt x="115305" y="0"/>
                  </a:cubicBezTo>
                  <a:close/>
                </a:path>
              </a:pathLst>
            </a:custGeom>
            <a:solidFill>
              <a:srgbClr val="0061AE"/>
            </a:solidFill>
          </p:spPr>
          <p:txBody>
            <a:bodyPr/>
            <a:lstStyle/>
            <a:p>
              <a:pPr algn="ctr"/>
              <a:r>
                <a:rPr lang="fr-FR" sz="5400" dirty="0">
                  <a:solidFill>
                    <a:schemeClr val="bg1"/>
                  </a:solidFill>
                </a:rPr>
                <a:t>6</a:t>
              </a:r>
            </a:p>
          </p:txBody>
        </p:sp>
        <p:sp>
          <p:nvSpPr>
            <p:cNvPr id="14" name="TextBox 53">
              <a:extLst>
                <a:ext uri="{FF2B5EF4-FFF2-40B4-BE49-F238E27FC236}">
                  <a16:creationId xmlns:a16="http://schemas.microsoft.com/office/drawing/2014/main" id="{7380BD90-2C18-B9B7-52A9-17A953F844C8}"/>
                </a:ext>
              </a:extLst>
            </p:cNvPr>
            <p:cNvSpPr txBox="1"/>
            <p:nvPr/>
          </p:nvSpPr>
          <p:spPr>
            <a:xfrm>
              <a:off x="0" y="-95250"/>
              <a:ext cx="295004" cy="3258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739"/>
                </a:lnSpc>
              </a:pPr>
              <a:endParaRPr/>
            </a:p>
          </p:txBody>
        </p:sp>
      </p:grpSp>
      <p:pic>
        <p:nvPicPr>
          <p:cNvPr id="10" name="Image 9">
            <a:extLst>
              <a:ext uri="{FF2B5EF4-FFF2-40B4-BE49-F238E27FC236}">
                <a16:creationId xmlns:a16="http://schemas.microsoft.com/office/drawing/2014/main" id="{272EDABD-60F2-722E-9D2B-B2E0D2DC15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3964" y="5120677"/>
            <a:ext cx="14735770" cy="1066843"/>
          </a:xfrm>
          <a:prstGeom prst="rect">
            <a:avLst/>
          </a:prstGeom>
        </p:spPr>
      </p:pic>
      <p:sp>
        <p:nvSpPr>
          <p:cNvPr id="4" name="Organigramme : Connecteur 3">
            <a:extLst>
              <a:ext uri="{FF2B5EF4-FFF2-40B4-BE49-F238E27FC236}">
                <a16:creationId xmlns:a16="http://schemas.microsoft.com/office/drawing/2014/main" id="{0FEDEAF5-4FB6-DA52-CD7B-C5BF390AC9E4}"/>
              </a:ext>
            </a:extLst>
          </p:cNvPr>
          <p:cNvSpPr/>
          <p:nvPr/>
        </p:nvSpPr>
        <p:spPr>
          <a:xfrm>
            <a:off x="9906000" y="5448300"/>
            <a:ext cx="2133600" cy="1981200"/>
          </a:xfrm>
          <a:prstGeom prst="flowChartConnector">
            <a:avLst/>
          </a:prstGeom>
          <a:noFill/>
        </p:spPr>
        <p:txBody>
          <a:bodyPr rtlCol="0" anchor="ctr"/>
          <a:lstStyle/>
          <a:p>
            <a:pPr algn="l"/>
            <a:endParaRPr lang="fr-FR"/>
          </a:p>
        </p:txBody>
      </p:sp>
      <p:sp>
        <p:nvSpPr>
          <p:cNvPr id="11" name="Organigramme : Connecteur 10">
            <a:extLst>
              <a:ext uri="{FF2B5EF4-FFF2-40B4-BE49-F238E27FC236}">
                <a16:creationId xmlns:a16="http://schemas.microsoft.com/office/drawing/2014/main" id="{2100FABF-BED7-4D9A-10FE-C0CBAC7193EE}"/>
              </a:ext>
            </a:extLst>
          </p:cNvPr>
          <p:cNvSpPr/>
          <p:nvPr/>
        </p:nvSpPr>
        <p:spPr>
          <a:xfrm>
            <a:off x="10363200" y="4718298"/>
            <a:ext cx="1828800" cy="1788199"/>
          </a:xfrm>
          <a:prstGeom prst="flowChartConnector">
            <a:avLst/>
          </a:prstGeom>
          <a:noFill/>
          <a:ln w="41275">
            <a:solidFill>
              <a:srgbClr val="FF0000"/>
            </a:solidFill>
          </a:ln>
        </p:spPr>
        <p:txBody>
          <a:bodyPr rtlCol="0" anchor="ctr"/>
          <a:lstStyle/>
          <a:p>
            <a:pPr algn="l"/>
            <a:endParaRPr lang="fr-FR"/>
          </a:p>
        </p:txBody>
      </p: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C598A1C4-3735-1054-3E26-3F7328DD0C2C}"/>
              </a:ext>
            </a:extLst>
          </p:cNvPr>
          <p:cNvCxnSpPr>
            <a:cxnSpLocks/>
          </p:cNvCxnSpPr>
          <p:nvPr/>
        </p:nvCxnSpPr>
        <p:spPr>
          <a:xfrm flipV="1">
            <a:off x="11277600" y="6819900"/>
            <a:ext cx="0" cy="8382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>
            <a:extLst>
              <a:ext uri="{FF2B5EF4-FFF2-40B4-BE49-F238E27FC236}">
                <a16:creationId xmlns:a16="http://schemas.microsoft.com/office/drawing/2014/main" id="{CE621A87-8D56-58F9-A421-6EEB3E8B2A6B}"/>
              </a:ext>
            </a:extLst>
          </p:cNvPr>
          <p:cNvSpPr txBox="1"/>
          <p:nvPr/>
        </p:nvSpPr>
        <p:spPr>
          <a:xfrm>
            <a:off x="9258300" y="7971503"/>
            <a:ext cx="40385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/>
              <a:t>Ne pas tenir compte du mail envoyé pour informer des nouveaux barèmes.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394558" y="1186181"/>
            <a:ext cx="7557444" cy="7705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79"/>
              </a:lnSpc>
            </a:pPr>
            <a:r>
              <a:rPr lang="en-US" sz="5999" dirty="0">
                <a:solidFill>
                  <a:srgbClr val="343232"/>
                </a:solidFill>
                <a:latin typeface="Calibri" panose="020F0502020204030204" pitchFamily="34" charset="0"/>
                <a:ea typeface="Catchy Mager"/>
                <a:cs typeface="Calibri" panose="020F0502020204030204" pitchFamily="34" charset="0"/>
                <a:sym typeface="Catchy Mager"/>
              </a:rPr>
              <a:t>Les subventions</a:t>
            </a:r>
          </a:p>
        </p:txBody>
      </p:sp>
      <p:sp>
        <p:nvSpPr>
          <p:cNvPr id="4" name="Freeform 4"/>
          <p:cNvSpPr/>
          <p:nvPr/>
        </p:nvSpPr>
        <p:spPr>
          <a:xfrm>
            <a:off x="1253550" y="3723306"/>
            <a:ext cx="4293404" cy="3254231"/>
          </a:xfrm>
          <a:custGeom>
            <a:avLst/>
            <a:gdLst/>
            <a:ahLst/>
            <a:cxnLst/>
            <a:rect l="l" t="t" r="r" b="b"/>
            <a:pathLst>
              <a:path w="542753" h="230611">
                <a:moveTo>
                  <a:pt x="115305" y="0"/>
                </a:moveTo>
                <a:lnTo>
                  <a:pt x="427448" y="0"/>
                </a:lnTo>
                <a:cubicBezTo>
                  <a:pt x="458028" y="0"/>
                  <a:pt x="487357" y="12148"/>
                  <a:pt x="508981" y="33772"/>
                </a:cubicBezTo>
                <a:cubicBezTo>
                  <a:pt x="530605" y="55396"/>
                  <a:pt x="542753" y="84725"/>
                  <a:pt x="542753" y="115305"/>
                </a:cubicBezTo>
                <a:lnTo>
                  <a:pt x="542753" y="115305"/>
                </a:lnTo>
                <a:cubicBezTo>
                  <a:pt x="542753" y="178987"/>
                  <a:pt x="491129" y="230611"/>
                  <a:pt x="427448" y="230611"/>
                </a:cubicBezTo>
                <a:lnTo>
                  <a:pt x="115305" y="230611"/>
                </a:lnTo>
                <a:cubicBezTo>
                  <a:pt x="84725" y="230611"/>
                  <a:pt x="55396" y="218463"/>
                  <a:pt x="33772" y="196839"/>
                </a:cubicBezTo>
                <a:cubicBezTo>
                  <a:pt x="12148" y="175215"/>
                  <a:pt x="0" y="145886"/>
                  <a:pt x="0" y="115305"/>
                </a:cubicBezTo>
                <a:lnTo>
                  <a:pt x="0" y="115305"/>
                </a:lnTo>
                <a:cubicBezTo>
                  <a:pt x="0" y="84725"/>
                  <a:pt x="12148" y="55396"/>
                  <a:pt x="33772" y="33772"/>
                </a:cubicBezTo>
                <a:cubicBezTo>
                  <a:pt x="55396" y="12148"/>
                  <a:pt x="84725" y="0"/>
                  <a:pt x="115305" y="0"/>
                </a:cubicBezTo>
                <a:close/>
              </a:path>
            </a:pathLst>
          </a:custGeom>
          <a:solidFill>
            <a:srgbClr val="92D050"/>
          </a:solidFill>
        </p:spPr>
        <p:txBody>
          <a:bodyPr/>
          <a:lstStyle/>
          <a:p>
            <a:pPr algn="ctr"/>
            <a:endParaRPr lang="fr-FR" sz="1600" dirty="0"/>
          </a:p>
          <a:p>
            <a:pPr algn="ctr"/>
            <a:r>
              <a:rPr lang="fr-FR" sz="4000" dirty="0"/>
              <a:t>Demander une subvention </a:t>
            </a:r>
          </a:p>
          <a:p>
            <a:pPr algn="ctr"/>
            <a:r>
              <a:rPr lang="fr-FR" sz="4000" dirty="0"/>
              <a:t>Fonctionnement Investissement</a:t>
            </a:r>
          </a:p>
        </p:txBody>
      </p:sp>
      <p:grpSp>
        <p:nvGrpSpPr>
          <p:cNvPr id="28" name="Group 28"/>
          <p:cNvGrpSpPr/>
          <p:nvPr/>
        </p:nvGrpSpPr>
        <p:grpSpPr>
          <a:xfrm>
            <a:off x="1099485" y="1002590"/>
            <a:ext cx="1120095" cy="875600"/>
            <a:chOff x="0" y="0"/>
            <a:chExt cx="295004" cy="230611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295004" cy="230611"/>
            </a:xfrm>
            <a:custGeom>
              <a:avLst/>
              <a:gdLst/>
              <a:ahLst/>
              <a:cxnLst/>
              <a:rect l="l" t="t" r="r" b="b"/>
              <a:pathLst>
                <a:path w="295004" h="230611">
                  <a:moveTo>
                    <a:pt x="115305" y="0"/>
                  </a:moveTo>
                  <a:lnTo>
                    <a:pt x="179699" y="0"/>
                  </a:lnTo>
                  <a:cubicBezTo>
                    <a:pt x="210280" y="0"/>
                    <a:pt x="239608" y="12148"/>
                    <a:pt x="261232" y="33772"/>
                  </a:cubicBezTo>
                  <a:cubicBezTo>
                    <a:pt x="282856" y="55396"/>
                    <a:pt x="295004" y="84725"/>
                    <a:pt x="295004" y="115305"/>
                  </a:cubicBezTo>
                  <a:lnTo>
                    <a:pt x="295004" y="115305"/>
                  </a:lnTo>
                  <a:cubicBezTo>
                    <a:pt x="295004" y="145886"/>
                    <a:pt x="282856" y="175215"/>
                    <a:pt x="261232" y="196839"/>
                  </a:cubicBezTo>
                  <a:cubicBezTo>
                    <a:pt x="239608" y="218463"/>
                    <a:pt x="210280" y="230611"/>
                    <a:pt x="179699" y="230611"/>
                  </a:cubicBezTo>
                  <a:lnTo>
                    <a:pt x="115305" y="230611"/>
                  </a:lnTo>
                  <a:cubicBezTo>
                    <a:pt x="84725" y="230611"/>
                    <a:pt x="55396" y="218463"/>
                    <a:pt x="33772" y="196839"/>
                  </a:cubicBezTo>
                  <a:cubicBezTo>
                    <a:pt x="12148" y="175215"/>
                    <a:pt x="0" y="145886"/>
                    <a:pt x="0" y="115305"/>
                  </a:cubicBezTo>
                  <a:lnTo>
                    <a:pt x="0" y="115305"/>
                  </a:lnTo>
                  <a:cubicBezTo>
                    <a:pt x="0" y="84725"/>
                    <a:pt x="12148" y="55396"/>
                    <a:pt x="33772" y="33772"/>
                  </a:cubicBezTo>
                  <a:cubicBezTo>
                    <a:pt x="55396" y="12148"/>
                    <a:pt x="84725" y="0"/>
                    <a:pt x="115305" y="0"/>
                  </a:cubicBezTo>
                  <a:close/>
                </a:path>
              </a:pathLst>
            </a:custGeom>
            <a:solidFill>
              <a:srgbClr val="0061AE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0" y="-95250"/>
              <a:ext cx="295004" cy="3258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739"/>
                </a:lnSpc>
              </a:pPr>
              <a:endParaRPr/>
            </a:p>
          </p:txBody>
        </p:sp>
      </p:grpSp>
      <p:sp>
        <p:nvSpPr>
          <p:cNvPr id="31" name="TextBox 31"/>
          <p:cNvSpPr txBox="1"/>
          <p:nvPr/>
        </p:nvSpPr>
        <p:spPr>
          <a:xfrm>
            <a:off x="1507356" y="1275112"/>
            <a:ext cx="304355" cy="7041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01"/>
              </a:lnSpc>
            </a:pPr>
            <a:r>
              <a:rPr lang="en-US" sz="5205" dirty="0">
                <a:solidFill>
                  <a:srgbClr val="FFFFFF"/>
                </a:solidFill>
                <a:latin typeface="Catchy Mager"/>
                <a:ea typeface="Catchy Mager"/>
                <a:cs typeface="Catchy Mager"/>
                <a:sym typeface="Catchy Mager"/>
              </a:rPr>
              <a:t>7</a:t>
            </a:r>
          </a:p>
        </p:txBody>
      </p:sp>
      <p:grpSp>
        <p:nvGrpSpPr>
          <p:cNvPr id="32" name="Group 51">
            <a:extLst>
              <a:ext uri="{FF2B5EF4-FFF2-40B4-BE49-F238E27FC236}">
                <a16:creationId xmlns:a16="http://schemas.microsoft.com/office/drawing/2014/main" id="{79BA9302-360F-A70D-ADBC-385743AF8437}"/>
              </a:ext>
            </a:extLst>
          </p:cNvPr>
          <p:cNvGrpSpPr/>
          <p:nvPr/>
        </p:nvGrpSpPr>
        <p:grpSpPr>
          <a:xfrm>
            <a:off x="1031509" y="1002590"/>
            <a:ext cx="1120095" cy="875600"/>
            <a:chOff x="0" y="0"/>
            <a:chExt cx="295004" cy="230611"/>
          </a:xfrm>
        </p:grpSpPr>
        <p:sp>
          <p:nvSpPr>
            <p:cNvPr id="33" name="Freeform 52">
              <a:extLst>
                <a:ext uri="{FF2B5EF4-FFF2-40B4-BE49-F238E27FC236}">
                  <a16:creationId xmlns:a16="http://schemas.microsoft.com/office/drawing/2014/main" id="{4B26E0B8-8F36-D878-5BAC-9602241634DA}"/>
                </a:ext>
              </a:extLst>
            </p:cNvPr>
            <p:cNvSpPr/>
            <p:nvPr/>
          </p:nvSpPr>
          <p:spPr>
            <a:xfrm>
              <a:off x="0" y="0"/>
              <a:ext cx="295004" cy="230611"/>
            </a:xfrm>
            <a:custGeom>
              <a:avLst/>
              <a:gdLst/>
              <a:ahLst/>
              <a:cxnLst/>
              <a:rect l="l" t="t" r="r" b="b"/>
              <a:pathLst>
                <a:path w="295004" h="230611">
                  <a:moveTo>
                    <a:pt x="115305" y="0"/>
                  </a:moveTo>
                  <a:lnTo>
                    <a:pt x="179699" y="0"/>
                  </a:lnTo>
                  <a:cubicBezTo>
                    <a:pt x="210280" y="0"/>
                    <a:pt x="239608" y="12148"/>
                    <a:pt x="261232" y="33772"/>
                  </a:cubicBezTo>
                  <a:cubicBezTo>
                    <a:pt x="282856" y="55396"/>
                    <a:pt x="295004" y="84725"/>
                    <a:pt x="295004" y="115305"/>
                  </a:cubicBezTo>
                  <a:lnTo>
                    <a:pt x="295004" y="115305"/>
                  </a:lnTo>
                  <a:cubicBezTo>
                    <a:pt x="295004" y="145886"/>
                    <a:pt x="282856" y="175215"/>
                    <a:pt x="261232" y="196839"/>
                  </a:cubicBezTo>
                  <a:cubicBezTo>
                    <a:pt x="239608" y="218463"/>
                    <a:pt x="210280" y="230611"/>
                    <a:pt x="179699" y="230611"/>
                  </a:cubicBezTo>
                  <a:lnTo>
                    <a:pt x="115305" y="230611"/>
                  </a:lnTo>
                  <a:cubicBezTo>
                    <a:pt x="84725" y="230611"/>
                    <a:pt x="55396" y="218463"/>
                    <a:pt x="33772" y="196839"/>
                  </a:cubicBezTo>
                  <a:cubicBezTo>
                    <a:pt x="12148" y="175215"/>
                    <a:pt x="0" y="145886"/>
                    <a:pt x="0" y="115305"/>
                  </a:cubicBezTo>
                  <a:lnTo>
                    <a:pt x="0" y="115305"/>
                  </a:lnTo>
                  <a:cubicBezTo>
                    <a:pt x="0" y="84725"/>
                    <a:pt x="12148" y="55396"/>
                    <a:pt x="33772" y="33772"/>
                  </a:cubicBezTo>
                  <a:cubicBezTo>
                    <a:pt x="55396" y="12148"/>
                    <a:pt x="84725" y="0"/>
                    <a:pt x="115305" y="0"/>
                  </a:cubicBezTo>
                  <a:close/>
                </a:path>
              </a:pathLst>
            </a:custGeom>
            <a:solidFill>
              <a:srgbClr val="0061AE"/>
            </a:solidFill>
          </p:spPr>
          <p:txBody>
            <a:bodyPr/>
            <a:lstStyle/>
            <a:p>
              <a:pPr algn="ctr"/>
              <a:r>
                <a:rPr lang="fr-FR" sz="5400" dirty="0">
                  <a:solidFill>
                    <a:schemeClr val="bg1"/>
                  </a:solidFill>
                </a:rPr>
                <a:t>7</a:t>
              </a:r>
            </a:p>
          </p:txBody>
        </p:sp>
        <p:sp>
          <p:nvSpPr>
            <p:cNvPr id="34" name="TextBox 53">
              <a:extLst>
                <a:ext uri="{FF2B5EF4-FFF2-40B4-BE49-F238E27FC236}">
                  <a16:creationId xmlns:a16="http://schemas.microsoft.com/office/drawing/2014/main" id="{0DF636C3-A412-82C1-8CD8-A3D4E7C5E09D}"/>
                </a:ext>
              </a:extLst>
            </p:cNvPr>
            <p:cNvSpPr txBox="1"/>
            <p:nvPr/>
          </p:nvSpPr>
          <p:spPr>
            <a:xfrm>
              <a:off x="0" y="-95250"/>
              <a:ext cx="295004" cy="3258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739"/>
                </a:lnSpc>
              </a:pPr>
              <a:endParaRPr/>
            </a:p>
          </p:txBody>
        </p:sp>
      </p:grpSp>
      <p:grpSp>
        <p:nvGrpSpPr>
          <p:cNvPr id="64" name="Groupe 63">
            <a:extLst>
              <a:ext uri="{FF2B5EF4-FFF2-40B4-BE49-F238E27FC236}">
                <a16:creationId xmlns:a16="http://schemas.microsoft.com/office/drawing/2014/main" id="{21A4D78B-9947-0CC8-6D40-A117CCAE393E}"/>
              </a:ext>
            </a:extLst>
          </p:cNvPr>
          <p:cNvGrpSpPr/>
          <p:nvPr/>
        </p:nvGrpSpPr>
        <p:grpSpPr>
          <a:xfrm>
            <a:off x="5715887" y="3841153"/>
            <a:ext cx="6232754" cy="4474263"/>
            <a:chOff x="3200400" y="4479078"/>
            <a:chExt cx="6232754" cy="4474263"/>
          </a:xfrm>
        </p:grpSpPr>
        <p:cxnSp>
          <p:nvCxnSpPr>
            <p:cNvPr id="36" name="Connecteur droit avec flèche 35">
              <a:extLst>
                <a:ext uri="{FF2B5EF4-FFF2-40B4-BE49-F238E27FC236}">
                  <a16:creationId xmlns:a16="http://schemas.microsoft.com/office/drawing/2014/main" id="{7006A5CF-573F-0154-E661-BFA2E7971C9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00400" y="4908753"/>
              <a:ext cx="3032354" cy="110533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cteur droit avec flèche 38">
              <a:extLst>
                <a:ext uri="{FF2B5EF4-FFF2-40B4-BE49-F238E27FC236}">
                  <a16:creationId xmlns:a16="http://schemas.microsoft.com/office/drawing/2014/main" id="{9455DBEE-4F5A-64F2-E337-D2E4C6EFB43E}"/>
                </a:ext>
              </a:extLst>
            </p:cNvPr>
            <p:cNvCxnSpPr>
              <a:cxnSpLocks/>
            </p:cNvCxnSpPr>
            <p:nvPr/>
          </p:nvCxnSpPr>
          <p:spPr>
            <a:xfrm>
              <a:off x="3200400" y="6014086"/>
              <a:ext cx="3032354" cy="119589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cteur droit avec flèche 39">
              <a:extLst>
                <a:ext uri="{FF2B5EF4-FFF2-40B4-BE49-F238E27FC236}">
                  <a16:creationId xmlns:a16="http://schemas.microsoft.com/office/drawing/2014/main" id="{5234DDD2-2E7E-BEA5-7B68-B06D28DAC6DA}"/>
                </a:ext>
              </a:extLst>
            </p:cNvPr>
            <p:cNvCxnSpPr>
              <a:cxnSpLocks/>
            </p:cNvCxnSpPr>
            <p:nvPr/>
          </p:nvCxnSpPr>
          <p:spPr>
            <a:xfrm>
              <a:off x="3200400" y="6002360"/>
              <a:ext cx="3032354" cy="5908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cteur droit avec flèche 40">
              <a:extLst>
                <a:ext uri="{FF2B5EF4-FFF2-40B4-BE49-F238E27FC236}">
                  <a16:creationId xmlns:a16="http://schemas.microsoft.com/office/drawing/2014/main" id="{A1E54344-AE64-A0E1-F644-EA9D031C3C5A}"/>
                </a:ext>
              </a:extLst>
            </p:cNvPr>
            <p:cNvCxnSpPr>
              <a:cxnSpLocks/>
            </p:cNvCxnSpPr>
            <p:nvPr/>
          </p:nvCxnSpPr>
          <p:spPr>
            <a:xfrm>
              <a:off x="3200400" y="6002360"/>
              <a:ext cx="3032354" cy="249533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ZoneTexte 50">
              <a:extLst>
                <a:ext uri="{FF2B5EF4-FFF2-40B4-BE49-F238E27FC236}">
                  <a16:creationId xmlns:a16="http://schemas.microsoft.com/office/drawing/2014/main" id="{6727D132-CEA4-8959-94F0-034DFA37A9B7}"/>
                </a:ext>
              </a:extLst>
            </p:cNvPr>
            <p:cNvSpPr txBox="1"/>
            <p:nvPr/>
          </p:nvSpPr>
          <p:spPr>
            <a:xfrm>
              <a:off x="7620000" y="4479078"/>
              <a:ext cx="181315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4400" dirty="0">
                  <a:solidFill>
                    <a:srgbClr val="0000CC"/>
                  </a:solidFill>
                </a:rPr>
                <a:t>11/03</a:t>
              </a:r>
            </a:p>
          </p:txBody>
        </p:sp>
        <p:sp>
          <p:nvSpPr>
            <p:cNvPr id="54" name="TextBox 8">
              <a:extLst>
                <a:ext uri="{FF2B5EF4-FFF2-40B4-BE49-F238E27FC236}">
                  <a16:creationId xmlns:a16="http://schemas.microsoft.com/office/drawing/2014/main" id="{4E5C2C5A-08D7-E061-38A2-90E64263AA63}"/>
                </a:ext>
              </a:extLst>
            </p:cNvPr>
            <p:cNvSpPr txBox="1"/>
            <p:nvPr/>
          </p:nvSpPr>
          <p:spPr>
            <a:xfrm>
              <a:off x="6400800" y="5516000"/>
              <a:ext cx="917350" cy="9502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479"/>
                </a:lnSpc>
              </a:pPr>
              <a:endParaRPr lang="en-US" sz="3200" dirty="0">
                <a:solidFill>
                  <a:srgbClr val="000000"/>
                </a:solidFill>
                <a:latin typeface="Calibri" panose="020F0502020204030204" pitchFamily="34" charset="0"/>
                <a:ea typeface="Catchy Mager"/>
                <a:cs typeface="Calibri" panose="020F0502020204030204" pitchFamily="34" charset="0"/>
                <a:sym typeface="Catchy Mager"/>
              </a:endParaRPr>
            </a:p>
          </p:txBody>
        </p:sp>
        <p:sp>
          <p:nvSpPr>
            <p:cNvPr id="61" name="ZoneTexte 60">
              <a:extLst>
                <a:ext uri="{FF2B5EF4-FFF2-40B4-BE49-F238E27FC236}">
                  <a16:creationId xmlns:a16="http://schemas.microsoft.com/office/drawing/2014/main" id="{7027D87D-3CB1-9AF5-15F0-900CB85D4AD6}"/>
                </a:ext>
              </a:extLst>
            </p:cNvPr>
            <p:cNvSpPr txBox="1"/>
            <p:nvPr/>
          </p:nvSpPr>
          <p:spPr>
            <a:xfrm>
              <a:off x="7598735" y="5696817"/>
              <a:ext cx="181315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4400" dirty="0">
                  <a:solidFill>
                    <a:srgbClr val="0000CC"/>
                  </a:solidFill>
                </a:rPr>
                <a:t>10/05</a:t>
              </a:r>
            </a:p>
          </p:txBody>
        </p:sp>
        <p:sp>
          <p:nvSpPr>
            <p:cNvPr id="62" name="ZoneTexte 61">
              <a:extLst>
                <a:ext uri="{FF2B5EF4-FFF2-40B4-BE49-F238E27FC236}">
                  <a16:creationId xmlns:a16="http://schemas.microsoft.com/office/drawing/2014/main" id="{D28F2B7C-EF89-D741-564B-8387A31C3B42}"/>
                </a:ext>
              </a:extLst>
            </p:cNvPr>
            <p:cNvSpPr txBox="1"/>
            <p:nvPr/>
          </p:nvSpPr>
          <p:spPr>
            <a:xfrm>
              <a:off x="7582786" y="6914556"/>
              <a:ext cx="181315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4400" dirty="0">
                  <a:solidFill>
                    <a:srgbClr val="0000CC"/>
                  </a:solidFill>
                </a:rPr>
                <a:t>05/07</a:t>
              </a:r>
            </a:p>
          </p:txBody>
        </p:sp>
        <p:sp>
          <p:nvSpPr>
            <p:cNvPr id="63" name="ZoneTexte 62">
              <a:extLst>
                <a:ext uri="{FF2B5EF4-FFF2-40B4-BE49-F238E27FC236}">
                  <a16:creationId xmlns:a16="http://schemas.microsoft.com/office/drawing/2014/main" id="{F9B38139-E556-9E81-7156-3C9FBAF46C9C}"/>
                </a:ext>
              </a:extLst>
            </p:cNvPr>
            <p:cNvSpPr txBox="1"/>
            <p:nvPr/>
          </p:nvSpPr>
          <p:spPr>
            <a:xfrm>
              <a:off x="7582786" y="8183900"/>
              <a:ext cx="181315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4400" dirty="0">
                  <a:solidFill>
                    <a:srgbClr val="0000CC"/>
                  </a:solidFill>
                </a:rPr>
                <a:t>16/09</a:t>
              </a:r>
            </a:p>
          </p:txBody>
        </p:sp>
      </p:grpSp>
      <p:pic>
        <p:nvPicPr>
          <p:cNvPr id="5" name="Image 4" descr="Pile de dossiers">
            <a:extLst>
              <a:ext uri="{FF2B5EF4-FFF2-40B4-BE49-F238E27FC236}">
                <a16:creationId xmlns:a16="http://schemas.microsoft.com/office/drawing/2014/main" id="{D4359F88-F171-FA94-EF0B-23102279FD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0540" y="3841153"/>
            <a:ext cx="4506955" cy="3004636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913D1DB2-E60F-6E49-EA05-C4321DC6F689}"/>
              </a:ext>
            </a:extLst>
          </p:cNvPr>
          <p:cNvSpPr txBox="1"/>
          <p:nvPr/>
        </p:nvSpPr>
        <p:spPr>
          <a:xfrm>
            <a:off x="12249604" y="4809540"/>
            <a:ext cx="35999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Subventions importantes</a:t>
            </a:r>
          </a:p>
        </p:txBody>
      </p:sp>
      <p:pic>
        <p:nvPicPr>
          <p:cNvPr id="12" name="Image 11" descr="Fournitures scolaires de l’enfant">
            <a:extLst>
              <a:ext uri="{FF2B5EF4-FFF2-40B4-BE49-F238E27FC236}">
                <a16:creationId xmlns:a16="http://schemas.microsoft.com/office/drawing/2014/main" id="{6D570078-EE8F-244A-0F51-8FEFC892BF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0540" y="7278083"/>
            <a:ext cx="2262660" cy="1509278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8F8288A2-F1A5-8E37-00E2-DDF1EB84F62B}"/>
              </a:ext>
            </a:extLst>
          </p:cNvPr>
          <p:cNvSpPr txBox="1"/>
          <p:nvPr/>
        </p:nvSpPr>
        <p:spPr>
          <a:xfrm>
            <a:off x="11901356" y="7791236"/>
            <a:ext cx="24242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Subvention de petits montants</a:t>
            </a:r>
          </a:p>
        </p:txBody>
      </p:sp>
      <p:sp>
        <p:nvSpPr>
          <p:cNvPr id="14" name="Bulle narrative : rectangle à coins arrondis 13">
            <a:extLst>
              <a:ext uri="{FF2B5EF4-FFF2-40B4-BE49-F238E27FC236}">
                <a16:creationId xmlns:a16="http://schemas.microsoft.com/office/drawing/2014/main" id="{F739DFAB-3FE9-C3AE-BF49-54E926DBE7EA}"/>
              </a:ext>
            </a:extLst>
          </p:cNvPr>
          <p:cNvSpPr/>
          <p:nvPr/>
        </p:nvSpPr>
        <p:spPr>
          <a:xfrm>
            <a:off x="940862" y="7303210"/>
            <a:ext cx="3735243" cy="1981200"/>
          </a:xfrm>
          <a:prstGeom prst="wedgeRoundRectCallout">
            <a:avLst/>
          </a:prstGeom>
          <a:noFill/>
        </p:spPr>
        <p:txBody>
          <a:bodyPr rtlCol="0" anchor="ctr"/>
          <a:lstStyle/>
          <a:p>
            <a:pPr algn="l"/>
            <a:endParaRPr lang="fr-FR"/>
          </a:p>
        </p:txBody>
      </p:sp>
      <p:sp>
        <p:nvSpPr>
          <p:cNvPr id="15" name="Bulle narrative : rectangle à coins arrondis 14">
            <a:extLst>
              <a:ext uri="{FF2B5EF4-FFF2-40B4-BE49-F238E27FC236}">
                <a16:creationId xmlns:a16="http://schemas.microsoft.com/office/drawing/2014/main" id="{875CCBE3-559C-F625-F090-00F92C79833E}"/>
              </a:ext>
            </a:extLst>
          </p:cNvPr>
          <p:cNvSpPr/>
          <p:nvPr/>
        </p:nvSpPr>
        <p:spPr>
          <a:xfrm>
            <a:off x="1583555" y="7458577"/>
            <a:ext cx="3735243" cy="1752600"/>
          </a:xfrm>
          <a:prstGeom prst="wedgeRoundRectCallou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rtlCol="0" anchor="ctr"/>
          <a:lstStyle/>
          <a:p>
            <a:pPr algn="ctr"/>
            <a:r>
              <a:rPr lang="fr-FR" sz="2800" b="1" dirty="0"/>
              <a:t>Dossier de demande sur le caf.fr</a:t>
            </a:r>
          </a:p>
          <a:p>
            <a:pPr algn="ctr"/>
            <a:r>
              <a:rPr lang="fr-FR" sz="2800" b="1" dirty="0"/>
              <a:t> pages locales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D2EA797-8056-0865-7CB5-610796E50145}"/>
              </a:ext>
            </a:extLst>
          </p:cNvPr>
          <p:cNvSpPr txBox="1"/>
          <p:nvPr/>
        </p:nvSpPr>
        <p:spPr>
          <a:xfrm>
            <a:off x="8761726" y="2622308"/>
            <a:ext cx="3810000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rgbClr val="00B050"/>
                </a:solidFill>
              </a:rPr>
              <a:t>4 dates de dépôt</a:t>
            </a:r>
          </a:p>
        </p:txBody>
      </p:sp>
      <p:pic>
        <p:nvPicPr>
          <p:cNvPr id="11" name="Graphique 10" descr="Architecture avec un remplissage uni">
            <a:extLst>
              <a:ext uri="{FF2B5EF4-FFF2-40B4-BE49-F238E27FC236}">
                <a16:creationId xmlns:a16="http://schemas.microsoft.com/office/drawing/2014/main" id="{A205FFE6-DE17-8C8E-EED3-B1B6B2EBC7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16287" y="3757827"/>
            <a:ext cx="914400" cy="914400"/>
          </a:xfrm>
          <a:prstGeom prst="rect">
            <a:avLst/>
          </a:prstGeom>
        </p:spPr>
      </p:pic>
      <p:pic>
        <p:nvPicPr>
          <p:cNvPr id="17" name="Graphique 16" descr="Fleurs en pot avec un remplissage uni">
            <a:extLst>
              <a:ext uri="{FF2B5EF4-FFF2-40B4-BE49-F238E27FC236}">
                <a16:creationId xmlns:a16="http://schemas.microsoft.com/office/drawing/2014/main" id="{F8821972-3C03-AF7D-D9FC-B4793FFE58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916287" y="7458577"/>
            <a:ext cx="914400" cy="914400"/>
          </a:xfrm>
          <a:prstGeom prst="rect">
            <a:avLst/>
          </a:prstGeom>
        </p:spPr>
      </p:pic>
      <p:pic>
        <p:nvPicPr>
          <p:cNvPr id="19" name="Graphique 18" descr="Gramophone avec un remplissage uni">
            <a:extLst>
              <a:ext uri="{FF2B5EF4-FFF2-40B4-BE49-F238E27FC236}">
                <a16:creationId xmlns:a16="http://schemas.microsoft.com/office/drawing/2014/main" id="{57A6F1B8-FA42-03FA-BA53-1FA300B19AE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916287" y="6063137"/>
            <a:ext cx="914400" cy="914400"/>
          </a:xfrm>
          <a:prstGeom prst="rect">
            <a:avLst/>
          </a:prstGeom>
        </p:spPr>
      </p:pic>
      <p:pic>
        <p:nvPicPr>
          <p:cNvPr id="21" name="Graphique 20" descr="Aire de jeu avec un remplissage uni">
            <a:extLst>
              <a:ext uri="{FF2B5EF4-FFF2-40B4-BE49-F238E27FC236}">
                <a16:creationId xmlns:a16="http://schemas.microsoft.com/office/drawing/2014/main" id="{E53CA699-0B03-9D0E-7ED5-A79670A2C75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916287" y="4856975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394558" y="1186181"/>
            <a:ext cx="8839008" cy="7705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79"/>
              </a:lnSpc>
            </a:pPr>
            <a:r>
              <a:rPr lang="en-US" sz="5999" dirty="0">
                <a:solidFill>
                  <a:srgbClr val="343232"/>
                </a:solidFill>
                <a:latin typeface="Calibri" panose="020F0502020204030204" pitchFamily="34" charset="0"/>
                <a:ea typeface="Catchy Mager"/>
                <a:cs typeface="Calibri" panose="020F0502020204030204" pitchFamily="34" charset="0"/>
                <a:sym typeface="Catchy Mager"/>
              </a:rPr>
              <a:t>Les subventions</a:t>
            </a:r>
          </a:p>
        </p:txBody>
      </p:sp>
      <p:grpSp>
        <p:nvGrpSpPr>
          <p:cNvPr id="31" name="Group 31"/>
          <p:cNvGrpSpPr/>
          <p:nvPr/>
        </p:nvGrpSpPr>
        <p:grpSpPr>
          <a:xfrm>
            <a:off x="1128088" y="1028700"/>
            <a:ext cx="1120095" cy="875600"/>
            <a:chOff x="0" y="0"/>
            <a:chExt cx="295004" cy="230611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295004" cy="230611"/>
            </a:xfrm>
            <a:custGeom>
              <a:avLst/>
              <a:gdLst/>
              <a:ahLst/>
              <a:cxnLst/>
              <a:rect l="l" t="t" r="r" b="b"/>
              <a:pathLst>
                <a:path w="295004" h="230611">
                  <a:moveTo>
                    <a:pt x="115305" y="0"/>
                  </a:moveTo>
                  <a:lnTo>
                    <a:pt x="179699" y="0"/>
                  </a:lnTo>
                  <a:cubicBezTo>
                    <a:pt x="210280" y="0"/>
                    <a:pt x="239608" y="12148"/>
                    <a:pt x="261232" y="33772"/>
                  </a:cubicBezTo>
                  <a:cubicBezTo>
                    <a:pt x="282856" y="55396"/>
                    <a:pt x="295004" y="84725"/>
                    <a:pt x="295004" y="115305"/>
                  </a:cubicBezTo>
                  <a:lnTo>
                    <a:pt x="295004" y="115305"/>
                  </a:lnTo>
                  <a:cubicBezTo>
                    <a:pt x="295004" y="145886"/>
                    <a:pt x="282856" y="175215"/>
                    <a:pt x="261232" y="196839"/>
                  </a:cubicBezTo>
                  <a:cubicBezTo>
                    <a:pt x="239608" y="218463"/>
                    <a:pt x="210280" y="230611"/>
                    <a:pt x="179699" y="230611"/>
                  </a:cubicBezTo>
                  <a:lnTo>
                    <a:pt x="115305" y="230611"/>
                  </a:lnTo>
                  <a:cubicBezTo>
                    <a:pt x="84725" y="230611"/>
                    <a:pt x="55396" y="218463"/>
                    <a:pt x="33772" y="196839"/>
                  </a:cubicBezTo>
                  <a:cubicBezTo>
                    <a:pt x="12148" y="175215"/>
                    <a:pt x="0" y="145886"/>
                    <a:pt x="0" y="115305"/>
                  </a:cubicBezTo>
                  <a:lnTo>
                    <a:pt x="0" y="115305"/>
                  </a:lnTo>
                  <a:cubicBezTo>
                    <a:pt x="0" y="84725"/>
                    <a:pt x="12148" y="55396"/>
                    <a:pt x="33772" y="33772"/>
                  </a:cubicBezTo>
                  <a:cubicBezTo>
                    <a:pt x="55396" y="12148"/>
                    <a:pt x="84725" y="0"/>
                    <a:pt x="115305" y="0"/>
                  </a:cubicBezTo>
                  <a:close/>
                </a:path>
              </a:pathLst>
            </a:custGeom>
            <a:solidFill>
              <a:srgbClr val="0061AE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0" y="-95250"/>
              <a:ext cx="295004" cy="3258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739"/>
                </a:lnSpc>
              </a:pPr>
              <a:endParaRPr/>
            </a:p>
          </p:txBody>
        </p:sp>
      </p:grpSp>
      <p:sp>
        <p:nvSpPr>
          <p:cNvPr id="34" name="TextBox 34"/>
          <p:cNvSpPr txBox="1"/>
          <p:nvPr/>
        </p:nvSpPr>
        <p:spPr>
          <a:xfrm>
            <a:off x="1516907" y="1209673"/>
            <a:ext cx="304355" cy="7041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01"/>
              </a:lnSpc>
            </a:pPr>
            <a:r>
              <a:rPr lang="en-US" sz="5205" dirty="0">
                <a:solidFill>
                  <a:srgbClr val="FFFFFF"/>
                </a:solidFill>
                <a:latin typeface="Catchy Mager"/>
                <a:ea typeface="Catchy Mager"/>
                <a:cs typeface="Catchy Mager"/>
                <a:sym typeface="Catchy Mager"/>
              </a:rPr>
              <a:t>6</a:t>
            </a:r>
          </a:p>
        </p:txBody>
      </p:sp>
      <p:grpSp>
        <p:nvGrpSpPr>
          <p:cNvPr id="42" name="Groupe 41">
            <a:extLst>
              <a:ext uri="{FF2B5EF4-FFF2-40B4-BE49-F238E27FC236}">
                <a16:creationId xmlns:a16="http://schemas.microsoft.com/office/drawing/2014/main" id="{742D5D2D-3FD6-352B-D230-B7D8C1F2518C}"/>
              </a:ext>
            </a:extLst>
          </p:cNvPr>
          <p:cNvGrpSpPr/>
          <p:nvPr/>
        </p:nvGrpSpPr>
        <p:grpSpPr>
          <a:xfrm>
            <a:off x="3581400" y="3637659"/>
            <a:ext cx="4419600" cy="6190786"/>
            <a:chOff x="1591556" y="3045178"/>
            <a:chExt cx="3444726" cy="6716149"/>
          </a:xfrm>
        </p:grpSpPr>
        <p:grpSp>
          <p:nvGrpSpPr>
            <p:cNvPr id="3" name="Group 3"/>
            <p:cNvGrpSpPr/>
            <p:nvPr/>
          </p:nvGrpSpPr>
          <p:grpSpPr>
            <a:xfrm>
              <a:off x="1591556" y="4604928"/>
              <a:ext cx="3397324" cy="5156399"/>
              <a:chOff x="0" y="0"/>
              <a:chExt cx="894768" cy="1358064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894769" cy="1358064"/>
              </a:xfrm>
              <a:custGeom>
                <a:avLst/>
                <a:gdLst/>
                <a:ahLst/>
                <a:cxnLst/>
                <a:rect l="l" t="t" r="r" b="b"/>
                <a:pathLst>
                  <a:path w="894769" h="1358064">
                    <a:moveTo>
                      <a:pt x="116220" y="0"/>
                    </a:moveTo>
                    <a:lnTo>
                      <a:pt x="778548" y="0"/>
                    </a:lnTo>
                    <a:cubicBezTo>
                      <a:pt x="842735" y="0"/>
                      <a:pt x="894769" y="52034"/>
                      <a:pt x="894769" y="116220"/>
                    </a:cubicBezTo>
                    <a:lnTo>
                      <a:pt x="894769" y="1241844"/>
                    </a:lnTo>
                    <a:cubicBezTo>
                      <a:pt x="894769" y="1306030"/>
                      <a:pt x="842735" y="1358064"/>
                      <a:pt x="778548" y="1358064"/>
                    </a:cubicBezTo>
                    <a:lnTo>
                      <a:pt x="116220" y="1358064"/>
                    </a:lnTo>
                    <a:cubicBezTo>
                      <a:pt x="85397" y="1358064"/>
                      <a:pt x="55836" y="1345819"/>
                      <a:pt x="34040" y="1324024"/>
                    </a:cubicBezTo>
                    <a:cubicBezTo>
                      <a:pt x="12245" y="1302228"/>
                      <a:pt x="0" y="1272667"/>
                      <a:pt x="0" y="1241844"/>
                    </a:cubicBezTo>
                    <a:lnTo>
                      <a:pt x="0" y="116220"/>
                    </a:lnTo>
                    <a:cubicBezTo>
                      <a:pt x="0" y="85397"/>
                      <a:pt x="12245" y="55836"/>
                      <a:pt x="34040" y="34040"/>
                    </a:cubicBezTo>
                    <a:cubicBezTo>
                      <a:pt x="55836" y="12245"/>
                      <a:pt x="85397" y="0"/>
                      <a:pt x="11622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38100"/>
                <a:ext cx="894768" cy="139616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7" name="Freeform 7"/>
            <p:cNvSpPr/>
            <p:nvPr/>
          </p:nvSpPr>
          <p:spPr>
            <a:xfrm>
              <a:off x="1638958" y="3045178"/>
              <a:ext cx="3397324" cy="188163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CCAE9"/>
            </a:solidFill>
          </p:spPr>
          <p:txBody>
            <a:bodyPr/>
            <a:lstStyle/>
            <a:p>
              <a:pPr algn="ctr"/>
              <a:endParaRPr lang="fr-FR" sz="3200" dirty="0"/>
            </a:p>
            <a:p>
              <a:pPr algn="ctr"/>
              <a:endParaRPr lang="fr-FR" sz="800" dirty="0"/>
            </a:p>
            <a:p>
              <a:pPr algn="ctr"/>
              <a:r>
                <a:rPr lang="fr-FR" sz="3200" dirty="0">
                  <a:solidFill>
                    <a:srgbClr val="0000CC"/>
                  </a:solidFill>
                </a:rPr>
                <a:t>Fonctionnement 2024</a:t>
              </a:r>
            </a:p>
          </p:txBody>
        </p:sp>
        <p:sp>
          <p:nvSpPr>
            <p:cNvPr id="37" name="ZoneTexte 36">
              <a:extLst>
                <a:ext uri="{FF2B5EF4-FFF2-40B4-BE49-F238E27FC236}">
                  <a16:creationId xmlns:a16="http://schemas.microsoft.com/office/drawing/2014/main" id="{8530E43F-60C9-955E-F95D-9FB30B58E199}"/>
                </a:ext>
              </a:extLst>
            </p:cNvPr>
            <p:cNvSpPr txBox="1"/>
            <p:nvPr/>
          </p:nvSpPr>
          <p:spPr>
            <a:xfrm>
              <a:off x="1638958" y="5360494"/>
              <a:ext cx="3222918" cy="22370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3200" dirty="0"/>
                <a:t>Dès la réalisation de l’action et après l’envoi du bilan moral et financier</a:t>
              </a:r>
              <a:endParaRPr lang="fr-FR" sz="3600" dirty="0"/>
            </a:p>
          </p:txBody>
        </p:sp>
      </p:grpSp>
      <p:grpSp>
        <p:nvGrpSpPr>
          <p:cNvPr id="38" name="Group 51">
            <a:extLst>
              <a:ext uri="{FF2B5EF4-FFF2-40B4-BE49-F238E27FC236}">
                <a16:creationId xmlns:a16="http://schemas.microsoft.com/office/drawing/2014/main" id="{C5ADA5E1-B7F2-6CF2-F807-2E1BF3C4AA2A}"/>
              </a:ext>
            </a:extLst>
          </p:cNvPr>
          <p:cNvGrpSpPr/>
          <p:nvPr/>
        </p:nvGrpSpPr>
        <p:grpSpPr>
          <a:xfrm>
            <a:off x="1031509" y="1002590"/>
            <a:ext cx="1120095" cy="875600"/>
            <a:chOff x="0" y="0"/>
            <a:chExt cx="295004" cy="230611"/>
          </a:xfrm>
        </p:grpSpPr>
        <p:sp>
          <p:nvSpPr>
            <p:cNvPr id="39" name="Freeform 52">
              <a:extLst>
                <a:ext uri="{FF2B5EF4-FFF2-40B4-BE49-F238E27FC236}">
                  <a16:creationId xmlns:a16="http://schemas.microsoft.com/office/drawing/2014/main" id="{04588FE7-F148-3D7C-7936-9B34FADA39BF}"/>
                </a:ext>
              </a:extLst>
            </p:cNvPr>
            <p:cNvSpPr/>
            <p:nvPr/>
          </p:nvSpPr>
          <p:spPr>
            <a:xfrm>
              <a:off x="0" y="0"/>
              <a:ext cx="295004" cy="230611"/>
            </a:xfrm>
            <a:custGeom>
              <a:avLst/>
              <a:gdLst/>
              <a:ahLst/>
              <a:cxnLst/>
              <a:rect l="l" t="t" r="r" b="b"/>
              <a:pathLst>
                <a:path w="295004" h="230611">
                  <a:moveTo>
                    <a:pt x="115305" y="0"/>
                  </a:moveTo>
                  <a:lnTo>
                    <a:pt x="179699" y="0"/>
                  </a:lnTo>
                  <a:cubicBezTo>
                    <a:pt x="210280" y="0"/>
                    <a:pt x="239608" y="12148"/>
                    <a:pt x="261232" y="33772"/>
                  </a:cubicBezTo>
                  <a:cubicBezTo>
                    <a:pt x="282856" y="55396"/>
                    <a:pt x="295004" y="84725"/>
                    <a:pt x="295004" y="115305"/>
                  </a:cubicBezTo>
                  <a:lnTo>
                    <a:pt x="295004" y="115305"/>
                  </a:lnTo>
                  <a:cubicBezTo>
                    <a:pt x="295004" y="145886"/>
                    <a:pt x="282856" y="175215"/>
                    <a:pt x="261232" y="196839"/>
                  </a:cubicBezTo>
                  <a:cubicBezTo>
                    <a:pt x="239608" y="218463"/>
                    <a:pt x="210280" y="230611"/>
                    <a:pt x="179699" y="230611"/>
                  </a:cubicBezTo>
                  <a:lnTo>
                    <a:pt x="115305" y="230611"/>
                  </a:lnTo>
                  <a:cubicBezTo>
                    <a:pt x="84725" y="230611"/>
                    <a:pt x="55396" y="218463"/>
                    <a:pt x="33772" y="196839"/>
                  </a:cubicBezTo>
                  <a:cubicBezTo>
                    <a:pt x="12148" y="175215"/>
                    <a:pt x="0" y="145886"/>
                    <a:pt x="0" y="115305"/>
                  </a:cubicBezTo>
                  <a:lnTo>
                    <a:pt x="0" y="115305"/>
                  </a:lnTo>
                  <a:cubicBezTo>
                    <a:pt x="0" y="84725"/>
                    <a:pt x="12148" y="55396"/>
                    <a:pt x="33772" y="33772"/>
                  </a:cubicBezTo>
                  <a:cubicBezTo>
                    <a:pt x="55396" y="12148"/>
                    <a:pt x="84725" y="0"/>
                    <a:pt x="115305" y="0"/>
                  </a:cubicBezTo>
                  <a:close/>
                </a:path>
              </a:pathLst>
            </a:custGeom>
            <a:solidFill>
              <a:srgbClr val="0061AE"/>
            </a:solidFill>
          </p:spPr>
          <p:txBody>
            <a:bodyPr/>
            <a:lstStyle/>
            <a:p>
              <a:pPr algn="ctr"/>
              <a:r>
                <a:rPr lang="fr-FR" sz="5400" dirty="0">
                  <a:solidFill>
                    <a:schemeClr val="bg1"/>
                  </a:solidFill>
                </a:rPr>
                <a:t>7</a:t>
              </a:r>
            </a:p>
          </p:txBody>
        </p:sp>
        <p:sp>
          <p:nvSpPr>
            <p:cNvPr id="40" name="TextBox 53">
              <a:extLst>
                <a:ext uri="{FF2B5EF4-FFF2-40B4-BE49-F238E27FC236}">
                  <a16:creationId xmlns:a16="http://schemas.microsoft.com/office/drawing/2014/main" id="{6D447A6F-7A87-03E3-3CF8-A26DAE9C2086}"/>
                </a:ext>
              </a:extLst>
            </p:cNvPr>
            <p:cNvSpPr txBox="1"/>
            <p:nvPr/>
          </p:nvSpPr>
          <p:spPr>
            <a:xfrm>
              <a:off x="0" y="-95250"/>
              <a:ext cx="295004" cy="3258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739"/>
                </a:lnSpc>
              </a:pPr>
              <a:endParaRPr/>
            </a:p>
          </p:txBody>
        </p:sp>
      </p:grpSp>
      <p:sp>
        <p:nvSpPr>
          <p:cNvPr id="41" name="Freeform 4">
            <a:extLst>
              <a:ext uri="{FF2B5EF4-FFF2-40B4-BE49-F238E27FC236}">
                <a16:creationId xmlns:a16="http://schemas.microsoft.com/office/drawing/2014/main" id="{9B1279E2-8F3D-08A2-6CC1-28BFFA652227}"/>
              </a:ext>
            </a:extLst>
          </p:cNvPr>
          <p:cNvSpPr/>
          <p:nvPr/>
        </p:nvSpPr>
        <p:spPr>
          <a:xfrm>
            <a:off x="5085240" y="2003346"/>
            <a:ext cx="8117520" cy="1512710"/>
          </a:xfrm>
          <a:custGeom>
            <a:avLst/>
            <a:gdLst/>
            <a:ahLst/>
            <a:cxnLst/>
            <a:rect l="l" t="t" r="r" b="b"/>
            <a:pathLst>
              <a:path w="542753" h="230611">
                <a:moveTo>
                  <a:pt x="115305" y="0"/>
                </a:moveTo>
                <a:lnTo>
                  <a:pt x="427448" y="0"/>
                </a:lnTo>
                <a:cubicBezTo>
                  <a:pt x="458028" y="0"/>
                  <a:pt x="487357" y="12148"/>
                  <a:pt x="508981" y="33772"/>
                </a:cubicBezTo>
                <a:cubicBezTo>
                  <a:pt x="530605" y="55396"/>
                  <a:pt x="542753" y="84725"/>
                  <a:pt x="542753" y="115305"/>
                </a:cubicBezTo>
                <a:lnTo>
                  <a:pt x="542753" y="115305"/>
                </a:lnTo>
                <a:cubicBezTo>
                  <a:pt x="542753" y="178987"/>
                  <a:pt x="491129" y="230611"/>
                  <a:pt x="427448" y="230611"/>
                </a:cubicBezTo>
                <a:lnTo>
                  <a:pt x="115305" y="230611"/>
                </a:lnTo>
                <a:cubicBezTo>
                  <a:pt x="84725" y="230611"/>
                  <a:pt x="55396" y="218463"/>
                  <a:pt x="33772" y="196839"/>
                </a:cubicBezTo>
                <a:cubicBezTo>
                  <a:pt x="12148" y="175215"/>
                  <a:pt x="0" y="145886"/>
                  <a:pt x="0" y="115305"/>
                </a:cubicBezTo>
                <a:lnTo>
                  <a:pt x="0" y="115305"/>
                </a:lnTo>
                <a:cubicBezTo>
                  <a:pt x="0" y="84725"/>
                  <a:pt x="12148" y="55396"/>
                  <a:pt x="33772" y="33772"/>
                </a:cubicBezTo>
                <a:cubicBezTo>
                  <a:pt x="55396" y="12148"/>
                  <a:pt x="84725" y="0"/>
                  <a:pt x="115305" y="0"/>
                </a:cubicBezTo>
                <a:close/>
              </a:path>
            </a:pathLst>
          </a:custGeom>
          <a:solidFill>
            <a:srgbClr val="92D050"/>
          </a:solidFill>
        </p:spPr>
        <p:txBody>
          <a:bodyPr/>
          <a:lstStyle/>
          <a:p>
            <a:pPr algn="ctr"/>
            <a:endParaRPr lang="fr-FR" sz="3200" dirty="0"/>
          </a:p>
          <a:p>
            <a:pPr algn="ctr"/>
            <a:r>
              <a:rPr lang="fr-FR" sz="3200" dirty="0"/>
              <a:t>Demander le paiement d’une subvention</a:t>
            </a:r>
          </a:p>
        </p:txBody>
      </p:sp>
      <p:grpSp>
        <p:nvGrpSpPr>
          <p:cNvPr id="43" name="Groupe 42">
            <a:extLst>
              <a:ext uri="{FF2B5EF4-FFF2-40B4-BE49-F238E27FC236}">
                <a16:creationId xmlns:a16="http://schemas.microsoft.com/office/drawing/2014/main" id="{49CB3ACF-2802-649F-A70E-63C1417FE035}"/>
              </a:ext>
            </a:extLst>
          </p:cNvPr>
          <p:cNvGrpSpPr/>
          <p:nvPr/>
        </p:nvGrpSpPr>
        <p:grpSpPr>
          <a:xfrm>
            <a:off x="10513578" y="4804133"/>
            <a:ext cx="4358783" cy="5021083"/>
            <a:chOff x="1591556" y="4460267"/>
            <a:chExt cx="3397328" cy="5301060"/>
          </a:xfrm>
        </p:grpSpPr>
        <p:grpSp>
          <p:nvGrpSpPr>
            <p:cNvPr id="44" name="Group 3">
              <a:extLst>
                <a:ext uri="{FF2B5EF4-FFF2-40B4-BE49-F238E27FC236}">
                  <a16:creationId xmlns:a16="http://schemas.microsoft.com/office/drawing/2014/main" id="{1DCF860F-B3C6-9BD1-E9AF-5EC924E53310}"/>
                </a:ext>
              </a:extLst>
            </p:cNvPr>
            <p:cNvGrpSpPr/>
            <p:nvPr/>
          </p:nvGrpSpPr>
          <p:grpSpPr>
            <a:xfrm>
              <a:off x="1591556" y="4460267"/>
              <a:ext cx="3397328" cy="5301060"/>
              <a:chOff x="0" y="-38100"/>
              <a:chExt cx="894769" cy="1396164"/>
            </a:xfrm>
          </p:grpSpPr>
          <p:sp>
            <p:nvSpPr>
              <p:cNvPr id="47" name="Freeform 4">
                <a:extLst>
                  <a:ext uri="{FF2B5EF4-FFF2-40B4-BE49-F238E27FC236}">
                    <a16:creationId xmlns:a16="http://schemas.microsoft.com/office/drawing/2014/main" id="{0F24C5BD-EFDC-E8DA-0C29-B18B179B0051}"/>
                  </a:ext>
                </a:extLst>
              </p:cNvPr>
              <p:cNvSpPr/>
              <p:nvPr/>
            </p:nvSpPr>
            <p:spPr>
              <a:xfrm>
                <a:off x="0" y="0"/>
                <a:ext cx="894769" cy="1358064"/>
              </a:xfrm>
              <a:custGeom>
                <a:avLst/>
                <a:gdLst/>
                <a:ahLst/>
                <a:cxnLst/>
                <a:rect l="l" t="t" r="r" b="b"/>
                <a:pathLst>
                  <a:path w="894769" h="1358064">
                    <a:moveTo>
                      <a:pt x="116220" y="0"/>
                    </a:moveTo>
                    <a:lnTo>
                      <a:pt x="778548" y="0"/>
                    </a:lnTo>
                    <a:cubicBezTo>
                      <a:pt x="842735" y="0"/>
                      <a:pt x="894769" y="52034"/>
                      <a:pt x="894769" y="116220"/>
                    </a:cubicBezTo>
                    <a:lnTo>
                      <a:pt x="894769" y="1241844"/>
                    </a:lnTo>
                    <a:cubicBezTo>
                      <a:pt x="894769" y="1306030"/>
                      <a:pt x="842735" y="1358064"/>
                      <a:pt x="778548" y="1358064"/>
                    </a:cubicBezTo>
                    <a:lnTo>
                      <a:pt x="116220" y="1358064"/>
                    </a:lnTo>
                    <a:cubicBezTo>
                      <a:pt x="85397" y="1358064"/>
                      <a:pt x="55836" y="1345819"/>
                      <a:pt x="34040" y="1324024"/>
                    </a:cubicBezTo>
                    <a:cubicBezTo>
                      <a:pt x="12245" y="1302228"/>
                      <a:pt x="0" y="1272667"/>
                      <a:pt x="0" y="1241844"/>
                    </a:cubicBezTo>
                    <a:lnTo>
                      <a:pt x="0" y="116220"/>
                    </a:lnTo>
                    <a:cubicBezTo>
                      <a:pt x="0" y="85397"/>
                      <a:pt x="12245" y="55836"/>
                      <a:pt x="34040" y="34040"/>
                    </a:cubicBezTo>
                    <a:cubicBezTo>
                      <a:pt x="55836" y="12245"/>
                      <a:pt x="85397" y="0"/>
                      <a:pt x="11622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48" name="TextBox 5">
                <a:extLst>
                  <a:ext uri="{FF2B5EF4-FFF2-40B4-BE49-F238E27FC236}">
                    <a16:creationId xmlns:a16="http://schemas.microsoft.com/office/drawing/2014/main" id="{8E092A1E-C0A7-D2FD-A775-7809E9E9DC39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894768" cy="139616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46" name="ZoneTexte 45">
              <a:extLst>
                <a:ext uri="{FF2B5EF4-FFF2-40B4-BE49-F238E27FC236}">
                  <a16:creationId xmlns:a16="http://schemas.microsoft.com/office/drawing/2014/main" id="{FFA76F5B-48E8-4EB0-3E16-C8DBF9161DDF}"/>
                </a:ext>
              </a:extLst>
            </p:cNvPr>
            <p:cNvSpPr txBox="1"/>
            <p:nvPr/>
          </p:nvSpPr>
          <p:spPr>
            <a:xfrm>
              <a:off x="1638957" y="5477714"/>
              <a:ext cx="3222918" cy="26969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3200" dirty="0"/>
                <a:t>Dès la réalisation du projet et après l’envoi du bilan moral et financier et des justificatifs demandés</a:t>
              </a:r>
            </a:p>
          </p:txBody>
        </p:sp>
      </p:grpSp>
      <p:sp>
        <p:nvSpPr>
          <p:cNvPr id="6" name="Freeform 7">
            <a:extLst>
              <a:ext uri="{FF2B5EF4-FFF2-40B4-BE49-F238E27FC236}">
                <a16:creationId xmlns:a16="http://schemas.microsoft.com/office/drawing/2014/main" id="{D3C14DF8-304B-DFB6-43FC-5874B1973BBA}"/>
              </a:ext>
            </a:extLst>
          </p:cNvPr>
          <p:cNvSpPr/>
          <p:nvPr/>
        </p:nvSpPr>
        <p:spPr>
          <a:xfrm>
            <a:off x="10462510" y="3637658"/>
            <a:ext cx="4358783" cy="1734443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BCCAE9"/>
          </a:solidFill>
        </p:spPr>
        <p:txBody>
          <a:bodyPr/>
          <a:lstStyle/>
          <a:p>
            <a:pPr algn="ctr"/>
            <a:endParaRPr lang="fr-FR" sz="3200" dirty="0"/>
          </a:p>
          <a:p>
            <a:pPr algn="ctr"/>
            <a:endParaRPr lang="fr-FR" sz="800" dirty="0"/>
          </a:p>
          <a:p>
            <a:pPr algn="ctr"/>
            <a:r>
              <a:rPr lang="fr-FR" sz="3200" dirty="0">
                <a:solidFill>
                  <a:srgbClr val="0000CC"/>
                </a:solidFill>
              </a:rPr>
              <a:t>Investissement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852106F-C651-481E-58E6-FBB887B5CCE5}"/>
              </a:ext>
            </a:extLst>
          </p:cNvPr>
          <p:cNvSpPr txBox="1"/>
          <p:nvPr/>
        </p:nvSpPr>
        <p:spPr>
          <a:xfrm>
            <a:off x="10787967" y="8486163"/>
            <a:ext cx="3810000" cy="107721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rgbClr val="00B050"/>
                </a:solidFill>
              </a:rPr>
              <a:t>&lt; 30 500 € 30/06 N+2</a:t>
            </a:r>
          </a:p>
          <a:p>
            <a:pPr algn="ctr"/>
            <a:r>
              <a:rPr lang="fr-FR" sz="3200" b="1" dirty="0">
                <a:solidFill>
                  <a:srgbClr val="00B050"/>
                </a:solidFill>
              </a:rPr>
              <a:t>&gt; 30 500 € 30/06 N+4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8A0ADA1-7981-46F0-E45A-7286D6E27666}"/>
              </a:ext>
            </a:extLst>
          </p:cNvPr>
          <p:cNvSpPr txBox="1"/>
          <p:nvPr/>
        </p:nvSpPr>
        <p:spPr>
          <a:xfrm>
            <a:off x="3810000" y="8486163"/>
            <a:ext cx="3810000" cy="107721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rgbClr val="00B050"/>
                </a:solidFill>
              </a:rPr>
              <a:t>Max 31/03/2025</a:t>
            </a:r>
          </a:p>
          <a:p>
            <a:pPr algn="ctr"/>
            <a:r>
              <a:rPr lang="fr-FR" sz="3200" b="1" dirty="0">
                <a:solidFill>
                  <a:srgbClr val="00B050"/>
                </a:solidFill>
              </a:rPr>
              <a:t>Annulation 30/06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394558" y="1186181"/>
            <a:ext cx="8839008" cy="7705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79"/>
              </a:lnSpc>
            </a:pPr>
            <a:r>
              <a:rPr lang="en-US" sz="5999" dirty="0">
                <a:solidFill>
                  <a:srgbClr val="343232"/>
                </a:solidFill>
                <a:latin typeface="Calibri" panose="020F0502020204030204" pitchFamily="34" charset="0"/>
                <a:ea typeface="Catchy Mager"/>
                <a:cs typeface="Calibri" panose="020F0502020204030204" pitchFamily="34" charset="0"/>
                <a:sym typeface="Catchy Mager"/>
              </a:rPr>
              <a:t>Divers</a:t>
            </a:r>
          </a:p>
        </p:txBody>
      </p:sp>
      <p:grpSp>
        <p:nvGrpSpPr>
          <p:cNvPr id="31" name="Group 31"/>
          <p:cNvGrpSpPr/>
          <p:nvPr/>
        </p:nvGrpSpPr>
        <p:grpSpPr>
          <a:xfrm>
            <a:off x="1128088" y="1028700"/>
            <a:ext cx="1120095" cy="875600"/>
            <a:chOff x="0" y="0"/>
            <a:chExt cx="295004" cy="230611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295004" cy="230611"/>
            </a:xfrm>
            <a:custGeom>
              <a:avLst/>
              <a:gdLst/>
              <a:ahLst/>
              <a:cxnLst/>
              <a:rect l="l" t="t" r="r" b="b"/>
              <a:pathLst>
                <a:path w="295004" h="230611">
                  <a:moveTo>
                    <a:pt x="115305" y="0"/>
                  </a:moveTo>
                  <a:lnTo>
                    <a:pt x="179699" y="0"/>
                  </a:lnTo>
                  <a:cubicBezTo>
                    <a:pt x="210280" y="0"/>
                    <a:pt x="239608" y="12148"/>
                    <a:pt x="261232" y="33772"/>
                  </a:cubicBezTo>
                  <a:cubicBezTo>
                    <a:pt x="282856" y="55396"/>
                    <a:pt x="295004" y="84725"/>
                    <a:pt x="295004" y="115305"/>
                  </a:cubicBezTo>
                  <a:lnTo>
                    <a:pt x="295004" y="115305"/>
                  </a:lnTo>
                  <a:cubicBezTo>
                    <a:pt x="295004" y="145886"/>
                    <a:pt x="282856" y="175215"/>
                    <a:pt x="261232" y="196839"/>
                  </a:cubicBezTo>
                  <a:cubicBezTo>
                    <a:pt x="239608" y="218463"/>
                    <a:pt x="210280" y="230611"/>
                    <a:pt x="179699" y="230611"/>
                  </a:cubicBezTo>
                  <a:lnTo>
                    <a:pt x="115305" y="230611"/>
                  </a:lnTo>
                  <a:cubicBezTo>
                    <a:pt x="84725" y="230611"/>
                    <a:pt x="55396" y="218463"/>
                    <a:pt x="33772" y="196839"/>
                  </a:cubicBezTo>
                  <a:cubicBezTo>
                    <a:pt x="12148" y="175215"/>
                    <a:pt x="0" y="145886"/>
                    <a:pt x="0" y="115305"/>
                  </a:cubicBezTo>
                  <a:lnTo>
                    <a:pt x="0" y="115305"/>
                  </a:lnTo>
                  <a:cubicBezTo>
                    <a:pt x="0" y="84725"/>
                    <a:pt x="12148" y="55396"/>
                    <a:pt x="33772" y="33772"/>
                  </a:cubicBezTo>
                  <a:cubicBezTo>
                    <a:pt x="55396" y="12148"/>
                    <a:pt x="84725" y="0"/>
                    <a:pt x="115305" y="0"/>
                  </a:cubicBezTo>
                  <a:close/>
                </a:path>
              </a:pathLst>
            </a:custGeom>
            <a:solidFill>
              <a:srgbClr val="0061AE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0" y="-95250"/>
              <a:ext cx="295004" cy="3258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739"/>
                </a:lnSpc>
              </a:pPr>
              <a:endParaRPr/>
            </a:p>
          </p:txBody>
        </p:sp>
      </p:grpSp>
      <p:sp>
        <p:nvSpPr>
          <p:cNvPr id="34" name="TextBox 34"/>
          <p:cNvSpPr txBox="1"/>
          <p:nvPr/>
        </p:nvSpPr>
        <p:spPr>
          <a:xfrm>
            <a:off x="1516907" y="1209673"/>
            <a:ext cx="304355" cy="7041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01"/>
              </a:lnSpc>
            </a:pPr>
            <a:r>
              <a:rPr lang="en-US" sz="5205" dirty="0">
                <a:solidFill>
                  <a:srgbClr val="FFFFFF"/>
                </a:solidFill>
                <a:latin typeface="Catchy Mager"/>
                <a:ea typeface="Catchy Mager"/>
                <a:cs typeface="Catchy Mager"/>
                <a:sym typeface="Catchy Mager"/>
              </a:rPr>
              <a:t>6</a:t>
            </a:r>
          </a:p>
        </p:txBody>
      </p:sp>
      <p:grpSp>
        <p:nvGrpSpPr>
          <p:cNvPr id="38" name="Group 51">
            <a:extLst>
              <a:ext uri="{FF2B5EF4-FFF2-40B4-BE49-F238E27FC236}">
                <a16:creationId xmlns:a16="http://schemas.microsoft.com/office/drawing/2014/main" id="{C5ADA5E1-B7F2-6CF2-F807-2E1BF3C4AA2A}"/>
              </a:ext>
            </a:extLst>
          </p:cNvPr>
          <p:cNvGrpSpPr/>
          <p:nvPr/>
        </p:nvGrpSpPr>
        <p:grpSpPr>
          <a:xfrm>
            <a:off x="1031509" y="1002590"/>
            <a:ext cx="1120095" cy="875600"/>
            <a:chOff x="0" y="0"/>
            <a:chExt cx="295004" cy="230611"/>
          </a:xfrm>
        </p:grpSpPr>
        <p:sp>
          <p:nvSpPr>
            <p:cNvPr id="39" name="Freeform 52">
              <a:extLst>
                <a:ext uri="{FF2B5EF4-FFF2-40B4-BE49-F238E27FC236}">
                  <a16:creationId xmlns:a16="http://schemas.microsoft.com/office/drawing/2014/main" id="{04588FE7-F148-3D7C-7936-9B34FADA39BF}"/>
                </a:ext>
              </a:extLst>
            </p:cNvPr>
            <p:cNvSpPr/>
            <p:nvPr/>
          </p:nvSpPr>
          <p:spPr>
            <a:xfrm>
              <a:off x="0" y="0"/>
              <a:ext cx="295004" cy="230611"/>
            </a:xfrm>
            <a:custGeom>
              <a:avLst/>
              <a:gdLst/>
              <a:ahLst/>
              <a:cxnLst/>
              <a:rect l="l" t="t" r="r" b="b"/>
              <a:pathLst>
                <a:path w="295004" h="230611">
                  <a:moveTo>
                    <a:pt x="115305" y="0"/>
                  </a:moveTo>
                  <a:lnTo>
                    <a:pt x="179699" y="0"/>
                  </a:lnTo>
                  <a:cubicBezTo>
                    <a:pt x="210280" y="0"/>
                    <a:pt x="239608" y="12148"/>
                    <a:pt x="261232" y="33772"/>
                  </a:cubicBezTo>
                  <a:cubicBezTo>
                    <a:pt x="282856" y="55396"/>
                    <a:pt x="295004" y="84725"/>
                    <a:pt x="295004" y="115305"/>
                  </a:cubicBezTo>
                  <a:lnTo>
                    <a:pt x="295004" y="115305"/>
                  </a:lnTo>
                  <a:cubicBezTo>
                    <a:pt x="295004" y="145886"/>
                    <a:pt x="282856" y="175215"/>
                    <a:pt x="261232" y="196839"/>
                  </a:cubicBezTo>
                  <a:cubicBezTo>
                    <a:pt x="239608" y="218463"/>
                    <a:pt x="210280" y="230611"/>
                    <a:pt x="179699" y="230611"/>
                  </a:cubicBezTo>
                  <a:lnTo>
                    <a:pt x="115305" y="230611"/>
                  </a:lnTo>
                  <a:cubicBezTo>
                    <a:pt x="84725" y="230611"/>
                    <a:pt x="55396" y="218463"/>
                    <a:pt x="33772" y="196839"/>
                  </a:cubicBezTo>
                  <a:cubicBezTo>
                    <a:pt x="12148" y="175215"/>
                    <a:pt x="0" y="145886"/>
                    <a:pt x="0" y="115305"/>
                  </a:cubicBezTo>
                  <a:lnTo>
                    <a:pt x="0" y="115305"/>
                  </a:lnTo>
                  <a:cubicBezTo>
                    <a:pt x="0" y="84725"/>
                    <a:pt x="12148" y="55396"/>
                    <a:pt x="33772" y="33772"/>
                  </a:cubicBezTo>
                  <a:cubicBezTo>
                    <a:pt x="55396" y="12148"/>
                    <a:pt x="84725" y="0"/>
                    <a:pt x="115305" y="0"/>
                  </a:cubicBezTo>
                  <a:close/>
                </a:path>
              </a:pathLst>
            </a:custGeom>
            <a:solidFill>
              <a:srgbClr val="0061AE"/>
            </a:solidFill>
          </p:spPr>
          <p:txBody>
            <a:bodyPr/>
            <a:lstStyle/>
            <a:p>
              <a:pPr algn="ctr"/>
              <a:r>
                <a:rPr lang="fr-FR" sz="5400" dirty="0">
                  <a:solidFill>
                    <a:schemeClr val="bg1"/>
                  </a:solidFill>
                </a:rPr>
                <a:t>8</a:t>
              </a:r>
            </a:p>
          </p:txBody>
        </p:sp>
        <p:sp>
          <p:nvSpPr>
            <p:cNvPr id="40" name="TextBox 53">
              <a:extLst>
                <a:ext uri="{FF2B5EF4-FFF2-40B4-BE49-F238E27FC236}">
                  <a16:creationId xmlns:a16="http://schemas.microsoft.com/office/drawing/2014/main" id="{6D447A6F-7A87-03E3-3CF8-A26DAE9C2086}"/>
                </a:ext>
              </a:extLst>
            </p:cNvPr>
            <p:cNvSpPr txBox="1"/>
            <p:nvPr/>
          </p:nvSpPr>
          <p:spPr>
            <a:xfrm>
              <a:off x="0" y="-95250"/>
              <a:ext cx="295004" cy="3258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739"/>
                </a:lnSpc>
              </a:pPr>
              <a:endParaRPr/>
            </a:p>
          </p:txBody>
        </p:sp>
      </p:grpSp>
      <p:pic>
        <p:nvPicPr>
          <p:cNvPr id="8" name="Image 7">
            <a:extLst>
              <a:ext uri="{FF2B5EF4-FFF2-40B4-BE49-F238E27FC236}">
                <a16:creationId xmlns:a16="http://schemas.microsoft.com/office/drawing/2014/main" id="{3E8B1A61-0057-F1F9-CF64-B21AF8804BF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4000"/>
          </a:blip>
          <a:stretch>
            <a:fillRect/>
          </a:stretch>
        </p:blipFill>
        <p:spPr>
          <a:xfrm>
            <a:off x="774029" y="3164210"/>
            <a:ext cx="6172200" cy="35411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4FD7B0C9-4588-ABD8-1D77-62EE2D5965F5}"/>
              </a:ext>
            </a:extLst>
          </p:cNvPr>
          <p:cNvSpPr txBox="1"/>
          <p:nvPr/>
        </p:nvSpPr>
        <p:spPr>
          <a:xfrm>
            <a:off x="1383629" y="4881890"/>
            <a:ext cx="495300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300000"/>
              </a:camera>
              <a:lightRig rig="threePt" dir="t"/>
            </a:scene3d>
          </a:bodyPr>
          <a:lstStyle/>
          <a:p>
            <a:pPr algn="ctr"/>
            <a:r>
              <a:rPr lang="fr-FR" sz="4000" b="1" dirty="0">
                <a:solidFill>
                  <a:srgbClr val="00B050"/>
                </a:solidFill>
              </a:rPr>
              <a:t>Les prochaines réunions réseau</a:t>
            </a:r>
          </a:p>
        </p:txBody>
      </p:sp>
      <p:sp>
        <p:nvSpPr>
          <p:cNvPr id="10" name="Rectangle : carré corné 9">
            <a:extLst>
              <a:ext uri="{FF2B5EF4-FFF2-40B4-BE49-F238E27FC236}">
                <a16:creationId xmlns:a16="http://schemas.microsoft.com/office/drawing/2014/main" id="{1B168F44-CFA5-F2D0-48FC-6B88A75D444C}"/>
              </a:ext>
            </a:extLst>
          </p:cNvPr>
          <p:cNvSpPr/>
          <p:nvPr/>
        </p:nvSpPr>
        <p:spPr>
          <a:xfrm>
            <a:off x="9314232" y="3031690"/>
            <a:ext cx="3838663" cy="1557050"/>
          </a:xfrm>
          <a:prstGeom prst="foldedCorner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rtlCol="0" anchor="ctr"/>
          <a:lstStyle/>
          <a:p>
            <a:pPr algn="l"/>
            <a:r>
              <a:rPr lang="fr-FR" sz="3600" b="1" i="1" dirty="0">
                <a:solidFill>
                  <a:srgbClr val="00B050"/>
                </a:solidFill>
              </a:rPr>
              <a:t>04/02/2025</a:t>
            </a:r>
          </a:p>
        </p:txBody>
      </p:sp>
      <p:sp>
        <p:nvSpPr>
          <p:cNvPr id="3" name="Rectangle : carré corné 2">
            <a:extLst>
              <a:ext uri="{FF2B5EF4-FFF2-40B4-BE49-F238E27FC236}">
                <a16:creationId xmlns:a16="http://schemas.microsoft.com/office/drawing/2014/main" id="{8B56DFD7-4849-7DE2-71B8-A8E8816D1A5B}"/>
              </a:ext>
            </a:extLst>
          </p:cNvPr>
          <p:cNvSpPr/>
          <p:nvPr/>
        </p:nvSpPr>
        <p:spPr>
          <a:xfrm>
            <a:off x="9314232" y="5543609"/>
            <a:ext cx="3838663" cy="1557050"/>
          </a:xfrm>
          <a:prstGeom prst="foldedCorner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rtlCol="0" anchor="ctr"/>
          <a:lstStyle/>
          <a:p>
            <a:pPr algn="l"/>
            <a:r>
              <a:rPr lang="fr-FR" sz="3600" b="1" i="1" dirty="0">
                <a:solidFill>
                  <a:srgbClr val="00B050"/>
                </a:solidFill>
              </a:rPr>
              <a:t>Date à confirmer pour les suivantes</a:t>
            </a:r>
          </a:p>
        </p:txBody>
      </p:sp>
    </p:spTree>
    <p:extLst>
      <p:ext uri="{BB962C8B-B14F-4D97-AF65-F5344CB8AC3E}">
        <p14:creationId xmlns:p14="http://schemas.microsoft.com/office/powerpoint/2010/main" val="15378045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4EE1AC90-B696-222E-3D33-BBB191C0AC9B}"/>
              </a:ext>
            </a:extLst>
          </p:cNvPr>
          <p:cNvSpPr txBox="1"/>
          <p:nvPr/>
        </p:nvSpPr>
        <p:spPr>
          <a:xfrm>
            <a:off x="4273220" y="3467100"/>
            <a:ext cx="981505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600" dirty="0">
                <a:solidFill>
                  <a:srgbClr val="00B050"/>
                </a:solidFill>
              </a:rPr>
              <a:t>Merci de votre attention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18B2AED-FB7B-6230-ADF0-62FBFDDD10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7175" y="5905500"/>
            <a:ext cx="11993649" cy="2572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45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Personne au sommet d’une montagne">
            <a:extLst>
              <a:ext uri="{FF2B5EF4-FFF2-40B4-BE49-F238E27FC236}">
                <a16:creationId xmlns:a16="http://schemas.microsoft.com/office/drawing/2014/main" id="{6B38A24D-39B3-A6B6-587A-2B133C508FA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599" y="1885112"/>
            <a:ext cx="11046297" cy="73731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4EE1AC90-B696-222E-3D33-BBB191C0AC9B}"/>
              </a:ext>
            </a:extLst>
          </p:cNvPr>
          <p:cNvSpPr txBox="1"/>
          <p:nvPr/>
        </p:nvSpPr>
        <p:spPr>
          <a:xfrm>
            <a:off x="6400800" y="5372099"/>
            <a:ext cx="4876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600" dirty="0">
                <a:solidFill>
                  <a:srgbClr val="00B050"/>
                </a:solidFill>
              </a:rPr>
              <a:t>Merci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52A54BF-573D-C05B-9DCD-DB5E6FE1CD90}"/>
              </a:ext>
            </a:extLst>
          </p:cNvPr>
          <p:cNvSpPr txBox="1"/>
          <p:nvPr/>
        </p:nvSpPr>
        <p:spPr>
          <a:xfrm>
            <a:off x="3733800" y="3467100"/>
            <a:ext cx="4114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2024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B488AA19-DD88-3831-B0FF-765B0BB782CD}"/>
              </a:ext>
            </a:extLst>
          </p:cNvPr>
          <p:cNvSpPr txBox="1"/>
          <p:nvPr/>
        </p:nvSpPr>
        <p:spPr>
          <a:xfrm>
            <a:off x="10579157" y="3467100"/>
            <a:ext cx="4114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600" b="1" dirty="0">
                <a:solidFill>
                  <a:srgbClr val="EF9511"/>
                </a:solidFill>
              </a:rPr>
              <a:t>2025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ED3112EC-F375-283F-7A92-695472EF64BC}"/>
              </a:ext>
            </a:extLst>
          </p:cNvPr>
          <p:cNvSpPr txBox="1"/>
          <p:nvPr/>
        </p:nvSpPr>
        <p:spPr>
          <a:xfrm>
            <a:off x="4361774" y="4994701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solidFill>
                  <a:schemeClr val="bg2">
                    <a:lumMod val="25000"/>
                  </a:schemeClr>
                </a:solidFill>
              </a:rPr>
              <a:t>Engagements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E70C7151-9875-0238-DB52-3BD3C5838B4C}"/>
              </a:ext>
            </a:extLst>
          </p:cNvPr>
          <p:cNvSpPr txBox="1"/>
          <p:nvPr/>
        </p:nvSpPr>
        <p:spPr>
          <a:xfrm>
            <a:off x="10552348" y="5711905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chemeClr val="accent4">
                    <a:lumMod val="75000"/>
                  </a:schemeClr>
                </a:solidFill>
              </a:rPr>
              <a:t>Déclarations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A1EA61E6-4296-A603-4CA5-9F77E6E9E9F4}"/>
              </a:ext>
            </a:extLst>
          </p:cNvPr>
          <p:cNvSpPr txBox="1"/>
          <p:nvPr/>
        </p:nvSpPr>
        <p:spPr>
          <a:xfrm>
            <a:off x="7391400" y="6853274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solidFill>
                  <a:srgbClr val="0000CC"/>
                </a:solidFill>
              </a:rPr>
              <a:t>Qualité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83314810-0944-C718-10B7-662E151F7D0A}"/>
              </a:ext>
            </a:extLst>
          </p:cNvPr>
          <p:cNvSpPr txBox="1"/>
          <p:nvPr/>
        </p:nvSpPr>
        <p:spPr>
          <a:xfrm>
            <a:off x="7010400" y="4025203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solidFill>
                  <a:schemeClr val="accent6">
                    <a:lumMod val="75000"/>
                  </a:schemeClr>
                </a:solidFill>
              </a:rPr>
              <a:t>Echanges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E097F9CA-EDEE-394C-2756-A5EF7B00BAF9}"/>
              </a:ext>
            </a:extLst>
          </p:cNvPr>
          <p:cNvSpPr txBox="1"/>
          <p:nvPr/>
        </p:nvSpPr>
        <p:spPr>
          <a:xfrm>
            <a:off x="3886200" y="6279557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BA8706"/>
                </a:solidFill>
              </a:rPr>
              <a:t>Mon Compte Partenaire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3775778-296A-D1E5-5090-A3CB6580A10B}"/>
              </a:ext>
            </a:extLst>
          </p:cNvPr>
          <p:cNvSpPr txBox="1"/>
          <p:nvPr/>
        </p:nvSpPr>
        <p:spPr>
          <a:xfrm>
            <a:off x="10579157" y="7355161"/>
            <a:ext cx="32892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accent6">
                    <a:lumMod val="50000"/>
                  </a:schemeClr>
                </a:solidFill>
              </a:rPr>
              <a:t>Démarches</a:t>
            </a:r>
          </a:p>
        </p:txBody>
      </p:sp>
    </p:spTree>
    <p:extLst>
      <p:ext uri="{BB962C8B-B14F-4D97-AF65-F5344CB8AC3E}">
        <p14:creationId xmlns:p14="http://schemas.microsoft.com/office/powerpoint/2010/main" val="3155185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Image 95">
            <a:extLst>
              <a:ext uri="{FF2B5EF4-FFF2-40B4-BE49-F238E27FC236}">
                <a16:creationId xmlns:a16="http://schemas.microsoft.com/office/drawing/2014/main" id="{9DFE325F-2D3C-088E-E732-3113B2D8031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0" y="-95109"/>
            <a:ext cx="18288000" cy="10477218"/>
          </a:xfrm>
          <a:prstGeom prst="rect">
            <a:avLst/>
          </a:prstGeom>
        </p:spPr>
      </p:pic>
      <p:sp>
        <p:nvSpPr>
          <p:cNvPr id="29" name="TextBox 29"/>
          <p:cNvSpPr txBox="1"/>
          <p:nvPr/>
        </p:nvSpPr>
        <p:spPr>
          <a:xfrm>
            <a:off x="1563577" y="1781019"/>
            <a:ext cx="7304198" cy="11641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8918"/>
              </a:lnSpc>
            </a:pPr>
            <a:r>
              <a:rPr lang="en-US" sz="9100" dirty="0">
                <a:solidFill>
                  <a:srgbClr val="343232"/>
                </a:solidFill>
                <a:latin typeface="Calibri" panose="020F0502020204030204" pitchFamily="34" charset="0"/>
                <a:ea typeface="Catchy Mager"/>
                <a:cs typeface="Calibri" panose="020F0502020204030204" pitchFamily="34" charset="0"/>
                <a:sym typeface="Catchy Mager"/>
              </a:rPr>
              <a:t>Sommaire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2930145" y="4026915"/>
            <a:ext cx="6171550" cy="5105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20"/>
              </a:lnSpc>
            </a:pPr>
            <a:r>
              <a:rPr lang="en-US" sz="4000" dirty="0">
                <a:solidFill>
                  <a:srgbClr val="343232"/>
                </a:solidFill>
                <a:latin typeface="Calibri" panose="020F0502020204030204" pitchFamily="34" charset="0"/>
                <a:ea typeface="Catchy Mager"/>
                <a:cs typeface="Calibri" panose="020F0502020204030204" pitchFamily="34" charset="0"/>
                <a:sym typeface="Catchy Mager"/>
              </a:rPr>
              <a:t>Le réel 2024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2930145" y="5334911"/>
            <a:ext cx="6171550" cy="5105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20"/>
              </a:lnSpc>
            </a:pPr>
            <a:r>
              <a:rPr lang="en-US" sz="4000" dirty="0">
                <a:solidFill>
                  <a:srgbClr val="343232"/>
                </a:solidFill>
                <a:latin typeface="Calibri" panose="020F0502020204030204" pitchFamily="34" charset="0"/>
                <a:ea typeface="Catchy Mager"/>
                <a:cs typeface="Calibri" panose="020F0502020204030204" pitchFamily="34" charset="0"/>
                <a:sym typeface="Catchy Mager"/>
              </a:rPr>
              <a:t>Impact de la convention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2930145" y="6772486"/>
            <a:ext cx="6171550" cy="5105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20"/>
              </a:lnSpc>
            </a:pPr>
            <a:r>
              <a:rPr lang="en-US" sz="4000" dirty="0">
                <a:solidFill>
                  <a:srgbClr val="343232"/>
                </a:solidFill>
                <a:latin typeface="Calibri" panose="020F0502020204030204" pitchFamily="34" charset="0"/>
                <a:ea typeface="Catchy Mager"/>
                <a:cs typeface="Calibri" panose="020F0502020204030204" pitchFamily="34" charset="0"/>
                <a:sym typeface="Catchy Mager"/>
              </a:rPr>
              <a:t>Les déclarations 2025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2930145" y="8076711"/>
            <a:ext cx="6171550" cy="5105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20"/>
              </a:lnSpc>
            </a:pPr>
            <a:r>
              <a:rPr lang="en-US" sz="4000" dirty="0">
                <a:solidFill>
                  <a:srgbClr val="343232"/>
                </a:solidFill>
                <a:latin typeface="Calibri" panose="020F0502020204030204" pitchFamily="34" charset="0"/>
                <a:ea typeface="Catchy Mager"/>
                <a:cs typeface="Calibri" panose="020F0502020204030204" pitchFamily="34" charset="0"/>
                <a:sym typeface="Catchy Mager"/>
              </a:rPr>
              <a:t>Les notifications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1084650" y="4026915"/>
            <a:ext cx="6171550" cy="5105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20"/>
              </a:lnSpc>
            </a:pPr>
            <a:r>
              <a:rPr lang="en-US" sz="4000" dirty="0">
                <a:solidFill>
                  <a:srgbClr val="343232"/>
                </a:solidFill>
                <a:latin typeface="Calibri" panose="020F0502020204030204" pitchFamily="34" charset="0"/>
                <a:ea typeface="Catchy Mager"/>
                <a:cs typeface="Calibri" panose="020F0502020204030204" pitchFamily="34" charset="0"/>
                <a:sym typeface="Catchy Mager"/>
              </a:rPr>
              <a:t>Mon Compte Partenaire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1084650" y="5334911"/>
            <a:ext cx="6171550" cy="5105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20"/>
              </a:lnSpc>
            </a:pPr>
            <a:r>
              <a:rPr lang="en-US" sz="4000" dirty="0">
                <a:solidFill>
                  <a:srgbClr val="343232"/>
                </a:solidFill>
                <a:latin typeface="Calibri" panose="020F0502020204030204" pitchFamily="34" charset="0"/>
                <a:ea typeface="Catchy Mager"/>
                <a:cs typeface="Calibri" panose="020F0502020204030204" pitchFamily="34" charset="0"/>
                <a:sym typeface="Catchy Mager"/>
              </a:rPr>
              <a:t>Les barèmes 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1084650" y="6772486"/>
            <a:ext cx="6171550" cy="5105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20"/>
              </a:lnSpc>
            </a:pPr>
            <a:r>
              <a:rPr lang="en-US" sz="4000" dirty="0">
                <a:solidFill>
                  <a:srgbClr val="343232"/>
                </a:solidFill>
                <a:latin typeface="Calibri" panose="020F0502020204030204" pitchFamily="34" charset="0"/>
                <a:ea typeface="Catchy Mager"/>
                <a:cs typeface="Calibri" panose="020F0502020204030204" pitchFamily="34" charset="0"/>
                <a:sym typeface="Catchy Mager"/>
              </a:rPr>
              <a:t>Les subventions</a:t>
            </a:r>
          </a:p>
        </p:txBody>
      </p:sp>
      <p:grpSp>
        <p:nvGrpSpPr>
          <p:cNvPr id="47" name="Group 51">
            <a:extLst>
              <a:ext uri="{FF2B5EF4-FFF2-40B4-BE49-F238E27FC236}">
                <a16:creationId xmlns:a16="http://schemas.microsoft.com/office/drawing/2014/main" id="{F7B7AB46-6934-8CE7-32A9-52AFF380BA70}"/>
              </a:ext>
            </a:extLst>
          </p:cNvPr>
          <p:cNvGrpSpPr/>
          <p:nvPr/>
        </p:nvGrpSpPr>
        <p:grpSpPr>
          <a:xfrm>
            <a:off x="1563576" y="3786166"/>
            <a:ext cx="1120095" cy="875600"/>
            <a:chOff x="0" y="0"/>
            <a:chExt cx="295004" cy="230611"/>
          </a:xfrm>
        </p:grpSpPr>
        <p:sp>
          <p:nvSpPr>
            <p:cNvPr id="48" name="Freeform 52">
              <a:extLst>
                <a:ext uri="{FF2B5EF4-FFF2-40B4-BE49-F238E27FC236}">
                  <a16:creationId xmlns:a16="http://schemas.microsoft.com/office/drawing/2014/main" id="{6435EA73-F1D8-80B3-6EEA-933EF2A82474}"/>
                </a:ext>
              </a:extLst>
            </p:cNvPr>
            <p:cNvSpPr/>
            <p:nvPr/>
          </p:nvSpPr>
          <p:spPr>
            <a:xfrm>
              <a:off x="0" y="0"/>
              <a:ext cx="295004" cy="230611"/>
            </a:xfrm>
            <a:custGeom>
              <a:avLst/>
              <a:gdLst/>
              <a:ahLst/>
              <a:cxnLst/>
              <a:rect l="l" t="t" r="r" b="b"/>
              <a:pathLst>
                <a:path w="295004" h="230611">
                  <a:moveTo>
                    <a:pt x="115305" y="0"/>
                  </a:moveTo>
                  <a:lnTo>
                    <a:pt x="179699" y="0"/>
                  </a:lnTo>
                  <a:cubicBezTo>
                    <a:pt x="210280" y="0"/>
                    <a:pt x="239608" y="12148"/>
                    <a:pt x="261232" y="33772"/>
                  </a:cubicBezTo>
                  <a:cubicBezTo>
                    <a:pt x="282856" y="55396"/>
                    <a:pt x="295004" y="84725"/>
                    <a:pt x="295004" y="115305"/>
                  </a:cubicBezTo>
                  <a:lnTo>
                    <a:pt x="295004" y="115305"/>
                  </a:lnTo>
                  <a:cubicBezTo>
                    <a:pt x="295004" y="145886"/>
                    <a:pt x="282856" y="175215"/>
                    <a:pt x="261232" y="196839"/>
                  </a:cubicBezTo>
                  <a:cubicBezTo>
                    <a:pt x="239608" y="218463"/>
                    <a:pt x="210280" y="230611"/>
                    <a:pt x="179699" y="230611"/>
                  </a:cubicBezTo>
                  <a:lnTo>
                    <a:pt x="115305" y="230611"/>
                  </a:lnTo>
                  <a:cubicBezTo>
                    <a:pt x="84725" y="230611"/>
                    <a:pt x="55396" y="218463"/>
                    <a:pt x="33772" y="196839"/>
                  </a:cubicBezTo>
                  <a:cubicBezTo>
                    <a:pt x="12148" y="175215"/>
                    <a:pt x="0" y="145886"/>
                    <a:pt x="0" y="115305"/>
                  </a:cubicBezTo>
                  <a:lnTo>
                    <a:pt x="0" y="115305"/>
                  </a:lnTo>
                  <a:cubicBezTo>
                    <a:pt x="0" y="84725"/>
                    <a:pt x="12148" y="55396"/>
                    <a:pt x="33772" y="33772"/>
                  </a:cubicBezTo>
                  <a:cubicBezTo>
                    <a:pt x="55396" y="12148"/>
                    <a:pt x="84725" y="0"/>
                    <a:pt x="115305" y="0"/>
                  </a:cubicBezTo>
                  <a:close/>
                </a:path>
              </a:pathLst>
            </a:custGeom>
            <a:solidFill>
              <a:srgbClr val="0061AE"/>
            </a:solidFill>
          </p:spPr>
          <p:txBody>
            <a:bodyPr/>
            <a:lstStyle/>
            <a:p>
              <a:pPr algn="ctr"/>
              <a:r>
                <a:rPr lang="fr-FR" sz="5400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49" name="TextBox 53">
              <a:extLst>
                <a:ext uri="{FF2B5EF4-FFF2-40B4-BE49-F238E27FC236}">
                  <a16:creationId xmlns:a16="http://schemas.microsoft.com/office/drawing/2014/main" id="{90EB9983-75EC-3A76-2F92-26EEC287B5E8}"/>
                </a:ext>
              </a:extLst>
            </p:cNvPr>
            <p:cNvSpPr txBox="1"/>
            <p:nvPr/>
          </p:nvSpPr>
          <p:spPr>
            <a:xfrm>
              <a:off x="0" y="-95250"/>
              <a:ext cx="295004" cy="3258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739"/>
                </a:lnSpc>
              </a:pPr>
              <a:endParaRPr/>
            </a:p>
          </p:txBody>
        </p:sp>
      </p:grpSp>
      <p:grpSp>
        <p:nvGrpSpPr>
          <p:cNvPr id="50" name="Group 51">
            <a:extLst>
              <a:ext uri="{FF2B5EF4-FFF2-40B4-BE49-F238E27FC236}">
                <a16:creationId xmlns:a16="http://schemas.microsoft.com/office/drawing/2014/main" id="{1C22423D-FB64-5095-D6C3-EB17D9FBC973}"/>
              </a:ext>
            </a:extLst>
          </p:cNvPr>
          <p:cNvGrpSpPr/>
          <p:nvPr/>
        </p:nvGrpSpPr>
        <p:grpSpPr>
          <a:xfrm>
            <a:off x="1588385" y="5088976"/>
            <a:ext cx="1120095" cy="875600"/>
            <a:chOff x="0" y="0"/>
            <a:chExt cx="295004" cy="230611"/>
          </a:xfrm>
        </p:grpSpPr>
        <p:sp>
          <p:nvSpPr>
            <p:cNvPr id="51" name="Freeform 52">
              <a:extLst>
                <a:ext uri="{FF2B5EF4-FFF2-40B4-BE49-F238E27FC236}">
                  <a16:creationId xmlns:a16="http://schemas.microsoft.com/office/drawing/2014/main" id="{A5A80BE1-E8C8-8323-1D9D-4630453B6A66}"/>
                </a:ext>
              </a:extLst>
            </p:cNvPr>
            <p:cNvSpPr/>
            <p:nvPr/>
          </p:nvSpPr>
          <p:spPr>
            <a:xfrm>
              <a:off x="0" y="0"/>
              <a:ext cx="295004" cy="230611"/>
            </a:xfrm>
            <a:custGeom>
              <a:avLst/>
              <a:gdLst/>
              <a:ahLst/>
              <a:cxnLst/>
              <a:rect l="l" t="t" r="r" b="b"/>
              <a:pathLst>
                <a:path w="295004" h="230611">
                  <a:moveTo>
                    <a:pt x="115305" y="0"/>
                  </a:moveTo>
                  <a:lnTo>
                    <a:pt x="179699" y="0"/>
                  </a:lnTo>
                  <a:cubicBezTo>
                    <a:pt x="210280" y="0"/>
                    <a:pt x="239608" y="12148"/>
                    <a:pt x="261232" y="33772"/>
                  </a:cubicBezTo>
                  <a:cubicBezTo>
                    <a:pt x="282856" y="55396"/>
                    <a:pt x="295004" y="84725"/>
                    <a:pt x="295004" y="115305"/>
                  </a:cubicBezTo>
                  <a:lnTo>
                    <a:pt x="295004" y="115305"/>
                  </a:lnTo>
                  <a:cubicBezTo>
                    <a:pt x="295004" y="145886"/>
                    <a:pt x="282856" y="175215"/>
                    <a:pt x="261232" y="196839"/>
                  </a:cubicBezTo>
                  <a:cubicBezTo>
                    <a:pt x="239608" y="218463"/>
                    <a:pt x="210280" y="230611"/>
                    <a:pt x="179699" y="230611"/>
                  </a:cubicBezTo>
                  <a:lnTo>
                    <a:pt x="115305" y="230611"/>
                  </a:lnTo>
                  <a:cubicBezTo>
                    <a:pt x="84725" y="230611"/>
                    <a:pt x="55396" y="218463"/>
                    <a:pt x="33772" y="196839"/>
                  </a:cubicBezTo>
                  <a:cubicBezTo>
                    <a:pt x="12148" y="175215"/>
                    <a:pt x="0" y="145886"/>
                    <a:pt x="0" y="115305"/>
                  </a:cubicBezTo>
                  <a:lnTo>
                    <a:pt x="0" y="115305"/>
                  </a:lnTo>
                  <a:cubicBezTo>
                    <a:pt x="0" y="84725"/>
                    <a:pt x="12148" y="55396"/>
                    <a:pt x="33772" y="33772"/>
                  </a:cubicBezTo>
                  <a:cubicBezTo>
                    <a:pt x="55396" y="12148"/>
                    <a:pt x="84725" y="0"/>
                    <a:pt x="115305" y="0"/>
                  </a:cubicBezTo>
                  <a:close/>
                </a:path>
              </a:pathLst>
            </a:custGeom>
            <a:solidFill>
              <a:srgbClr val="0061AE"/>
            </a:solidFill>
          </p:spPr>
          <p:txBody>
            <a:bodyPr/>
            <a:lstStyle/>
            <a:p>
              <a:pPr algn="ctr"/>
              <a:r>
                <a:rPr lang="fr-FR" sz="5400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52" name="TextBox 53">
              <a:extLst>
                <a:ext uri="{FF2B5EF4-FFF2-40B4-BE49-F238E27FC236}">
                  <a16:creationId xmlns:a16="http://schemas.microsoft.com/office/drawing/2014/main" id="{6D1AE706-4EF6-D2A5-CA70-955012E2878B}"/>
                </a:ext>
              </a:extLst>
            </p:cNvPr>
            <p:cNvSpPr txBox="1"/>
            <p:nvPr/>
          </p:nvSpPr>
          <p:spPr>
            <a:xfrm>
              <a:off x="0" y="-95250"/>
              <a:ext cx="295004" cy="3258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739"/>
                </a:lnSpc>
              </a:pPr>
              <a:endParaRPr/>
            </a:p>
          </p:txBody>
        </p:sp>
      </p:grpSp>
      <p:grpSp>
        <p:nvGrpSpPr>
          <p:cNvPr id="53" name="Group 51">
            <a:extLst>
              <a:ext uri="{FF2B5EF4-FFF2-40B4-BE49-F238E27FC236}">
                <a16:creationId xmlns:a16="http://schemas.microsoft.com/office/drawing/2014/main" id="{D3817C2C-B0B3-B51F-26DE-F34BB76FFCE3}"/>
              </a:ext>
            </a:extLst>
          </p:cNvPr>
          <p:cNvGrpSpPr/>
          <p:nvPr/>
        </p:nvGrpSpPr>
        <p:grpSpPr>
          <a:xfrm>
            <a:off x="1563575" y="6414097"/>
            <a:ext cx="1120095" cy="875600"/>
            <a:chOff x="0" y="0"/>
            <a:chExt cx="295004" cy="230611"/>
          </a:xfrm>
        </p:grpSpPr>
        <p:sp>
          <p:nvSpPr>
            <p:cNvPr id="54" name="Freeform 52">
              <a:extLst>
                <a:ext uri="{FF2B5EF4-FFF2-40B4-BE49-F238E27FC236}">
                  <a16:creationId xmlns:a16="http://schemas.microsoft.com/office/drawing/2014/main" id="{C40757CB-8D60-0D5D-E51F-6E19C08496CB}"/>
                </a:ext>
              </a:extLst>
            </p:cNvPr>
            <p:cNvSpPr/>
            <p:nvPr/>
          </p:nvSpPr>
          <p:spPr>
            <a:xfrm>
              <a:off x="0" y="0"/>
              <a:ext cx="295004" cy="230611"/>
            </a:xfrm>
            <a:custGeom>
              <a:avLst/>
              <a:gdLst/>
              <a:ahLst/>
              <a:cxnLst/>
              <a:rect l="l" t="t" r="r" b="b"/>
              <a:pathLst>
                <a:path w="295004" h="230611">
                  <a:moveTo>
                    <a:pt x="115305" y="0"/>
                  </a:moveTo>
                  <a:lnTo>
                    <a:pt x="179699" y="0"/>
                  </a:lnTo>
                  <a:cubicBezTo>
                    <a:pt x="210280" y="0"/>
                    <a:pt x="239608" y="12148"/>
                    <a:pt x="261232" y="33772"/>
                  </a:cubicBezTo>
                  <a:cubicBezTo>
                    <a:pt x="282856" y="55396"/>
                    <a:pt x="295004" y="84725"/>
                    <a:pt x="295004" y="115305"/>
                  </a:cubicBezTo>
                  <a:lnTo>
                    <a:pt x="295004" y="115305"/>
                  </a:lnTo>
                  <a:cubicBezTo>
                    <a:pt x="295004" y="145886"/>
                    <a:pt x="282856" y="175215"/>
                    <a:pt x="261232" y="196839"/>
                  </a:cubicBezTo>
                  <a:cubicBezTo>
                    <a:pt x="239608" y="218463"/>
                    <a:pt x="210280" y="230611"/>
                    <a:pt x="179699" y="230611"/>
                  </a:cubicBezTo>
                  <a:lnTo>
                    <a:pt x="115305" y="230611"/>
                  </a:lnTo>
                  <a:cubicBezTo>
                    <a:pt x="84725" y="230611"/>
                    <a:pt x="55396" y="218463"/>
                    <a:pt x="33772" y="196839"/>
                  </a:cubicBezTo>
                  <a:cubicBezTo>
                    <a:pt x="12148" y="175215"/>
                    <a:pt x="0" y="145886"/>
                    <a:pt x="0" y="115305"/>
                  </a:cubicBezTo>
                  <a:lnTo>
                    <a:pt x="0" y="115305"/>
                  </a:lnTo>
                  <a:cubicBezTo>
                    <a:pt x="0" y="84725"/>
                    <a:pt x="12148" y="55396"/>
                    <a:pt x="33772" y="33772"/>
                  </a:cubicBezTo>
                  <a:cubicBezTo>
                    <a:pt x="55396" y="12148"/>
                    <a:pt x="84725" y="0"/>
                    <a:pt x="115305" y="0"/>
                  </a:cubicBezTo>
                  <a:close/>
                </a:path>
              </a:pathLst>
            </a:custGeom>
            <a:solidFill>
              <a:srgbClr val="0061AE"/>
            </a:solidFill>
          </p:spPr>
          <p:txBody>
            <a:bodyPr/>
            <a:lstStyle/>
            <a:p>
              <a:pPr algn="ctr"/>
              <a:r>
                <a:rPr lang="fr-FR" sz="5400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55" name="TextBox 53">
              <a:extLst>
                <a:ext uri="{FF2B5EF4-FFF2-40B4-BE49-F238E27FC236}">
                  <a16:creationId xmlns:a16="http://schemas.microsoft.com/office/drawing/2014/main" id="{6827653B-775C-D5F6-F95F-28F8EAAD25FF}"/>
                </a:ext>
              </a:extLst>
            </p:cNvPr>
            <p:cNvSpPr txBox="1"/>
            <p:nvPr/>
          </p:nvSpPr>
          <p:spPr>
            <a:xfrm>
              <a:off x="0" y="-95250"/>
              <a:ext cx="295004" cy="3258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739"/>
                </a:lnSpc>
              </a:pPr>
              <a:endParaRPr/>
            </a:p>
          </p:txBody>
        </p:sp>
      </p:grpSp>
      <p:grpSp>
        <p:nvGrpSpPr>
          <p:cNvPr id="59" name="Group 51">
            <a:extLst>
              <a:ext uri="{FF2B5EF4-FFF2-40B4-BE49-F238E27FC236}">
                <a16:creationId xmlns:a16="http://schemas.microsoft.com/office/drawing/2014/main" id="{69A2DE4B-FF9E-B7AF-4898-A5486D7B9572}"/>
              </a:ext>
            </a:extLst>
          </p:cNvPr>
          <p:cNvGrpSpPr/>
          <p:nvPr/>
        </p:nvGrpSpPr>
        <p:grpSpPr>
          <a:xfrm>
            <a:off x="1588384" y="7751040"/>
            <a:ext cx="1120095" cy="875600"/>
            <a:chOff x="0" y="0"/>
            <a:chExt cx="295004" cy="230611"/>
          </a:xfrm>
        </p:grpSpPr>
        <p:sp>
          <p:nvSpPr>
            <p:cNvPr id="60" name="Freeform 52">
              <a:extLst>
                <a:ext uri="{FF2B5EF4-FFF2-40B4-BE49-F238E27FC236}">
                  <a16:creationId xmlns:a16="http://schemas.microsoft.com/office/drawing/2014/main" id="{01DE1565-26C7-2616-4AA7-08DDD6BBE57B}"/>
                </a:ext>
              </a:extLst>
            </p:cNvPr>
            <p:cNvSpPr/>
            <p:nvPr/>
          </p:nvSpPr>
          <p:spPr>
            <a:xfrm>
              <a:off x="0" y="0"/>
              <a:ext cx="295004" cy="230611"/>
            </a:xfrm>
            <a:custGeom>
              <a:avLst/>
              <a:gdLst/>
              <a:ahLst/>
              <a:cxnLst/>
              <a:rect l="l" t="t" r="r" b="b"/>
              <a:pathLst>
                <a:path w="295004" h="230611">
                  <a:moveTo>
                    <a:pt x="115305" y="0"/>
                  </a:moveTo>
                  <a:lnTo>
                    <a:pt x="179699" y="0"/>
                  </a:lnTo>
                  <a:cubicBezTo>
                    <a:pt x="210280" y="0"/>
                    <a:pt x="239608" y="12148"/>
                    <a:pt x="261232" y="33772"/>
                  </a:cubicBezTo>
                  <a:cubicBezTo>
                    <a:pt x="282856" y="55396"/>
                    <a:pt x="295004" y="84725"/>
                    <a:pt x="295004" y="115305"/>
                  </a:cubicBezTo>
                  <a:lnTo>
                    <a:pt x="295004" y="115305"/>
                  </a:lnTo>
                  <a:cubicBezTo>
                    <a:pt x="295004" y="145886"/>
                    <a:pt x="282856" y="175215"/>
                    <a:pt x="261232" y="196839"/>
                  </a:cubicBezTo>
                  <a:cubicBezTo>
                    <a:pt x="239608" y="218463"/>
                    <a:pt x="210280" y="230611"/>
                    <a:pt x="179699" y="230611"/>
                  </a:cubicBezTo>
                  <a:lnTo>
                    <a:pt x="115305" y="230611"/>
                  </a:lnTo>
                  <a:cubicBezTo>
                    <a:pt x="84725" y="230611"/>
                    <a:pt x="55396" y="218463"/>
                    <a:pt x="33772" y="196839"/>
                  </a:cubicBezTo>
                  <a:cubicBezTo>
                    <a:pt x="12148" y="175215"/>
                    <a:pt x="0" y="145886"/>
                    <a:pt x="0" y="115305"/>
                  </a:cubicBezTo>
                  <a:lnTo>
                    <a:pt x="0" y="115305"/>
                  </a:lnTo>
                  <a:cubicBezTo>
                    <a:pt x="0" y="84725"/>
                    <a:pt x="12148" y="55396"/>
                    <a:pt x="33772" y="33772"/>
                  </a:cubicBezTo>
                  <a:cubicBezTo>
                    <a:pt x="55396" y="12148"/>
                    <a:pt x="84725" y="0"/>
                    <a:pt x="115305" y="0"/>
                  </a:cubicBezTo>
                  <a:close/>
                </a:path>
              </a:pathLst>
            </a:custGeom>
            <a:solidFill>
              <a:srgbClr val="0061AE"/>
            </a:solidFill>
          </p:spPr>
          <p:txBody>
            <a:bodyPr/>
            <a:lstStyle/>
            <a:p>
              <a:pPr algn="ctr"/>
              <a:r>
                <a:rPr lang="fr-FR" sz="5400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61" name="TextBox 53">
              <a:extLst>
                <a:ext uri="{FF2B5EF4-FFF2-40B4-BE49-F238E27FC236}">
                  <a16:creationId xmlns:a16="http://schemas.microsoft.com/office/drawing/2014/main" id="{BB9987CF-34C1-3517-B459-AFA9D71B6F0D}"/>
                </a:ext>
              </a:extLst>
            </p:cNvPr>
            <p:cNvSpPr txBox="1"/>
            <p:nvPr/>
          </p:nvSpPr>
          <p:spPr>
            <a:xfrm>
              <a:off x="0" y="-95250"/>
              <a:ext cx="295004" cy="3258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739"/>
                </a:lnSpc>
              </a:pPr>
              <a:endParaRPr/>
            </a:p>
          </p:txBody>
        </p:sp>
      </p:grpSp>
      <p:grpSp>
        <p:nvGrpSpPr>
          <p:cNvPr id="62" name="Group 51">
            <a:extLst>
              <a:ext uri="{FF2B5EF4-FFF2-40B4-BE49-F238E27FC236}">
                <a16:creationId xmlns:a16="http://schemas.microsoft.com/office/drawing/2014/main" id="{B6D67D23-6847-A5A1-A266-84C24772FFD7}"/>
              </a:ext>
            </a:extLst>
          </p:cNvPr>
          <p:cNvGrpSpPr/>
          <p:nvPr/>
        </p:nvGrpSpPr>
        <p:grpSpPr>
          <a:xfrm>
            <a:off x="9677398" y="3701244"/>
            <a:ext cx="1120095" cy="875600"/>
            <a:chOff x="0" y="0"/>
            <a:chExt cx="295004" cy="230611"/>
          </a:xfrm>
        </p:grpSpPr>
        <p:sp>
          <p:nvSpPr>
            <p:cNvPr id="63" name="Freeform 52">
              <a:extLst>
                <a:ext uri="{FF2B5EF4-FFF2-40B4-BE49-F238E27FC236}">
                  <a16:creationId xmlns:a16="http://schemas.microsoft.com/office/drawing/2014/main" id="{D5896601-CF2A-7092-B586-9216559C1ADC}"/>
                </a:ext>
              </a:extLst>
            </p:cNvPr>
            <p:cNvSpPr/>
            <p:nvPr/>
          </p:nvSpPr>
          <p:spPr>
            <a:xfrm>
              <a:off x="0" y="0"/>
              <a:ext cx="295004" cy="230611"/>
            </a:xfrm>
            <a:custGeom>
              <a:avLst/>
              <a:gdLst/>
              <a:ahLst/>
              <a:cxnLst/>
              <a:rect l="l" t="t" r="r" b="b"/>
              <a:pathLst>
                <a:path w="295004" h="230611">
                  <a:moveTo>
                    <a:pt x="115305" y="0"/>
                  </a:moveTo>
                  <a:lnTo>
                    <a:pt x="179699" y="0"/>
                  </a:lnTo>
                  <a:cubicBezTo>
                    <a:pt x="210280" y="0"/>
                    <a:pt x="239608" y="12148"/>
                    <a:pt x="261232" y="33772"/>
                  </a:cubicBezTo>
                  <a:cubicBezTo>
                    <a:pt x="282856" y="55396"/>
                    <a:pt x="295004" y="84725"/>
                    <a:pt x="295004" y="115305"/>
                  </a:cubicBezTo>
                  <a:lnTo>
                    <a:pt x="295004" y="115305"/>
                  </a:lnTo>
                  <a:cubicBezTo>
                    <a:pt x="295004" y="145886"/>
                    <a:pt x="282856" y="175215"/>
                    <a:pt x="261232" y="196839"/>
                  </a:cubicBezTo>
                  <a:cubicBezTo>
                    <a:pt x="239608" y="218463"/>
                    <a:pt x="210280" y="230611"/>
                    <a:pt x="179699" y="230611"/>
                  </a:cubicBezTo>
                  <a:lnTo>
                    <a:pt x="115305" y="230611"/>
                  </a:lnTo>
                  <a:cubicBezTo>
                    <a:pt x="84725" y="230611"/>
                    <a:pt x="55396" y="218463"/>
                    <a:pt x="33772" y="196839"/>
                  </a:cubicBezTo>
                  <a:cubicBezTo>
                    <a:pt x="12148" y="175215"/>
                    <a:pt x="0" y="145886"/>
                    <a:pt x="0" y="115305"/>
                  </a:cubicBezTo>
                  <a:lnTo>
                    <a:pt x="0" y="115305"/>
                  </a:lnTo>
                  <a:cubicBezTo>
                    <a:pt x="0" y="84725"/>
                    <a:pt x="12148" y="55396"/>
                    <a:pt x="33772" y="33772"/>
                  </a:cubicBezTo>
                  <a:cubicBezTo>
                    <a:pt x="55396" y="12148"/>
                    <a:pt x="84725" y="0"/>
                    <a:pt x="115305" y="0"/>
                  </a:cubicBezTo>
                  <a:close/>
                </a:path>
              </a:pathLst>
            </a:custGeom>
            <a:solidFill>
              <a:srgbClr val="0061AE"/>
            </a:solidFill>
          </p:spPr>
          <p:txBody>
            <a:bodyPr/>
            <a:lstStyle/>
            <a:p>
              <a:pPr algn="ctr"/>
              <a:r>
                <a:rPr lang="fr-FR" sz="5400" dirty="0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64" name="TextBox 53">
              <a:extLst>
                <a:ext uri="{FF2B5EF4-FFF2-40B4-BE49-F238E27FC236}">
                  <a16:creationId xmlns:a16="http://schemas.microsoft.com/office/drawing/2014/main" id="{718173CE-356C-1A24-FE2F-3579AF873056}"/>
                </a:ext>
              </a:extLst>
            </p:cNvPr>
            <p:cNvSpPr txBox="1"/>
            <p:nvPr/>
          </p:nvSpPr>
          <p:spPr>
            <a:xfrm>
              <a:off x="0" y="-95250"/>
              <a:ext cx="295004" cy="3258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739"/>
                </a:lnSpc>
              </a:pPr>
              <a:endParaRPr/>
            </a:p>
          </p:txBody>
        </p:sp>
      </p:grpSp>
      <p:grpSp>
        <p:nvGrpSpPr>
          <p:cNvPr id="65" name="Group 51">
            <a:extLst>
              <a:ext uri="{FF2B5EF4-FFF2-40B4-BE49-F238E27FC236}">
                <a16:creationId xmlns:a16="http://schemas.microsoft.com/office/drawing/2014/main" id="{CE191996-73BC-177F-61E1-C9A9825D7E14}"/>
              </a:ext>
            </a:extLst>
          </p:cNvPr>
          <p:cNvGrpSpPr/>
          <p:nvPr/>
        </p:nvGrpSpPr>
        <p:grpSpPr>
          <a:xfrm>
            <a:off x="9677397" y="5059598"/>
            <a:ext cx="1120095" cy="875600"/>
            <a:chOff x="0" y="0"/>
            <a:chExt cx="295004" cy="230611"/>
          </a:xfrm>
        </p:grpSpPr>
        <p:sp>
          <p:nvSpPr>
            <p:cNvPr id="66" name="Freeform 52">
              <a:extLst>
                <a:ext uri="{FF2B5EF4-FFF2-40B4-BE49-F238E27FC236}">
                  <a16:creationId xmlns:a16="http://schemas.microsoft.com/office/drawing/2014/main" id="{A145DCB5-0D92-A27C-BBAC-E735F68E3E2B}"/>
                </a:ext>
              </a:extLst>
            </p:cNvPr>
            <p:cNvSpPr/>
            <p:nvPr/>
          </p:nvSpPr>
          <p:spPr>
            <a:xfrm>
              <a:off x="0" y="0"/>
              <a:ext cx="295004" cy="230611"/>
            </a:xfrm>
            <a:custGeom>
              <a:avLst/>
              <a:gdLst/>
              <a:ahLst/>
              <a:cxnLst/>
              <a:rect l="l" t="t" r="r" b="b"/>
              <a:pathLst>
                <a:path w="295004" h="230611">
                  <a:moveTo>
                    <a:pt x="115305" y="0"/>
                  </a:moveTo>
                  <a:lnTo>
                    <a:pt x="179699" y="0"/>
                  </a:lnTo>
                  <a:cubicBezTo>
                    <a:pt x="210280" y="0"/>
                    <a:pt x="239608" y="12148"/>
                    <a:pt x="261232" y="33772"/>
                  </a:cubicBezTo>
                  <a:cubicBezTo>
                    <a:pt x="282856" y="55396"/>
                    <a:pt x="295004" y="84725"/>
                    <a:pt x="295004" y="115305"/>
                  </a:cubicBezTo>
                  <a:lnTo>
                    <a:pt x="295004" y="115305"/>
                  </a:lnTo>
                  <a:cubicBezTo>
                    <a:pt x="295004" y="145886"/>
                    <a:pt x="282856" y="175215"/>
                    <a:pt x="261232" y="196839"/>
                  </a:cubicBezTo>
                  <a:cubicBezTo>
                    <a:pt x="239608" y="218463"/>
                    <a:pt x="210280" y="230611"/>
                    <a:pt x="179699" y="230611"/>
                  </a:cubicBezTo>
                  <a:lnTo>
                    <a:pt x="115305" y="230611"/>
                  </a:lnTo>
                  <a:cubicBezTo>
                    <a:pt x="84725" y="230611"/>
                    <a:pt x="55396" y="218463"/>
                    <a:pt x="33772" y="196839"/>
                  </a:cubicBezTo>
                  <a:cubicBezTo>
                    <a:pt x="12148" y="175215"/>
                    <a:pt x="0" y="145886"/>
                    <a:pt x="0" y="115305"/>
                  </a:cubicBezTo>
                  <a:lnTo>
                    <a:pt x="0" y="115305"/>
                  </a:lnTo>
                  <a:cubicBezTo>
                    <a:pt x="0" y="84725"/>
                    <a:pt x="12148" y="55396"/>
                    <a:pt x="33772" y="33772"/>
                  </a:cubicBezTo>
                  <a:cubicBezTo>
                    <a:pt x="55396" y="12148"/>
                    <a:pt x="84725" y="0"/>
                    <a:pt x="115305" y="0"/>
                  </a:cubicBezTo>
                  <a:close/>
                </a:path>
              </a:pathLst>
            </a:custGeom>
            <a:solidFill>
              <a:srgbClr val="0061AE"/>
            </a:solidFill>
          </p:spPr>
          <p:txBody>
            <a:bodyPr/>
            <a:lstStyle/>
            <a:p>
              <a:pPr algn="ctr"/>
              <a:r>
                <a:rPr lang="fr-FR" sz="5400" dirty="0">
                  <a:solidFill>
                    <a:schemeClr val="bg1"/>
                  </a:solidFill>
                </a:rPr>
                <a:t>6</a:t>
              </a:r>
            </a:p>
          </p:txBody>
        </p:sp>
        <p:sp>
          <p:nvSpPr>
            <p:cNvPr id="67" name="TextBox 53">
              <a:extLst>
                <a:ext uri="{FF2B5EF4-FFF2-40B4-BE49-F238E27FC236}">
                  <a16:creationId xmlns:a16="http://schemas.microsoft.com/office/drawing/2014/main" id="{D9CDCCBC-297E-390E-56C8-B17A78CB6C58}"/>
                </a:ext>
              </a:extLst>
            </p:cNvPr>
            <p:cNvSpPr txBox="1"/>
            <p:nvPr/>
          </p:nvSpPr>
          <p:spPr>
            <a:xfrm>
              <a:off x="0" y="-95250"/>
              <a:ext cx="295004" cy="3258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739"/>
                </a:lnSpc>
              </a:pPr>
              <a:endParaRPr/>
            </a:p>
          </p:txBody>
        </p:sp>
      </p:grpSp>
      <p:grpSp>
        <p:nvGrpSpPr>
          <p:cNvPr id="68" name="Group 51">
            <a:extLst>
              <a:ext uri="{FF2B5EF4-FFF2-40B4-BE49-F238E27FC236}">
                <a16:creationId xmlns:a16="http://schemas.microsoft.com/office/drawing/2014/main" id="{55DC665B-5C20-01B7-E7CB-0B417246B605}"/>
              </a:ext>
            </a:extLst>
          </p:cNvPr>
          <p:cNvGrpSpPr/>
          <p:nvPr/>
        </p:nvGrpSpPr>
        <p:grpSpPr>
          <a:xfrm>
            <a:off x="9612998" y="6414097"/>
            <a:ext cx="1120095" cy="875600"/>
            <a:chOff x="0" y="0"/>
            <a:chExt cx="295004" cy="230611"/>
          </a:xfrm>
        </p:grpSpPr>
        <p:sp>
          <p:nvSpPr>
            <p:cNvPr id="69" name="Freeform 52">
              <a:extLst>
                <a:ext uri="{FF2B5EF4-FFF2-40B4-BE49-F238E27FC236}">
                  <a16:creationId xmlns:a16="http://schemas.microsoft.com/office/drawing/2014/main" id="{D8ACB5EF-9299-C08F-C10E-DCC4174AFC3D}"/>
                </a:ext>
              </a:extLst>
            </p:cNvPr>
            <p:cNvSpPr/>
            <p:nvPr/>
          </p:nvSpPr>
          <p:spPr>
            <a:xfrm>
              <a:off x="0" y="0"/>
              <a:ext cx="295004" cy="230611"/>
            </a:xfrm>
            <a:custGeom>
              <a:avLst/>
              <a:gdLst/>
              <a:ahLst/>
              <a:cxnLst/>
              <a:rect l="l" t="t" r="r" b="b"/>
              <a:pathLst>
                <a:path w="295004" h="230611">
                  <a:moveTo>
                    <a:pt x="115305" y="0"/>
                  </a:moveTo>
                  <a:lnTo>
                    <a:pt x="179699" y="0"/>
                  </a:lnTo>
                  <a:cubicBezTo>
                    <a:pt x="210280" y="0"/>
                    <a:pt x="239608" y="12148"/>
                    <a:pt x="261232" y="33772"/>
                  </a:cubicBezTo>
                  <a:cubicBezTo>
                    <a:pt x="282856" y="55396"/>
                    <a:pt x="295004" y="84725"/>
                    <a:pt x="295004" y="115305"/>
                  </a:cubicBezTo>
                  <a:lnTo>
                    <a:pt x="295004" y="115305"/>
                  </a:lnTo>
                  <a:cubicBezTo>
                    <a:pt x="295004" y="145886"/>
                    <a:pt x="282856" y="175215"/>
                    <a:pt x="261232" y="196839"/>
                  </a:cubicBezTo>
                  <a:cubicBezTo>
                    <a:pt x="239608" y="218463"/>
                    <a:pt x="210280" y="230611"/>
                    <a:pt x="179699" y="230611"/>
                  </a:cubicBezTo>
                  <a:lnTo>
                    <a:pt x="115305" y="230611"/>
                  </a:lnTo>
                  <a:cubicBezTo>
                    <a:pt x="84725" y="230611"/>
                    <a:pt x="55396" y="218463"/>
                    <a:pt x="33772" y="196839"/>
                  </a:cubicBezTo>
                  <a:cubicBezTo>
                    <a:pt x="12148" y="175215"/>
                    <a:pt x="0" y="145886"/>
                    <a:pt x="0" y="115305"/>
                  </a:cubicBezTo>
                  <a:lnTo>
                    <a:pt x="0" y="115305"/>
                  </a:lnTo>
                  <a:cubicBezTo>
                    <a:pt x="0" y="84725"/>
                    <a:pt x="12148" y="55396"/>
                    <a:pt x="33772" y="33772"/>
                  </a:cubicBezTo>
                  <a:cubicBezTo>
                    <a:pt x="55396" y="12148"/>
                    <a:pt x="84725" y="0"/>
                    <a:pt x="115305" y="0"/>
                  </a:cubicBezTo>
                  <a:close/>
                </a:path>
              </a:pathLst>
            </a:custGeom>
            <a:solidFill>
              <a:srgbClr val="0061AE"/>
            </a:solidFill>
          </p:spPr>
          <p:txBody>
            <a:bodyPr/>
            <a:lstStyle/>
            <a:p>
              <a:pPr algn="ctr"/>
              <a:r>
                <a:rPr lang="fr-FR" sz="5400" dirty="0">
                  <a:solidFill>
                    <a:schemeClr val="bg1"/>
                  </a:solidFill>
                </a:rPr>
                <a:t>7</a:t>
              </a:r>
            </a:p>
          </p:txBody>
        </p:sp>
        <p:sp>
          <p:nvSpPr>
            <p:cNvPr id="70" name="TextBox 53">
              <a:extLst>
                <a:ext uri="{FF2B5EF4-FFF2-40B4-BE49-F238E27FC236}">
                  <a16:creationId xmlns:a16="http://schemas.microsoft.com/office/drawing/2014/main" id="{9BC531A8-858D-3029-BEEB-1E1F5CB28F23}"/>
                </a:ext>
              </a:extLst>
            </p:cNvPr>
            <p:cNvSpPr txBox="1"/>
            <p:nvPr/>
          </p:nvSpPr>
          <p:spPr>
            <a:xfrm>
              <a:off x="0" y="-95250"/>
              <a:ext cx="295004" cy="3258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739"/>
                </a:lnSpc>
              </a:pPr>
              <a:endParaRPr/>
            </a:p>
          </p:txBody>
        </p:sp>
      </p:grpSp>
      <p:grpSp>
        <p:nvGrpSpPr>
          <p:cNvPr id="2" name="Group 51">
            <a:extLst>
              <a:ext uri="{FF2B5EF4-FFF2-40B4-BE49-F238E27FC236}">
                <a16:creationId xmlns:a16="http://schemas.microsoft.com/office/drawing/2014/main" id="{6A28C64C-2683-23AA-0BE1-3A3C696C05E0}"/>
              </a:ext>
            </a:extLst>
          </p:cNvPr>
          <p:cNvGrpSpPr/>
          <p:nvPr/>
        </p:nvGrpSpPr>
        <p:grpSpPr>
          <a:xfrm>
            <a:off x="9612997" y="7676509"/>
            <a:ext cx="1120095" cy="875600"/>
            <a:chOff x="0" y="0"/>
            <a:chExt cx="295004" cy="230611"/>
          </a:xfrm>
        </p:grpSpPr>
        <p:sp>
          <p:nvSpPr>
            <p:cNvPr id="3" name="Freeform 52">
              <a:extLst>
                <a:ext uri="{FF2B5EF4-FFF2-40B4-BE49-F238E27FC236}">
                  <a16:creationId xmlns:a16="http://schemas.microsoft.com/office/drawing/2014/main" id="{C4A44D0E-C426-327D-2573-3F7D478D474F}"/>
                </a:ext>
              </a:extLst>
            </p:cNvPr>
            <p:cNvSpPr/>
            <p:nvPr/>
          </p:nvSpPr>
          <p:spPr>
            <a:xfrm>
              <a:off x="0" y="0"/>
              <a:ext cx="295004" cy="230611"/>
            </a:xfrm>
            <a:custGeom>
              <a:avLst/>
              <a:gdLst/>
              <a:ahLst/>
              <a:cxnLst/>
              <a:rect l="l" t="t" r="r" b="b"/>
              <a:pathLst>
                <a:path w="295004" h="230611">
                  <a:moveTo>
                    <a:pt x="115305" y="0"/>
                  </a:moveTo>
                  <a:lnTo>
                    <a:pt x="179699" y="0"/>
                  </a:lnTo>
                  <a:cubicBezTo>
                    <a:pt x="210280" y="0"/>
                    <a:pt x="239608" y="12148"/>
                    <a:pt x="261232" y="33772"/>
                  </a:cubicBezTo>
                  <a:cubicBezTo>
                    <a:pt x="282856" y="55396"/>
                    <a:pt x="295004" y="84725"/>
                    <a:pt x="295004" y="115305"/>
                  </a:cubicBezTo>
                  <a:lnTo>
                    <a:pt x="295004" y="115305"/>
                  </a:lnTo>
                  <a:cubicBezTo>
                    <a:pt x="295004" y="145886"/>
                    <a:pt x="282856" y="175215"/>
                    <a:pt x="261232" y="196839"/>
                  </a:cubicBezTo>
                  <a:cubicBezTo>
                    <a:pt x="239608" y="218463"/>
                    <a:pt x="210280" y="230611"/>
                    <a:pt x="179699" y="230611"/>
                  </a:cubicBezTo>
                  <a:lnTo>
                    <a:pt x="115305" y="230611"/>
                  </a:lnTo>
                  <a:cubicBezTo>
                    <a:pt x="84725" y="230611"/>
                    <a:pt x="55396" y="218463"/>
                    <a:pt x="33772" y="196839"/>
                  </a:cubicBezTo>
                  <a:cubicBezTo>
                    <a:pt x="12148" y="175215"/>
                    <a:pt x="0" y="145886"/>
                    <a:pt x="0" y="115305"/>
                  </a:cubicBezTo>
                  <a:lnTo>
                    <a:pt x="0" y="115305"/>
                  </a:lnTo>
                  <a:cubicBezTo>
                    <a:pt x="0" y="84725"/>
                    <a:pt x="12148" y="55396"/>
                    <a:pt x="33772" y="33772"/>
                  </a:cubicBezTo>
                  <a:cubicBezTo>
                    <a:pt x="55396" y="12148"/>
                    <a:pt x="84725" y="0"/>
                    <a:pt x="115305" y="0"/>
                  </a:cubicBezTo>
                  <a:close/>
                </a:path>
              </a:pathLst>
            </a:custGeom>
            <a:solidFill>
              <a:srgbClr val="0061AE"/>
            </a:solidFill>
          </p:spPr>
          <p:txBody>
            <a:bodyPr/>
            <a:lstStyle/>
            <a:p>
              <a:pPr algn="ctr"/>
              <a:r>
                <a:rPr lang="fr-FR" sz="5400" dirty="0">
                  <a:solidFill>
                    <a:schemeClr val="bg1"/>
                  </a:solidFill>
                </a:rPr>
                <a:t>8</a:t>
              </a:r>
            </a:p>
          </p:txBody>
        </p:sp>
        <p:sp>
          <p:nvSpPr>
            <p:cNvPr id="4" name="TextBox 53">
              <a:extLst>
                <a:ext uri="{FF2B5EF4-FFF2-40B4-BE49-F238E27FC236}">
                  <a16:creationId xmlns:a16="http://schemas.microsoft.com/office/drawing/2014/main" id="{D72C99AD-9453-793F-5F5B-A4B457B8A53F}"/>
                </a:ext>
              </a:extLst>
            </p:cNvPr>
            <p:cNvSpPr txBox="1"/>
            <p:nvPr/>
          </p:nvSpPr>
          <p:spPr>
            <a:xfrm>
              <a:off x="0" y="-95250"/>
              <a:ext cx="295004" cy="3258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739"/>
                </a:lnSpc>
              </a:pPr>
              <a:endParaRPr/>
            </a:p>
          </p:txBody>
        </p:sp>
      </p:grpSp>
      <p:sp>
        <p:nvSpPr>
          <p:cNvPr id="5" name="TextBox 36">
            <a:extLst>
              <a:ext uri="{FF2B5EF4-FFF2-40B4-BE49-F238E27FC236}">
                <a16:creationId xmlns:a16="http://schemas.microsoft.com/office/drawing/2014/main" id="{1D6D1249-9986-0967-B789-88329CACAC95}"/>
              </a:ext>
            </a:extLst>
          </p:cNvPr>
          <p:cNvSpPr txBox="1"/>
          <p:nvPr/>
        </p:nvSpPr>
        <p:spPr>
          <a:xfrm>
            <a:off x="11084650" y="8076711"/>
            <a:ext cx="6171550" cy="5105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20"/>
              </a:lnSpc>
            </a:pPr>
            <a:r>
              <a:rPr lang="en-US" sz="4000" dirty="0">
                <a:solidFill>
                  <a:srgbClr val="343232"/>
                </a:solidFill>
                <a:latin typeface="Calibri" panose="020F0502020204030204" pitchFamily="34" charset="0"/>
                <a:ea typeface="Catchy Mager"/>
                <a:cs typeface="Calibri" panose="020F0502020204030204" pitchFamily="34" charset="0"/>
                <a:sym typeface="Catchy Mager"/>
              </a:rPr>
              <a:t>Divers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Encre 5">
                <a:extLst>
                  <a:ext uri="{FF2B5EF4-FFF2-40B4-BE49-F238E27FC236}">
                    <a16:creationId xmlns:a16="http://schemas.microsoft.com/office/drawing/2014/main" id="{57FF6B9A-BE4F-6F39-F588-7D9199445AA3}"/>
                  </a:ext>
                </a:extLst>
              </p14:cNvPr>
              <p14:cNvContentPartPr/>
              <p14:nvPr/>
            </p14:nvContentPartPr>
            <p14:xfrm>
              <a:off x="2991600" y="7328520"/>
              <a:ext cx="4436280" cy="360"/>
            </p14:xfrm>
          </p:contentPart>
        </mc:Choice>
        <mc:Fallback xmlns="">
          <p:pic>
            <p:nvPicPr>
              <p:cNvPr id="6" name="Encre 5">
                <a:extLst>
                  <a:ext uri="{FF2B5EF4-FFF2-40B4-BE49-F238E27FC236}">
                    <a16:creationId xmlns:a16="http://schemas.microsoft.com/office/drawing/2014/main" id="{57FF6B9A-BE4F-6F39-F588-7D9199445AA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75760" y="7265160"/>
                <a:ext cx="446760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Encre 6">
                <a:extLst>
                  <a:ext uri="{FF2B5EF4-FFF2-40B4-BE49-F238E27FC236}">
                    <a16:creationId xmlns:a16="http://schemas.microsoft.com/office/drawing/2014/main" id="{A2EA272E-4C60-2698-3D1F-E0AD3F3AC655}"/>
                  </a:ext>
                </a:extLst>
              </p14:cNvPr>
              <p14:cNvContentPartPr/>
              <p14:nvPr/>
            </p14:nvContentPartPr>
            <p14:xfrm>
              <a:off x="5846760" y="8740080"/>
              <a:ext cx="360" cy="360"/>
            </p14:xfrm>
          </p:contentPart>
        </mc:Choice>
        <mc:Fallback xmlns="">
          <p:pic>
            <p:nvPicPr>
              <p:cNvPr id="7" name="Encre 6">
                <a:extLst>
                  <a:ext uri="{FF2B5EF4-FFF2-40B4-BE49-F238E27FC236}">
                    <a16:creationId xmlns:a16="http://schemas.microsoft.com/office/drawing/2014/main" id="{A2EA272E-4C60-2698-3D1F-E0AD3F3AC65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830920" y="8676720"/>
                <a:ext cx="31680" cy="1270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394558" y="1186181"/>
            <a:ext cx="8586530" cy="7705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79"/>
              </a:lnSpc>
            </a:pPr>
            <a:r>
              <a:rPr lang="en-US" sz="5999" dirty="0">
                <a:solidFill>
                  <a:srgbClr val="343232"/>
                </a:solidFill>
                <a:latin typeface="Calibri" panose="020F0502020204030204" pitchFamily="34" charset="0"/>
                <a:ea typeface="Catchy Mager"/>
                <a:cs typeface="Calibri" panose="020F0502020204030204" pitchFamily="34" charset="0"/>
                <a:sym typeface="Catchy Mager"/>
              </a:rPr>
              <a:t>Le réel 2024</a:t>
            </a:r>
          </a:p>
        </p:txBody>
      </p:sp>
      <p:grpSp>
        <p:nvGrpSpPr>
          <p:cNvPr id="9" name="Group 51">
            <a:extLst>
              <a:ext uri="{FF2B5EF4-FFF2-40B4-BE49-F238E27FC236}">
                <a16:creationId xmlns:a16="http://schemas.microsoft.com/office/drawing/2014/main" id="{40090663-3CAD-3F90-D7EB-5549760DBAED}"/>
              </a:ext>
            </a:extLst>
          </p:cNvPr>
          <p:cNvGrpSpPr/>
          <p:nvPr/>
        </p:nvGrpSpPr>
        <p:grpSpPr>
          <a:xfrm>
            <a:off x="1031509" y="1002590"/>
            <a:ext cx="1120095" cy="875600"/>
            <a:chOff x="0" y="0"/>
            <a:chExt cx="295004" cy="230611"/>
          </a:xfrm>
        </p:grpSpPr>
        <p:sp>
          <p:nvSpPr>
            <p:cNvPr id="10" name="Freeform 52">
              <a:extLst>
                <a:ext uri="{FF2B5EF4-FFF2-40B4-BE49-F238E27FC236}">
                  <a16:creationId xmlns:a16="http://schemas.microsoft.com/office/drawing/2014/main" id="{4DF8AD64-7154-A813-B00B-B6205CF0164F}"/>
                </a:ext>
              </a:extLst>
            </p:cNvPr>
            <p:cNvSpPr/>
            <p:nvPr/>
          </p:nvSpPr>
          <p:spPr>
            <a:xfrm>
              <a:off x="0" y="0"/>
              <a:ext cx="295004" cy="230611"/>
            </a:xfrm>
            <a:custGeom>
              <a:avLst/>
              <a:gdLst/>
              <a:ahLst/>
              <a:cxnLst/>
              <a:rect l="l" t="t" r="r" b="b"/>
              <a:pathLst>
                <a:path w="295004" h="230611">
                  <a:moveTo>
                    <a:pt x="115305" y="0"/>
                  </a:moveTo>
                  <a:lnTo>
                    <a:pt x="179699" y="0"/>
                  </a:lnTo>
                  <a:cubicBezTo>
                    <a:pt x="210280" y="0"/>
                    <a:pt x="239608" y="12148"/>
                    <a:pt x="261232" y="33772"/>
                  </a:cubicBezTo>
                  <a:cubicBezTo>
                    <a:pt x="282856" y="55396"/>
                    <a:pt x="295004" y="84725"/>
                    <a:pt x="295004" y="115305"/>
                  </a:cubicBezTo>
                  <a:lnTo>
                    <a:pt x="295004" y="115305"/>
                  </a:lnTo>
                  <a:cubicBezTo>
                    <a:pt x="295004" y="145886"/>
                    <a:pt x="282856" y="175215"/>
                    <a:pt x="261232" y="196839"/>
                  </a:cubicBezTo>
                  <a:cubicBezTo>
                    <a:pt x="239608" y="218463"/>
                    <a:pt x="210280" y="230611"/>
                    <a:pt x="179699" y="230611"/>
                  </a:cubicBezTo>
                  <a:lnTo>
                    <a:pt x="115305" y="230611"/>
                  </a:lnTo>
                  <a:cubicBezTo>
                    <a:pt x="84725" y="230611"/>
                    <a:pt x="55396" y="218463"/>
                    <a:pt x="33772" y="196839"/>
                  </a:cubicBezTo>
                  <a:cubicBezTo>
                    <a:pt x="12148" y="175215"/>
                    <a:pt x="0" y="145886"/>
                    <a:pt x="0" y="115305"/>
                  </a:cubicBezTo>
                  <a:lnTo>
                    <a:pt x="0" y="115305"/>
                  </a:lnTo>
                  <a:cubicBezTo>
                    <a:pt x="0" y="84725"/>
                    <a:pt x="12148" y="55396"/>
                    <a:pt x="33772" y="33772"/>
                  </a:cubicBezTo>
                  <a:cubicBezTo>
                    <a:pt x="55396" y="12148"/>
                    <a:pt x="84725" y="0"/>
                    <a:pt x="115305" y="0"/>
                  </a:cubicBezTo>
                  <a:close/>
                </a:path>
              </a:pathLst>
            </a:custGeom>
            <a:solidFill>
              <a:srgbClr val="0061AE"/>
            </a:solidFill>
          </p:spPr>
          <p:txBody>
            <a:bodyPr/>
            <a:lstStyle/>
            <a:p>
              <a:pPr algn="ctr"/>
              <a:r>
                <a:rPr lang="fr-FR" sz="5400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11" name="TextBox 53">
              <a:extLst>
                <a:ext uri="{FF2B5EF4-FFF2-40B4-BE49-F238E27FC236}">
                  <a16:creationId xmlns:a16="http://schemas.microsoft.com/office/drawing/2014/main" id="{C85B46B4-3348-8F6A-5DC2-2696293A6769}"/>
                </a:ext>
              </a:extLst>
            </p:cNvPr>
            <p:cNvSpPr txBox="1"/>
            <p:nvPr/>
          </p:nvSpPr>
          <p:spPr>
            <a:xfrm>
              <a:off x="0" y="-95250"/>
              <a:ext cx="295004" cy="3258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739"/>
                </a:lnSpc>
              </a:pPr>
              <a:endParaRPr/>
            </a:p>
          </p:txBody>
        </p:sp>
      </p:grpSp>
      <p:sp>
        <p:nvSpPr>
          <p:cNvPr id="3" name="ZoneTexte 2">
            <a:extLst>
              <a:ext uri="{FF2B5EF4-FFF2-40B4-BE49-F238E27FC236}">
                <a16:creationId xmlns:a16="http://schemas.microsoft.com/office/drawing/2014/main" id="{578EB820-9D18-5950-F3A7-E01E9D93B8D2}"/>
              </a:ext>
            </a:extLst>
          </p:cNvPr>
          <p:cNvSpPr txBox="1"/>
          <p:nvPr/>
        </p:nvSpPr>
        <p:spPr>
          <a:xfrm>
            <a:off x="2392470" y="2942421"/>
            <a:ext cx="15368269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/>
              <a:t>Le paiement est possible deuxième quinzaine de février.</a:t>
            </a:r>
          </a:p>
          <a:p>
            <a:endParaRPr lang="fr-FR" sz="3600" dirty="0"/>
          </a:p>
          <a:p>
            <a:r>
              <a:rPr lang="fr-FR" sz="3600" dirty="0"/>
              <a:t>Les subventions Caf sont à déclarer dans les comptes:</a:t>
            </a:r>
          </a:p>
          <a:p>
            <a:endParaRPr lang="fr-FR" sz="3600" dirty="0"/>
          </a:p>
          <a:p>
            <a:pPr marL="571500" indent="-571500">
              <a:buFontTx/>
              <a:buChar char="-"/>
            </a:pPr>
            <a:r>
              <a:rPr lang="fr-FR" sz="3600" dirty="0"/>
              <a:t>70623: PS détaillée par activité (volet Structure) </a:t>
            </a:r>
          </a:p>
          <a:p>
            <a:pPr marL="571500" indent="-571500">
              <a:buFontTx/>
              <a:buChar char="-"/>
            </a:pPr>
            <a:endParaRPr lang="fr-FR" sz="3600" dirty="0"/>
          </a:p>
          <a:p>
            <a:pPr marL="571500" indent="-571500">
              <a:buFontTx/>
              <a:buChar char="-"/>
            </a:pPr>
            <a:r>
              <a:rPr lang="fr-FR" sz="3600" dirty="0"/>
              <a:t>70626: Bonus territoire CTG pour les ALSH</a:t>
            </a:r>
          </a:p>
          <a:p>
            <a:endParaRPr lang="fr-FR" sz="4000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1874DE4C-E47B-E0A9-558E-CD33B7CA117B}"/>
              </a:ext>
            </a:extLst>
          </p:cNvPr>
          <p:cNvSpPr txBox="1"/>
          <p:nvPr/>
        </p:nvSpPr>
        <p:spPr>
          <a:xfrm>
            <a:off x="2392470" y="7890517"/>
            <a:ext cx="1508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À partir de l’année 2025, un centre social par an sera contrôlé par la CAF. 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F01D5FE-9D70-2217-8BE5-1B1791DBE3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63400" y="4914900"/>
            <a:ext cx="5668166" cy="101931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394558" y="1186181"/>
            <a:ext cx="8586530" cy="14459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79"/>
              </a:lnSpc>
            </a:pPr>
            <a:r>
              <a:rPr lang="en-US" sz="5999" dirty="0">
                <a:solidFill>
                  <a:srgbClr val="343232"/>
                </a:solidFill>
                <a:latin typeface="Calibri" panose="020F0502020204030204" pitchFamily="34" charset="0"/>
                <a:ea typeface="Catchy Mager"/>
                <a:cs typeface="Calibri" panose="020F0502020204030204" pitchFamily="34" charset="0"/>
                <a:sym typeface="Catchy Mager"/>
              </a:rPr>
              <a:t>Le réel 2024</a:t>
            </a:r>
          </a:p>
          <a:p>
            <a:pPr algn="l">
              <a:lnSpc>
                <a:spcPts val="5879"/>
              </a:lnSpc>
            </a:pPr>
            <a:r>
              <a:rPr lang="en-US" sz="3600" dirty="0">
                <a:solidFill>
                  <a:srgbClr val="343232"/>
                </a:solidFill>
                <a:latin typeface="Calibri" panose="020F0502020204030204" pitchFamily="34" charset="0"/>
                <a:ea typeface="Catchy Mager"/>
                <a:cs typeface="Calibri" panose="020F0502020204030204" pitchFamily="34" charset="0"/>
                <a:sym typeface="Catchy Mager"/>
              </a:rPr>
              <a:t>* L’activité</a:t>
            </a:r>
          </a:p>
        </p:txBody>
      </p:sp>
      <p:grpSp>
        <p:nvGrpSpPr>
          <p:cNvPr id="9" name="Group 51">
            <a:extLst>
              <a:ext uri="{FF2B5EF4-FFF2-40B4-BE49-F238E27FC236}">
                <a16:creationId xmlns:a16="http://schemas.microsoft.com/office/drawing/2014/main" id="{40090663-3CAD-3F90-D7EB-5549760DBAED}"/>
              </a:ext>
            </a:extLst>
          </p:cNvPr>
          <p:cNvGrpSpPr/>
          <p:nvPr/>
        </p:nvGrpSpPr>
        <p:grpSpPr>
          <a:xfrm>
            <a:off x="1031509" y="1002590"/>
            <a:ext cx="1120095" cy="875600"/>
            <a:chOff x="0" y="0"/>
            <a:chExt cx="295004" cy="230611"/>
          </a:xfrm>
        </p:grpSpPr>
        <p:sp>
          <p:nvSpPr>
            <p:cNvPr id="10" name="Freeform 52">
              <a:extLst>
                <a:ext uri="{FF2B5EF4-FFF2-40B4-BE49-F238E27FC236}">
                  <a16:creationId xmlns:a16="http://schemas.microsoft.com/office/drawing/2014/main" id="{4DF8AD64-7154-A813-B00B-B6205CF0164F}"/>
                </a:ext>
              </a:extLst>
            </p:cNvPr>
            <p:cNvSpPr/>
            <p:nvPr/>
          </p:nvSpPr>
          <p:spPr>
            <a:xfrm>
              <a:off x="0" y="0"/>
              <a:ext cx="295004" cy="230611"/>
            </a:xfrm>
            <a:custGeom>
              <a:avLst/>
              <a:gdLst/>
              <a:ahLst/>
              <a:cxnLst/>
              <a:rect l="l" t="t" r="r" b="b"/>
              <a:pathLst>
                <a:path w="295004" h="230611">
                  <a:moveTo>
                    <a:pt x="115305" y="0"/>
                  </a:moveTo>
                  <a:lnTo>
                    <a:pt x="179699" y="0"/>
                  </a:lnTo>
                  <a:cubicBezTo>
                    <a:pt x="210280" y="0"/>
                    <a:pt x="239608" y="12148"/>
                    <a:pt x="261232" y="33772"/>
                  </a:cubicBezTo>
                  <a:cubicBezTo>
                    <a:pt x="282856" y="55396"/>
                    <a:pt x="295004" y="84725"/>
                    <a:pt x="295004" y="115305"/>
                  </a:cubicBezTo>
                  <a:lnTo>
                    <a:pt x="295004" y="115305"/>
                  </a:lnTo>
                  <a:cubicBezTo>
                    <a:pt x="295004" y="145886"/>
                    <a:pt x="282856" y="175215"/>
                    <a:pt x="261232" y="196839"/>
                  </a:cubicBezTo>
                  <a:cubicBezTo>
                    <a:pt x="239608" y="218463"/>
                    <a:pt x="210280" y="230611"/>
                    <a:pt x="179699" y="230611"/>
                  </a:cubicBezTo>
                  <a:lnTo>
                    <a:pt x="115305" y="230611"/>
                  </a:lnTo>
                  <a:cubicBezTo>
                    <a:pt x="84725" y="230611"/>
                    <a:pt x="55396" y="218463"/>
                    <a:pt x="33772" y="196839"/>
                  </a:cubicBezTo>
                  <a:cubicBezTo>
                    <a:pt x="12148" y="175215"/>
                    <a:pt x="0" y="145886"/>
                    <a:pt x="0" y="115305"/>
                  </a:cubicBezTo>
                  <a:lnTo>
                    <a:pt x="0" y="115305"/>
                  </a:lnTo>
                  <a:cubicBezTo>
                    <a:pt x="0" y="84725"/>
                    <a:pt x="12148" y="55396"/>
                    <a:pt x="33772" y="33772"/>
                  </a:cubicBezTo>
                  <a:cubicBezTo>
                    <a:pt x="55396" y="12148"/>
                    <a:pt x="84725" y="0"/>
                    <a:pt x="115305" y="0"/>
                  </a:cubicBezTo>
                  <a:close/>
                </a:path>
              </a:pathLst>
            </a:custGeom>
            <a:solidFill>
              <a:srgbClr val="0061AE"/>
            </a:solidFill>
          </p:spPr>
          <p:txBody>
            <a:bodyPr/>
            <a:lstStyle/>
            <a:p>
              <a:pPr algn="ctr"/>
              <a:r>
                <a:rPr lang="fr-FR" sz="5400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11" name="TextBox 53">
              <a:extLst>
                <a:ext uri="{FF2B5EF4-FFF2-40B4-BE49-F238E27FC236}">
                  <a16:creationId xmlns:a16="http://schemas.microsoft.com/office/drawing/2014/main" id="{C85B46B4-3348-8F6A-5DC2-2696293A6769}"/>
                </a:ext>
              </a:extLst>
            </p:cNvPr>
            <p:cNvSpPr txBox="1"/>
            <p:nvPr/>
          </p:nvSpPr>
          <p:spPr>
            <a:xfrm>
              <a:off x="0" y="-95250"/>
              <a:ext cx="295004" cy="3258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739"/>
                </a:lnSpc>
              </a:pPr>
              <a:endParaRPr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B887A1E4-44FC-9716-41B8-0F98DEBF7650}"/>
              </a:ext>
            </a:extLst>
          </p:cNvPr>
          <p:cNvSpPr/>
          <p:nvPr/>
        </p:nvSpPr>
        <p:spPr>
          <a:xfrm>
            <a:off x="2667000" y="8724900"/>
            <a:ext cx="1371600" cy="375919"/>
          </a:xfrm>
          <a:prstGeom prst="rect">
            <a:avLst/>
          </a:prstGeom>
          <a:noFill/>
        </p:spPr>
        <p:txBody>
          <a:bodyPr rtlCol="0" anchor="ctr"/>
          <a:lstStyle/>
          <a:p>
            <a:pPr algn="l"/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1F157AE-BFF8-B700-C1F6-762682C9BC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4558" y="3009900"/>
            <a:ext cx="11641175" cy="6144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060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394558" y="1186181"/>
            <a:ext cx="8586530" cy="15271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79"/>
              </a:lnSpc>
            </a:pPr>
            <a:r>
              <a:rPr lang="en-US" sz="5999" dirty="0">
                <a:solidFill>
                  <a:srgbClr val="343232"/>
                </a:solidFill>
                <a:latin typeface="Calibri" panose="020F0502020204030204" pitchFamily="34" charset="0"/>
                <a:ea typeface="Catchy Mager"/>
                <a:cs typeface="Calibri" panose="020F0502020204030204" pitchFamily="34" charset="0"/>
                <a:sym typeface="Catchy Mager"/>
              </a:rPr>
              <a:t>Le réel 2024</a:t>
            </a:r>
          </a:p>
          <a:p>
            <a:pPr algn="l">
              <a:lnSpc>
                <a:spcPts val="5879"/>
              </a:lnSpc>
            </a:pPr>
            <a:endParaRPr lang="en-US" sz="5999" dirty="0">
              <a:solidFill>
                <a:srgbClr val="343232"/>
              </a:solidFill>
              <a:latin typeface="Calibri" panose="020F0502020204030204" pitchFamily="34" charset="0"/>
              <a:ea typeface="Catchy Mager"/>
              <a:cs typeface="Calibri" panose="020F0502020204030204" pitchFamily="34" charset="0"/>
              <a:sym typeface="Catchy Mager"/>
            </a:endParaRPr>
          </a:p>
        </p:txBody>
      </p:sp>
      <p:grpSp>
        <p:nvGrpSpPr>
          <p:cNvPr id="9" name="Group 51">
            <a:extLst>
              <a:ext uri="{FF2B5EF4-FFF2-40B4-BE49-F238E27FC236}">
                <a16:creationId xmlns:a16="http://schemas.microsoft.com/office/drawing/2014/main" id="{40090663-3CAD-3F90-D7EB-5549760DBAED}"/>
              </a:ext>
            </a:extLst>
          </p:cNvPr>
          <p:cNvGrpSpPr/>
          <p:nvPr/>
        </p:nvGrpSpPr>
        <p:grpSpPr>
          <a:xfrm>
            <a:off x="1031509" y="1002590"/>
            <a:ext cx="1120095" cy="875600"/>
            <a:chOff x="0" y="0"/>
            <a:chExt cx="295004" cy="230611"/>
          </a:xfrm>
        </p:grpSpPr>
        <p:sp>
          <p:nvSpPr>
            <p:cNvPr id="10" name="Freeform 52">
              <a:extLst>
                <a:ext uri="{FF2B5EF4-FFF2-40B4-BE49-F238E27FC236}">
                  <a16:creationId xmlns:a16="http://schemas.microsoft.com/office/drawing/2014/main" id="{4DF8AD64-7154-A813-B00B-B6205CF0164F}"/>
                </a:ext>
              </a:extLst>
            </p:cNvPr>
            <p:cNvSpPr/>
            <p:nvPr/>
          </p:nvSpPr>
          <p:spPr>
            <a:xfrm>
              <a:off x="0" y="0"/>
              <a:ext cx="295004" cy="230611"/>
            </a:xfrm>
            <a:custGeom>
              <a:avLst/>
              <a:gdLst/>
              <a:ahLst/>
              <a:cxnLst/>
              <a:rect l="l" t="t" r="r" b="b"/>
              <a:pathLst>
                <a:path w="295004" h="230611">
                  <a:moveTo>
                    <a:pt x="115305" y="0"/>
                  </a:moveTo>
                  <a:lnTo>
                    <a:pt x="179699" y="0"/>
                  </a:lnTo>
                  <a:cubicBezTo>
                    <a:pt x="210280" y="0"/>
                    <a:pt x="239608" y="12148"/>
                    <a:pt x="261232" y="33772"/>
                  </a:cubicBezTo>
                  <a:cubicBezTo>
                    <a:pt x="282856" y="55396"/>
                    <a:pt x="295004" y="84725"/>
                    <a:pt x="295004" y="115305"/>
                  </a:cubicBezTo>
                  <a:lnTo>
                    <a:pt x="295004" y="115305"/>
                  </a:lnTo>
                  <a:cubicBezTo>
                    <a:pt x="295004" y="145886"/>
                    <a:pt x="282856" y="175215"/>
                    <a:pt x="261232" y="196839"/>
                  </a:cubicBezTo>
                  <a:cubicBezTo>
                    <a:pt x="239608" y="218463"/>
                    <a:pt x="210280" y="230611"/>
                    <a:pt x="179699" y="230611"/>
                  </a:cubicBezTo>
                  <a:lnTo>
                    <a:pt x="115305" y="230611"/>
                  </a:lnTo>
                  <a:cubicBezTo>
                    <a:pt x="84725" y="230611"/>
                    <a:pt x="55396" y="218463"/>
                    <a:pt x="33772" y="196839"/>
                  </a:cubicBezTo>
                  <a:cubicBezTo>
                    <a:pt x="12148" y="175215"/>
                    <a:pt x="0" y="145886"/>
                    <a:pt x="0" y="115305"/>
                  </a:cubicBezTo>
                  <a:lnTo>
                    <a:pt x="0" y="115305"/>
                  </a:lnTo>
                  <a:cubicBezTo>
                    <a:pt x="0" y="84725"/>
                    <a:pt x="12148" y="55396"/>
                    <a:pt x="33772" y="33772"/>
                  </a:cubicBezTo>
                  <a:cubicBezTo>
                    <a:pt x="55396" y="12148"/>
                    <a:pt x="84725" y="0"/>
                    <a:pt x="115305" y="0"/>
                  </a:cubicBezTo>
                  <a:close/>
                </a:path>
              </a:pathLst>
            </a:custGeom>
            <a:solidFill>
              <a:srgbClr val="0061AE"/>
            </a:solidFill>
          </p:spPr>
          <p:txBody>
            <a:bodyPr/>
            <a:lstStyle/>
            <a:p>
              <a:pPr algn="ctr"/>
              <a:r>
                <a:rPr lang="fr-FR" sz="5400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11" name="TextBox 53">
              <a:extLst>
                <a:ext uri="{FF2B5EF4-FFF2-40B4-BE49-F238E27FC236}">
                  <a16:creationId xmlns:a16="http://schemas.microsoft.com/office/drawing/2014/main" id="{C85B46B4-3348-8F6A-5DC2-2696293A6769}"/>
                </a:ext>
              </a:extLst>
            </p:cNvPr>
            <p:cNvSpPr txBox="1"/>
            <p:nvPr/>
          </p:nvSpPr>
          <p:spPr>
            <a:xfrm>
              <a:off x="0" y="-95250"/>
              <a:ext cx="295004" cy="3258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739"/>
                </a:lnSpc>
              </a:pPr>
              <a:endParaRPr/>
            </a:p>
          </p:txBody>
        </p:sp>
      </p:grpSp>
      <p:sp>
        <p:nvSpPr>
          <p:cNvPr id="3" name="ZoneTexte 2">
            <a:extLst>
              <a:ext uri="{FF2B5EF4-FFF2-40B4-BE49-F238E27FC236}">
                <a16:creationId xmlns:a16="http://schemas.microsoft.com/office/drawing/2014/main" id="{578EB820-9D18-5950-F3A7-E01E9D93B8D2}"/>
              </a:ext>
            </a:extLst>
          </p:cNvPr>
          <p:cNvSpPr txBox="1"/>
          <p:nvPr/>
        </p:nvSpPr>
        <p:spPr>
          <a:xfrm>
            <a:off x="2151604" y="3177480"/>
            <a:ext cx="15368269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0000CC"/>
                </a:solidFill>
              </a:rPr>
              <a:t>Des contrôles de cohérence </a:t>
            </a:r>
            <a:r>
              <a:rPr lang="fr-FR" sz="2800" dirty="0"/>
              <a:t>vont s’effectuer:</a:t>
            </a:r>
          </a:p>
          <a:p>
            <a:endParaRPr lang="fr-FR" sz="2800" dirty="0"/>
          </a:p>
          <a:p>
            <a:r>
              <a:rPr lang="fr-FR" sz="2800" dirty="0">
                <a:solidFill>
                  <a:srgbClr val="000000"/>
                </a:solidFill>
                <a:latin typeface="Calibri" panose="020F0502020204030204" pitchFamily="34" charset="0"/>
              </a:rPr>
              <a:t>- Non-respect des exigences liées à la qualification des personnels de Direction </a:t>
            </a:r>
          </a:p>
          <a:p>
            <a:r>
              <a:rPr lang="fr-FR" sz="2800" dirty="0">
                <a:solidFill>
                  <a:srgbClr val="000000"/>
                </a:solidFill>
                <a:latin typeface="Calibri" panose="020F0502020204030204" pitchFamily="34" charset="0"/>
              </a:rPr>
              <a:t>- Non-respect des exigences liées à la qualification du Référent familles </a:t>
            </a:r>
          </a:p>
          <a:p>
            <a:r>
              <a:rPr lang="fr-FR" sz="280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 Déséquilibre comptes 86 contributions volontaires et 87 contrepartie des contributions volontaires</a:t>
            </a:r>
            <a:r>
              <a:rPr lang="fr-FR" sz="2800" dirty="0"/>
              <a:t> </a:t>
            </a:r>
          </a:p>
          <a:p>
            <a:endParaRPr lang="fr-FR" sz="2800" dirty="0"/>
          </a:p>
          <a:p>
            <a:r>
              <a:rPr lang="fr-FR" sz="2800" dirty="0"/>
              <a:t>Et éventuellement</a:t>
            </a:r>
          </a:p>
          <a:p>
            <a:endParaRPr lang="fr-FR" sz="2800" dirty="0"/>
          </a:p>
          <a:p>
            <a:r>
              <a:rPr lang="fr-FR" sz="280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 Variation des salaires et charges des personnels AGC</a:t>
            </a:r>
            <a:r>
              <a:rPr lang="fr-FR" sz="2800" dirty="0"/>
              <a:t> </a:t>
            </a:r>
          </a:p>
          <a:p>
            <a:r>
              <a:rPr lang="fr-FR" sz="280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 Variation des autres dépenses liées à la fonction pilotage (AGC)</a:t>
            </a:r>
            <a:r>
              <a:rPr lang="fr-FR" sz="2800" dirty="0"/>
              <a:t> </a:t>
            </a:r>
          </a:p>
          <a:p>
            <a:r>
              <a:rPr lang="fr-FR" sz="280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 Variation des salaires et charges des personnels ACF</a:t>
            </a:r>
            <a:r>
              <a:rPr lang="fr-FR" sz="2800" dirty="0"/>
              <a:t> </a:t>
            </a:r>
          </a:p>
          <a:p>
            <a:pPr marL="457200" indent="-457200">
              <a:buFontTx/>
              <a:buChar char="-"/>
            </a:pPr>
            <a:endParaRPr lang="fr-FR" sz="2800" dirty="0"/>
          </a:p>
          <a:p>
            <a:r>
              <a:rPr lang="fr-FR" sz="2800" dirty="0">
                <a:solidFill>
                  <a:srgbClr val="0000CC"/>
                </a:solidFill>
              </a:rPr>
              <a:t>En cas de contrôles de cohérence KO (en anomalie) = commentaire obligatoire à apporter.</a:t>
            </a:r>
          </a:p>
          <a:p>
            <a:endParaRPr lang="fr-FR" sz="4000" dirty="0"/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177C1C8B-002D-DC94-32E6-3160E11C16A5}"/>
              </a:ext>
            </a:extLst>
          </p:cNvPr>
          <p:cNvSpPr txBox="1"/>
          <p:nvPr/>
        </p:nvSpPr>
        <p:spPr>
          <a:xfrm>
            <a:off x="2394558" y="1186181"/>
            <a:ext cx="8586530" cy="14459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79"/>
              </a:lnSpc>
            </a:pPr>
            <a:r>
              <a:rPr lang="en-US" sz="5999" dirty="0">
                <a:solidFill>
                  <a:srgbClr val="343232"/>
                </a:solidFill>
                <a:latin typeface="Calibri" panose="020F0502020204030204" pitchFamily="34" charset="0"/>
                <a:ea typeface="Catchy Mager"/>
                <a:cs typeface="Calibri" panose="020F0502020204030204" pitchFamily="34" charset="0"/>
                <a:sym typeface="Catchy Mager"/>
              </a:rPr>
              <a:t>Le réel 2024</a:t>
            </a:r>
          </a:p>
          <a:p>
            <a:pPr algn="l">
              <a:lnSpc>
                <a:spcPts val="5879"/>
              </a:lnSpc>
            </a:pPr>
            <a:r>
              <a:rPr lang="en-US" sz="3600" dirty="0">
                <a:solidFill>
                  <a:srgbClr val="343232"/>
                </a:solidFill>
                <a:latin typeface="Calibri" panose="020F0502020204030204" pitchFamily="34" charset="0"/>
                <a:ea typeface="Catchy Mager"/>
                <a:cs typeface="Calibri" panose="020F0502020204030204" pitchFamily="34" charset="0"/>
                <a:sym typeface="Catchy Mager"/>
              </a:rPr>
              <a:t>* Les contrôles </a:t>
            </a:r>
          </a:p>
        </p:txBody>
      </p:sp>
    </p:spTree>
    <p:extLst>
      <p:ext uri="{BB962C8B-B14F-4D97-AF65-F5344CB8AC3E}">
        <p14:creationId xmlns:p14="http://schemas.microsoft.com/office/powerpoint/2010/main" val="26767412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394558" y="1186181"/>
            <a:ext cx="8586530" cy="7705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79"/>
              </a:lnSpc>
            </a:pPr>
            <a:r>
              <a:rPr lang="en-US" sz="5999" dirty="0">
                <a:solidFill>
                  <a:srgbClr val="343232"/>
                </a:solidFill>
                <a:latin typeface="Calibri" panose="020F0502020204030204" pitchFamily="34" charset="0"/>
                <a:ea typeface="Catchy Mager"/>
                <a:cs typeface="Calibri" panose="020F0502020204030204" pitchFamily="34" charset="0"/>
                <a:sym typeface="Catchy Mager"/>
              </a:rPr>
              <a:t>Le réel 2024</a:t>
            </a:r>
          </a:p>
        </p:txBody>
      </p:sp>
      <p:grpSp>
        <p:nvGrpSpPr>
          <p:cNvPr id="9" name="Group 51">
            <a:extLst>
              <a:ext uri="{FF2B5EF4-FFF2-40B4-BE49-F238E27FC236}">
                <a16:creationId xmlns:a16="http://schemas.microsoft.com/office/drawing/2014/main" id="{40090663-3CAD-3F90-D7EB-5549760DBAED}"/>
              </a:ext>
            </a:extLst>
          </p:cNvPr>
          <p:cNvGrpSpPr/>
          <p:nvPr/>
        </p:nvGrpSpPr>
        <p:grpSpPr>
          <a:xfrm>
            <a:off x="1031509" y="1002590"/>
            <a:ext cx="1120095" cy="875600"/>
            <a:chOff x="0" y="0"/>
            <a:chExt cx="295004" cy="230611"/>
          </a:xfrm>
        </p:grpSpPr>
        <p:sp>
          <p:nvSpPr>
            <p:cNvPr id="10" name="Freeform 52">
              <a:extLst>
                <a:ext uri="{FF2B5EF4-FFF2-40B4-BE49-F238E27FC236}">
                  <a16:creationId xmlns:a16="http://schemas.microsoft.com/office/drawing/2014/main" id="{4DF8AD64-7154-A813-B00B-B6205CF0164F}"/>
                </a:ext>
              </a:extLst>
            </p:cNvPr>
            <p:cNvSpPr/>
            <p:nvPr/>
          </p:nvSpPr>
          <p:spPr>
            <a:xfrm>
              <a:off x="0" y="0"/>
              <a:ext cx="295004" cy="230611"/>
            </a:xfrm>
            <a:custGeom>
              <a:avLst/>
              <a:gdLst/>
              <a:ahLst/>
              <a:cxnLst/>
              <a:rect l="l" t="t" r="r" b="b"/>
              <a:pathLst>
                <a:path w="295004" h="230611">
                  <a:moveTo>
                    <a:pt x="115305" y="0"/>
                  </a:moveTo>
                  <a:lnTo>
                    <a:pt x="179699" y="0"/>
                  </a:lnTo>
                  <a:cubicBezTo>
                    <a:pt x="210280" y="0"/>
                    <a:pt x="239608" y="12148"/>
                    <a:pt x="261232" y="33772"/>
                  </a:cubicBezTo>
                  <a:cubicBezTo>
                    <a:pt x="282856" y="55396"/>
                    <a:pt x="295004" y="84725"/>
                    <a:pt x="295004" y="115305"/>
                  </a:cubicBezTo>
                  <a:lnTo>
                    <a:pt x="295004" y="115305"/>
                  </a:lnTo>
                  <a:cubicBezTo>
                    <a:pt x="295004" y="145886"/>
                    <a:pt x="282856" y="175215"/>
                    <a:pt x="261232" y="196839"/>
                  </a:cubicBezTo>
                  <a:cubicBezTo>
                    <a:pt x="239608" y="218463"/>
                    <a:pt x="210280" y="230611"/>
                    <a:pt x="179699" y="230611"/>
                  </a:cubicBezTo>
                  <a:lnTo>
                    <a:pt x="115305" y="230611"/>
                  </a:lnTo>
                  <a:cubicBezTo>
                    <a:pt x="84725" y="230611"/>
                    <a:pt x="55396" y="218463"/>
                    <a:pt x="33772" y="196839"/>
                  </a:cubicBezTo>
                  <a:cubicBezTo>
                    <a:pt x="12148" y="175215"/>
                    <a:pt x="0" y="145886"/>
                    <a:pt x="0" y="115305"/>
                  </a:cubicBezTo>
                  <a:lnTo>
                    <a:pt x="0" y="115305"/>
                  </a:lnTo>
                  <a:cubicBezTo>
                    <a:pt x="0" y="84725"/>
                    <a:pt x="12148" y="55396"/>
                    <a:pt x="33772" y="33772"/>
                  </a:cubicBezTo>
                  <a:cubicBezTo>
                    <a:pt x="55396" y="12148"/>
                    <a:pt x="84725" y="0"/>
                    <a:pt x="115305" y="0"/>
                  </a:cubicBezTo>
                  <a:close/>
                </a:path>
              </a:pathLst>
            </a:custGeom>
            <a:solidFill>
              <a:srgbClr val="0061AE"/>
            </a:solidFill>
          </p:spPr>
          <p:txBody>
            <a:bodyPr/>
            <a:lstStyle/>
            <a:p>
              <a:pPr algn="ctr"/>
              <a:r>
                <a:rPr lang="fr-FR" sz="5400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11" name="TextBox 53">
              <a:extLst>
                <a:ext uri="{FF2B5EF4-FFF2-40B4-BE49-F238E27FC236}">
                  <a16:creationId xmlns:a16="http://schemas.microsoft.com/office/drawing/2014/main" id="{C85B46B4-3348-8F6A-5DC2-2696293A6769}"/>
                </a:ext>
              </a:extLst>
            </p:cNvPr>
            <p:cNvSpPr txBox="1"/>
            <p:nvPr/>
          </p:nvSpPr>
          <p:spPr>
            <a:xfrm>
              <a:off x="0" y="-95250"/>
              <a:ext cx="295004" cy="3258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739"/>
                </a:lnSpc>
              </a:pPr>
              <a:endParaRPr/>
            </a:p>
          </p:txBody>
        </p:sp>
      </p:grpSp>
      <p:pic>
        <p:nvPicPr>
          <p:cNvPr id="4" name="Image 5" descr="Une image contenant texte">
            <a:extLst>
              <a:ext uri="{FF2B5EF4-FFF2-40B4-BE49-F238E27FC236}">
                <a16:creationId xmlns:a16="http://schemas.microsoft.com/office/drawing/2014/main" id="{B30DD290-8582-F56F-CA00-08230B4D02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631" y="3763418"/>
            <a:ext cx="8462369" cy="3982218"/>
          </a:xfrm>
          <a:prstGeom prst="rect">
            <a:avLst/>
          </a:prstGeom>
          <a:ln w="15875">
            <a:solidFill>
              <a:schemeClr val="tx2"/>
            </a:solidFill>
          </a:ln>
        </p:spPr>
      </p:pic>
      <p:pic>
        <p:nvPicPr>
          <p:cNvPr id="5" name="Image 4" descr="Une image contenant texte">
            <a:extLst>
              <a:ext uri="{FF2B5EF4-FFF2-40B4-BE49-F238E27FC236}">
                <a16:creationId xmlns:a16="http://schemas.microsoft.com/office/drawing/2014/main" id="{E5165EA2-04F1-9446-3176-BC96826CCE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8800" y="1714500"/>
            <a:ext cx="7979309" cy="7837842"/>
          </a:xfrm>
          <a:prstGeom prst="rect">
            <a:avLst/>
          </a:prstGeom>
          <a:ln w="15875">
            <a:solidFill>
              <a:schemeClr val="tx2"/>
            </a:solidFill>
          </a:ln>
        </p:spPr>
      </p:pic>
      <p:sp>
        <p:nvSpPr>
          <p:cNvPr id="6" name="TextBox 2">
            <a:extLst>
              <a:ext uri="{FF2B5EF4-FFF2-40B4-BE49-F238E27FC236}">
                <a16:creationId xmlns:a16="http://schemas.microsoft.com/office/drawing/2014/main" id="{714C13FB-2C72-22AD-23B3-62AB143B6003}"/>
              </a:ext>
            </a:extLst>
          </p:cNvPr>
          <p:cNvSpPr txBox="1"/>
          <p:nvPr/>
        </p:nvSpPr>
        <p:spPr>
          <a:xfrm>
            <a:off x="2394558" y="1186181"/>
            <a:ext cx="8586530" cy="14459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79"/>
              </a:lnSpc>
            </a:pPr>
            <a:r>
              <a:rPr lang="en-US" sz="5999" dirty="0">
                <a:solidFill>
                  <a:srgbClr val="343232"/>
                </a:solidFill>
                <a:latin typeface="Calibri" panose="020F0502020204030204" pitchFamily="34" charset="0"/>
                <a:ea typeface="Catchy Mager"/>
                <a:cs typeface="Calibri" panose="020F0502020204030204" pitchFamily="34" charset="0"/>
                <a:sym typeface="Catchy Mager"/>
              </a:rPr>
              <a:t>Le réel 2024</a:t>
            </a:r>
          </a:p>
          <a:p>
            <a:pPr algn="l">
              <a:lnSpc>
                <a:spcPts val="5879"/>
              </a:lnSpc>
            </a:pPr>
            <a:r>
              <a:rPr lang="en-US" sz="3600" dirty="0">
                <a:solidFill>
                  <a:srgbClr val="343232"/>
                </a:solidFill>
                <a:latin typeface="Calibri" panose="020F0502020204030204" pitchFamily="34" charset="0"/>
                <a:ea typeface="Catchy Mager"/>
                <a:cs typeface="Calibri" panose="020F0502020204030204" pitchFamily="34" charset="0"/>
                <a:sym typeface="Catchy Mager"/>
              </a:rPr>
              <a:t>* Les contrôles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Encre 6">
                <a:extLst>
                  <a:ext uri="{FF2B5EF4-FFF2-40B4-BE49-F238E27FC236}">
                    <a16:creationId xmlns:a16="http://schemas.microsoft.com/office/drawing/2014/main" id="{16769DCA-E1CB-0363-CB87-85ABEC34EFDF}"/>
                  </a:ext>
                </a:extLst>
              </p14:cNvPr>
              <p14:cNvContentPartPr/>
              <p14:nvPr/>
            </p14:nvContentPartPr>
            <p14:xfrm>
              <a:off x="730800" y="6563520"/>
              <a:ext cx="1360080" cy="17280"/>
            </p14:xfrm>
          </p:contentPart>
        </mc:Choice>
        <mc:Fallback xmlns="">
          <p:pic>
            <p:nvPicPr>
              <p:cNvPr id="7" name="Encre 6">
                <a:extLst>
                  <a:ext uri="{FF2B5EF4-FFF2-40B4-BE49-F238E27FC236}">
                    <a16:creationId xmlns:a16="http://schemas.microsoft.com/office/drawing/2014/main" id="{16769DCA-E1CB-0363-CB87-85ABEC34EFD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14960" y="6500160"/>
                <a:ext cx="139140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Encre 7">
                <a:extLst>
                  <a:ext uri="{FF2B5EF4-FFF2-40B4-BE49-F238E27FC236}">
                    <a16:creationId xmlns:a16="http://schemas.microsoft.com/office/drawing/2014/main" id="{F1977BC2-A4CE-B266-680E-7D9133CC2C16}"/>
                  </a:ext>
                </a:extLst>
              </p14:cNvPr>
              <p14:cNvContentPartPr/>
              <p14:nvPr/>
            </p14:nvContentPartPr>
            <p14:xfrm>
              <a:off x="9687960" y="4353120"/>
              <a:ext cx="1139040" cy="17280"/>
            </p14:xfrm>
          </p:contentPart>
        </mc:Choice>
        <mc:Fallback xmlns="">
          <p:pic>
            <p:nvPicPr>
              <p:cNvPr id="8" name="Encre 7">
                <a:extLst>
                  <a:ext uri="{FF2B5EF4-FFF2-40B4-BE49-F238E27FC236}">
                    <a16:creationId xmlns:a16="http://schemas.microsoft.com/office/drawing/2014/main" id="{F1977BC2-A4CE-B266-680E-7D9133CC2C1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672120" y="4289760"/>
                <a:ext cx="117036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" name="Encre 11">
                <a:extLst>
                  <a:ext uri="{FF2B5EF4-FFF2-40B4-BE49-F238E27FC236}">
                    <a16:creationId xmlns:a16="http://schemas.microsoft.com/office/drawing/2014/main" id="{F069576B-EB59-B9B2-AD40-34840E395251}"/>
                  </a:ext>
                </a:extLst>
              </p14:cNvPr>
              <p14:cNvContentPartPr/>
              <p14:nvPr/>
            </p14:nvContentPartPr>
            <p14:xfrm>
              <a:off x="9687960" y="8348760"/>
              <a:ext cx="1088280" cy="34560"/>
            </p14:xfrm>
          </p:contentPart>
        </mc:Choice>
        <mc:Fallback xmlns="">
          <p:pic>
            <p:nvPicPr>
              <p:cNvPr id="12" name="Encre 11">
                <a:extLst>
                  <a:ext uri="{FF2B5EF4-FFF2-40B4-BE49-F238E27FC236}">
                    <a16:creationId xmlns:a16="http://schemas.microsoft.com/office/drawing/2014/main" id="{F069576B-EB59-B9B2-AD40-34840E39525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672120" y="8285400"/>
                <a:ext cx="1119600" cy="161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093245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394558" y="1186181"/>
            <a:ext cx="8586530" cy="7705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79"/>
              </a:lnSpc>
            </a:pPr>
            <a:r>
              <a:rPr lang="en-US" sz="5999" dirty="0">
                <a:solidFill>
                  <a:srgbClr val="343232"/>
                </a:solidFill>
                <a:latin typeface="Calibri" panose="020F0502020204030204" pitchFamily="34" charset="0"/>
                <a:ea typeface="Catchy Mager"/>
                <a:cs typeface="Calibri" panose="020F0502020204030204" pitchFamily="34" charset="0"/>
                <a:sym typeface="Catchy Mager"/>
              </a:rPr>
              <a:t>Le réel 2024</a:t>
            </a:r>
          </a:p>
        </p:txBody>
      </p:sp>
      <p:grpSp>
        <p:nvGrpSpPr>
          <p:cNvPr id="9" name="Group 51">
            <a:extLst>
              <a:ext uri="{FF2B5EF4-FFF2-40B4-BE49-F238E27FC236}">
                <a16:creationId xmlns:a16="http://schemas.microsoft.com/office/drawing/2014/main" id="{40090663-3CAD-3F90-D7EB-5549760DBAED}"/>
              </a:ext>
            </a:extLst>
          </p:cNvPr>
          <p:cNvGrpSpPr/>
          <p:nvPr/>
        </p:nvGrpSpPr>
        <p:grpSpPr>
          <a:xfrm>
            <a:off x="1031509" y="1002590"/>
            <a:ext cx="1120095" cy="875600"/>
            <a:chOff x="0" y="0"/>
            <a:chExt cx="295004" cy="230611"/>
          </a:xfrm>
        </p:grpSpPr>
        <p:sp>
          <p:nvSpPr>
            <p:cNvPr id="10" name="Freeform 52">
              <a:extLst>
                <a:ext uri="{FF2B5EF4-FFF2-40B4-BE49-F238E27FC236}">
                  <a16:creationId xmlns:a16="http://schemas.microsoft.com/office/drawing/2014/main" id="{4DF8AD64-7154-A813-B00B-B6205CF0164F}"/>
                </a:ext>
              </a:extLst>
            </p:cNvPr>
            <p:cNvSpPr/>
            <p:nvPr/>
          </p:nvSpPr>
          <p:spPr>
            <a:xfrm>
              <a:off x="0" y="0"/>
              <a:ext cx="295004" cy="230611"/>
            </a:xfrm>
            <a:custGeom>
              <a:avLst/>
              <a:gdLst/>
              <a:ahLst/>
              <a:cxnLst/>
              <a:rect l="l" t="t" r="r" b="b"/>
              <a:pathLst>
                <a:path w="295004" h="230611">
                  <a:moveTo>
                    <a:pt x="115305" y="0"/>
                  </a:moveTo>
                  <a:lnTo>
                    <a:pt x="179699" y="0"/>
                  </a:lnTo>
                  <a:cubicBezTo>
                    <a:pt x="210280" y="0"/>
                    <a:pt x="239608" y="12148"/>
                    <a:pt x="261232" y="33772"/>
                  </a:cubicBezTo>
                  <a:cubicBezTo>
                    <a:pt x="282856" y="55396"/>
                    <a:pt x="295004" y="84725"/>
                    <a:pt x="295004" y="115305"/>
                  </a:cubicBezTo>
                  <a:lnTo>
                    <a:pt x="295004" y="115305"/>
                  </a:lnTo>
                  <a:cubicBezTo>
                    <a:pt x="295004" y="145886"/>
                    <a:pt x="282856" y="175215"/>
                    <a:pt x="261232" y="196839"/>
                  </a:cubicBezTo>
                  <a:cubicBezTo>
                    <a:pt x="239608" y="218463"/>
                    <a:pt x="210280" y="230611"/>
                    <a:pt x="179699" y="230611"/>
                  </a:cubicBezTo>
                  <a:lnTo>
                    <a:pt x="115305" y="230611"/>
                  </a:lnTo>
                  <a:cubicBezTo>
                    <a:pt x="84725" y="230611"/>
                    <a:pt x="55396" y="218463"/>
                    <a:pt x="33772" y="196839"/>
                  </a:cubicBezTo>
                  <a:cubicBezTo>
                    <a:pt x="12148" y="175215"/>
                    <a:pt x="0" y="145886"/>
                    <a:pt x="0" y="115305"/>
                  </a:cubicBezTo>
                  <a:lnTo>
                    <a:pt x="0" y="115305"/>
                  </a:lnTo>
                  <a:cubicBezTo>
                    <a:pt x="0" y="84725"/>
                    <a:pt x="12148" y="55396"/>
                    <a:pt x="33772" y="33772"/>
                  </a:cubicBezTo>
                  <a:cubicBezTo>
                    <a:pt x="55396" y="12148"/>
                    <a:pt x="84725" y="0"/>
                    <a:pt x="115305" y="0"/>
                  </a:cubicBezTo>
                  <a:close/>
                </a:path>
              </a:pathLst>
            </a:custGeom>
            <a:solidFill>
              <a:srgbClr val="0061AE"/>
            </a:solidFill>
          </p:spPr>
          <p:txBody>
            <a:bodyPr/>
            <a:lstStyle/>
            <a:p>
              <a:pPr algn="ctr"/>
              <a:r>
                <a:rPr lang="fr-FR" sz="5400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11" name="TextBox 53">
              <a:extLst>
                <a:ext uri="{FF2B5EF4-FFF2-40B4-BE49-F238E27FC236}">
                  <a16:creationId xmlns:a16="http://schemas.microsoft.com/office/drawing/2014/main" id="{C85B46B4-3348-8F6A-5DC2-2696293A6769}"/>
                </a:ext>
              </a:extLst>
            </p:cNvPr>
            <p:cNvSpPr txBox="1"/>
            <p:nvPr/>
          </p:nvSpPr>
          <p:spPr>
            <a:xfrm>
              <a:off x="0" y="-95250"/>
              <a:ext cx="295004" cy="3258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739"/>
                </a:lnSpc>
              </a:pPr>
              <a:endParaRPr/>
            </a:p>
          </p:txBody>
        </p:sp>
      </p:grpSp>
      <p:sp>
        <p:nvSpPr>
          <p:cNvPr id="3" name="ZoneTexte 2">
            <a:extLst>
              <a:ext uri="{FF2B5EF4-FFF2-40B4-BE49-F238E27FC236}">
                <a16:creationId xmlns:a16="http://schemas.microsoft.com/office/drawing/2014/main" id="{578EB820-9D18-5950-F3A7-E01E9D93B8D2}"/>
              </a:ext>
            </a:extLst>
          </p:cNvPr>
          <p:cNvSpPr txBox="1"/>
          <p:nvPr/>
        </p:nvSpPr>
        <p:spPr>
          <a:xfrm>
            <a:off x="1905000" y="4071521"/>
            <a:ext cx="1536826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0000CC"/>
                </a:solidFill>
              </a:rPr>
              <a:t>Des alertes vont apparaître</a:t>
            </a:r>
            <a:r>
              <a:rPr lang="fr-FR" sz="2400" dirty="0"/>
              <a:t>:</a:t>
            </a:r>
          </a:p>
          <a:p>
            <a:endParaRPr lang="fr-FR" sz="2400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r>
              <a:rPr lang="fr-FR" sz="240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 Déséquilibre budgétaire</a:t>
            </a:r>
            <a:r>
              <a:rPr lang="fr-FR" sz="2400" dirty="0"/>
              <a:t> </a:t>
            </a:r>
          </a:p>
          <a:p>
            <a:endParaRPr lang="fr-FR" sz="2400" dirty="0"/>
          </a:p>
          <a:p>
            <a:r>
              <a:rPr lang="fr-FR" sz="240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 Non-respect des exigences liées au nombre d'ETP minimum concernant la fonction  Direction</a:t>
            </a:r>
            <a:r>
              <a:rPr lang="fr-FR" sz="2400" dirty="0"/>
              <a:t> </a:t>
            </a:r>
          </a:p>
          <a:p>
            <a:r>
              <a:rPr lang="fr-FR" sz="240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 Non-respect des exigences liées au nombre d'ETP minimum concernant la fonction Accueil</a:t>
            </a:r>
            <a:r>
              <a:rPr lang="fr-FR" sz="2400" dirty="0"/>
              <a:t> </a:t>
            </a:r>
          </a:p>
          <a:p>
            <a:r>
              <a:rPr lang="fr-FR" sz="240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 Non-respect des exigences liées au nombre d'ETP minimum concernant le Référent familles</a:t>
            </a:r>
            <a:r>
              <a:rPr lang="fr-FR" sz="2400" dirty="0"/>
              <a:t> </a:t>
            </a:r>
          </a:p>
          <a:p>
            <a:endParaRPr lang="fr-FR" sz="2400" dirty="0"/>
          </a:p>
          <a:p>
            <a:r>
              <a:rPr lang="fr-FR" sz="2400" dirty="0">
                <a:solidFill>
                  <a:srgbClr val="0000CC"/>
                </a:solidFill>
              </a:rPr>
              <a:t>En cas d’alerte en anomalie, 2 possibilités:</a:t>
            </a:r>
          </a:p>
          <a:p>
            <a:endParaRPr lang="fr-FR" sz="2400" dirty="0">
              <a:solidFill>
                <a:srgbClr val="0000CC"/>
              </a:solidFill>
            </a:endParaRPr>
          </a:p>
          <a:p>
            <a:pPr marL="457200" indent="-457200">
              <a:buFontTx/>
              <a:buChar char="-"/>
            </a:pPr>
            <a:r>
              <a:rPr lang="fr-FR" sz="2400" dirty="0">
                <a:solidFill>
                  <a:srgbClr val="0000CC"/>
                </a:solidFill>
              </a:rPr>
              <a:t>Soit c’est une erreur de déclaration = à modifier et pas de commentaire obligatoire.</a:t>
            </a:r>
          </a:p>
          <a:p>
            <a:pPr marL="457200" indent="-457200">
              <a:buFontTx/>
              <a:buChar char="-"/>
            </a:pPr>
            <a:endParaRPr lang="fr-FR" sz="2400" dirty="0">
              <a:solidFill>
                <a:srgbClr val="0000CC"/>
              </a:solidFill>
            </a:endParaRPr>
          </a:p>
          <a:p>
            <a:pPr marL="457200" indent="-457200">
              <a:buFontTx/>
              <a:buChar char="-"/>
            </a:pPr>
            <a:r>
              <a:rPr lang="fr-FR" sz="2400" dirty="0">
                <a:solidFill>
                  <a:srgbClr val="0000CC"/>
                </a:solidFill>
              </a:rPr>
              <a:t>Soit c’est un cas particulier = commentaires d’explications obligatoires (uniquement l’approbateur) à la fin de la déclaration en commentaire libre.</a:t>
            </a:r>
          </a:p>
        </p:txBody>
      </p:sp>
      <p:pic>
        <p:nvPicPr>
          <p:cNvPr id="4" name="Image 6" descr="Une image contenant texte&#10;&#10;Description générée automatiquement">
            <a:extLst>
              <a:ext uri="{FF2B5EF4-FFF2-40B4-BE49-F238E27FC236}">
                <a16:creationId xmlns:a16="http://schemas.microsoft.com/office/drawing/2014/main" id="{AAC0757C-0396-3AD9-07CC-F2721D27C9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4800" y="2788782"/>
            <a:ext cx="8839200" cy="2565477"/>
          </a:xfrm>
          <a:prstGeom prst="rect">
            <a:avLst/>
          </a:prstGeom>
          <a:ln w="15875">
            <a:solidFill>
              <a:schemeClr val="tx2"/>
            </a:solidFill>
          </a:ln>
        </p:spPr>
      </p:pic>
      <p:sp>
        <p:nvSpPr>
          <p:cNvPr id="5" name="TextBox 2">
            <a:extLst>
              <a:ext uri="{FF2B5EF4-FFF2-40B4-BE49-F238E27FC236}">
                <a16:creationId xmlns:a16="http://schemas.microsoft.com/office/drawing/2014/main" id="{B9E7FE54-92D4-0381-4A3F-C2D369D658AE}"/>
              </a:ext>
            </a:extLst>
          </p:cNvPr>
          <p:cNvSpPr txBox="1"/>
          <p:nvPr/>
        </p:nvSpPr>
        <p:spPr>
          <a:xfrm>
            <a:off x="2394558" y="1186181"/>
            <a:ext cx="8586530" cy="14459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79"/>
              </a:lnSpc>
            </a:pPr>
            <a:r>
              <a:rPr lang="en-US" sz="5999" dirty="0">
                <a:solidFill>
                  <a:srgbClr val="343232"/>
                </a:solidFill>
                <a:latin typeface="Calibri" panose="020F0502020204030204" pitchFamily="34" charset="0"/>
                <a:ea typeface="Catchy Mager"/>
                <a:cs typeface="Calibri" panose="020F0502020204030204" pitchFamily="34" charset="0"/>
                <a:sym typeface="Catchy Mager"/>
              </a:rPr>
              <a:t>Le réel 2024</a:t>
            </a:r>
          </a:p>
          <a:p>
            <a:pPr algn="l">
              <a:lnSpc>
                <a:spcPts val="5879"/>
              </a:lnSpc>
            </a:pPr>
            <a:r>
              <a:rPr lang="en-US" sz="3600" dirty="0">
                <a:solidFill>
                  <a:srgbClr val="343232"/>
                </a:solidFill>
                <a:latin typeface="Calibri" panose="020F0502020204030204" pitchFamily="34" charset="0"/>
                <a:ea typeface="Catchy Mager"/>
                <a:cs typeface="Calibri" panose="020F0502020204030204" pitchFamily="34" charset="0"/>
                <a:sym typeface="Catchy Mager"/>
              </a:rPr>
              <a:t>* Les contrôles </a:t>
            </a:r>
          </a:p>
        </p:txBody>
      </p:sp>
    </p:spTree>
    <p:extLst>
      <p:ext uri="{BB962C8B-B14F-4D97-AF65-F5344CB8AC3E}">
        <p14:creationId xmlns:p14="http://schemas.microsoft.com/office/powerpoint/2010/main" val="11978128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394558" y="1186181"/>
            <a:ext cx="13531242" cy="7705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879"/>
              </a:lnSpc>
            </a:pPr>
            <a:r>
              <a:rPr lang="en-US" sz="5999" dirty="0">
                <a:solidFill>
                  <a:srgbClr val="343232"/>
                </a:solidFill>
                <a:latin typeface="Calibri" panose="020F0502020204030204" pitchFamily="34" charset="0"/>
                <a:ea typeface="Catchy Mager"/>
                <a:cs typeface="Calibri" panose="020F0502020204030204" pitchFamily="34" charset="0"/>
                <a:sym typeface="Catchy Mager"/>
              </a:rPr>
              <a:t>Impact de la convention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1028700" y="1028700"/>
            <a:ext cx="1120095" cy="875600"/>
            <a:chOff x="0" y="0"/>
            <a:chExt cx="295004" cy="23061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95004" cy="230611"/>
            </a:xfrm>
            <a:custGeom>
              <a:avLst/>
              <a:gdLst/>
              <a:ahLst/>
              <a:cxnLst/>
              <a:rect l="l" t="t" r="r" b="b"/>
              <a:pathLst>
                <a:path w="295004" h="230611">
                  <a:moveTo>
                    <a:pt x="115305" y="0"/>
                  </a:moveTo>
                  <a:lnTo>
                    <a:pt x="179699" y="0"/>
                  </a:lnTo>
                  <a:cubicBezTo>
                    <a:pt x="210280" y="0"/>
                    <a:pt x="239608" y="12148"/>
                    <a:pt x="261232" y="33772"/>
                  </a:cubicBezTo>
                  <a:cubicBezTo>
                    <a:pt x="282856" y="55396"/>
                    <a:pt x="295004" y="84725"/>
                    <a:pt x="295004" y="115305"/>
                  </a:cubicBezTo>
                  <a:lnTo>
                    <a:pt x="295004" y="115305"/>
                  </a:lnTo>
                  <a:cubicBezTo>
                    <a:pt x="295004" y="145886"/>
                    <a:pt x="282856" y="175215"/>
                    <a:pt x="261232" y="196839"/>
                  </a:cubicBezTo>
                  <a:cubicBezTo>
                    <a:pt x="239608" y="218463"/>
                    <a:pt x="210280" y="230611"/>
                    <a:pt x="179699" y="230611"/>
                  </a:cubicBezTo>
                  <a:lnTo>
                    <a:pt x="115305" y="230611"/>
                  </a:lnTo>
                  <a:cubicBezTo>
                    <a:pt x="84725" y="230611"/>
                    <a:pt x="55396" y="218463"/>
                    <a:pt x="33772" y="196839"/>
                  </a:cubicBezTo>
                  <a:cubicBezTo>
                    <a:pt x="12148" y="175215"/>
                    <a:pt x="0" y="145886"/>
                    <a:pt x="0" y="115305"/>
                  </a:cubicBezTo>
                  <a:lnTo>
                    <a:pt x="0" y="115305"/>
                  </a:lnTo>
                  <a:cubicBezTo>
                    <a:pt x="0" y="84725"/>
                    <a:pt x="12148" y="55396"/>
                    <a:pt x="33772" y="33772"/>
                  </a:cubicBezTo>
                  <a:cubicBezTo>
                    <a:pt x="55396" y="12148"/>
                    <a:pt x="84725" y="0"/>
                    <a:pt x="115305" y="0"/>
                  </a:cubicBezTo>
                  <a:close/>
                </a:path>
              </a:pathLst>
            </a:custGeom>
            <a:solidFill>
              <a:srgbClr val="0061AE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95250"/>
              <a:ext cx="295004" cy="3258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73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436570" y="1200148"/>
            <a:ext cx="304355" cy="6907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01"/>
              </a:lnSpc>
            </a:pPr>
            <a:r>
              <a:rPr lang="en-US" sz="5205" dirty="0">
                <a:solidFill>
                  <a:srgbClr val="FFFFFF"/>
                </a:solidFill>
                <a:latin typeface="Catchy Mager"/>
                <a:ea typeface="Catchy Mager"/>
                <a:cs typeface="Catchy Mager"/>
                <a:sym typeface="Catchy Mager"/>
              </a:rPr>
              <a:t>2</a:t>
            </a:r>
          </a:p>
        </p:txBody>
      </p:sp>
      <p:grpSp>
        <p:nvGrpSpPr>
          <p:cNvPr id="9" name="Group 51">
            <a:extLst>
              <a:ext uri="{FF2B5EF4-FFF2-40B4-BE49-F238E27FC236}">
                <a16:creationId xmlns:a16="http://schemas.microsoft.com/office/drawing/2014/main" id="{79158DCB-9ADF-182F-0071-BB519AFC795E}"/>
              </a:ext>
            </a:extLst>
          </p:cNvPr>
          <p:cNvGrpSpPr/>
          <p:nvPr/>
        </p:nvGrpSpPr>
        <p:grpSpPr>
          <a:xfrm>
            <a:off x="1031509" y="1002590"/>
            <a:ext cx="1120095" cy="875600"/>
            <a:chOff x="0" y="0"/>
            <a:chExt cx="295004" cy="230611"/>
          </a:xfrm>
        </p:grpSpPr>
        <p:sp>
          <p:nvSpPr>
            <p:cNvPr id="10" name="Freeform 52">
              <a:extLst>
                <a:ext uri="{FF2B5EF4-FFF2-40B4-BE49-F238E27FC236}">
                  <a16:creationId xmlns:a16="http://schemas.microsoft.com/office/drawing/2014/main" id="{50FC1E40-6A62-C64C-F68C-896B19C1453B}"/>
                </a:ext>
              </a:extLst>
            </p:cNvPr>
            <p:cNvSpPr/>
            <p:nvPr/>
          </p:nvSpPr>
          <p:spPr>
            <a:xfrm>
              <a:off x="0" y="0"/>
              <a:ext cx="295004" cy="230611"/>
            </a:xfrm>
            <a:custGeom>
              <a:avLst/>
              <a:gdLst/>
              <a:ahLst/>
              <a:cxnLst/>
              <a:rect l="l" t="t" r="r" b="b"/>
              <a:pathLst>
                <a:path w="295004" h="230611">
                  <a:moveTo>
                    <a:pt x="115305" y="0"/>
                  </a:moveTo>
                  <a:lnTo>
                    <a:pt x="179699" y="0"/>
                  </a:lnTo>
                  <a:cubicBezTo>
                    <a:pt x="210280" y="0"/>
                    <a:pt x="239608" y="12148"/>
                    <a:pt x="261232" y="33772"/>
                  </a:cubicBezTo>
                  <a:cubicBezTo>
                    <a:pt x="282856" y="55396"/>
                    <a:pt x="295004" y="84725"/>
                    <a:pt x="295004" y="115305"/>
                  </a:cubicBezTo>
                  <a:lnTo>
                    <a:pt x="295004" y="115305"/>
                  </a:lnTo>
                  <a:cubicBezTo>
                    <a:pt x="295004" y="145886"/>
                    <a:pt x="282856" y="175215"/>
                    <a:pt x="261232" y="196839"/>
                  </a:cubicBezTo>
                  <a:cubicBezTo>
                    <a:pt x="239608" y="218463"/>
                    <a:pt x="210280" y="230611"/>
                    <a:pt x="179699" y="230611"/>
                  </a:cubicBezTo>
                  <a:lnTo>
                    <a:pt x="115305" y="230611"/>
                  </a:lnTo>
                  <a:cubicBezTo>
                    <a:pt x="84725" y="230611"/>
                    <a:pt x="55396" y="218463"/>
                    <a:pt x="33772" y="196839"/>
                  </a:cubicBezTo>
                  <a:cubicBezTo>
                    <a:pt x="12148" y="175215"/>
                    <a:pt x="0" y="145886"/>
                    <a:pt x="0" y="115305"/>
                  </a:cubicBezTo>
                  <a:lnTo>
                    <a:pt x="0" y="115305"/>
                  </a:lnTo>
                  <a:cubicBezTo>
                    <a:pt x="0" y="84725"/>
                    <a:pt x="12148" y="55396"/>
                    <a:pt x="33772" y="33772"/>
                  </a:cubicBezTo>
                  <a:cubicBezTo>
                    <a:pt x="55396" y="12148"/>
                    <a:pt x="84725" y="0"/>
                    <a:pt x="115305" y="0"/>
                  </a:cubicBezTo>
                  <a:close/>
                </a:path>
              </a:pathLst>
            </a:custGeom>
            <a:solidFill>
              <a:srgbClr val="0061AE"/>
            </a:solidFill>
          </p:spPr>
          <p:txBody>
            <a:bodyPr/>
            <a:lstStyle/>
            <a:p>
              <a:pPr algn="ctr"/>
              <a:r>
                <a:rPr lang="fr-FR" sz="5400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11" name="TextBox 53">
              <a:extLst>
                <a:ext uri="{FF2B5EF4-FFF2-40B4-BE49-F238E27FC236}">
                  <a16:creationId xmlns:a16="http://schemas.microsoft.com/office/drawing/2014/main" id="{16775618-9D3C-28A7-2842-2DEE694AF232}"/>
                </a:ext>
              </a:extLst>
            </p:cNvPr>
            <p:cNvSpPr txBox="1"/>
            <p:nvPr/>
          </p:nvSpPr>
          <p:spPr>
            <a:xfrm>
              <a:off x="0" y="-95250"/>
              <a:ext cx="295004" cy="3258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739"/>
                </a:lnSpc>
              </a:pPr>
              <a:endParaRPr/>
            </a:p>
          </p:txBody>
        </p:sp>
      </p:grpSp>
      <p:sp>
        <p:nvSpPr>
          <p:cNvPr id="12" name="ZoneTexte 11">
            <a:extLst>
              <a:ext uri="{FF2B5EF4-FFF2-40B4-BE49-F238E27FC236}">
                <a16:creationId xmlns:a16="http://schemas.microsoft.com/office/drawing/2014/main" id="{20627756-2801-8C0F-BD81-646EEAA96CC0}"/>
              </a:ext>
            </a:extLst>
          </p:cNvPr>
          <p:cNvSpPr txBox="1"/>
          <p:nvPr/>
        </p:nvSpPr>
        <p:spPr>
          <a:xfrm>
            <a:off x="5435252" y="6591300"/>
            <a:ext cx="706154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00B050"/>
                </a:solidFill>
              </a:rPr>
              <a:t>Votre convention est en cours de renouvellement.</a:t>
            </a:r>
          </a:p>
          <a:p>
            <a:r>
              <a:rPr lang="fr-FR" sz="2800" dirty="0"/>
              <a:t>Il faut attendre la validation des pièces justificatives pour:</a:t>
            </a:r>
          </a:p>
          <a:p>
            <a:r>
              <a:rPr lang="fr-FR" sz="2800" dirty="0"/>
              <a:t>- la validation de l’agrément par la Commission,</a:t>
            </a:r>
          </a:p>
          <a:p>
            <a:r>
              <a:rPr lang="fr-FR" sz="2800" dirty="0"/>
              <a:t>- recevoir la convention par Docaposte,</a:t>
            </a:r>
          </a:p>
          <a:p>
            <a:r>
              <a:rPr lang="fr-FR" sz="2800" dirty="0"/>
              <a:t>- avoir la déclaration dans le Portail.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6E74BB59-757A-8C2B-0A4B-91F20248F3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7459" y="5888178"/>
            <a:ext cx="4038052" cy="1620365"/>
          </a:xfrm>
          <a:prstGeom prst="rect">
            <a:avLst/>
          </a:prstGeom>
        </p:spPr>
      </p:pic>
      <p:sp>
        <p:nvSpPr>
          <p:cNvPr id="17" name="Ellipse 16">
            <a:extLst>
              <a:ext uri="{FF2B5EF4-FFF2-40B4-BE49-F238E27FC236}">
                <a16:creationId xmlns:a16="http://schemas.microsoft.com/office/drawing/2014/main" id="{8BEC71F0-3031-169E-577B-E42488E940F6}"/>
              </a:ext>
            </a:extLst>
          </p:cNvPr>
          <p:cNvSpPr/>
          <p:nvPr/>
        </p:nvSpPr>
        <p:spPr>
          <a:xfrm>
            <a:off x="14242211" y="7734300"/>
            <a:ext cx="3628549" cy="162036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rtlCol="0" anchor="ctr"/>
          <a:lstStyle/>
          <a:p>
            <a:pPr algn="ctr"/>
            <a:r>
              <a:rPr lang="fr-FR" sz="2800" b="1" dirty="0">
                <a:solidFill>
                  <a:srgbClr val="0000CC"/>
                </a:solidFill>
              </a:rPr>
              <a:t>Pensez à mettre à jour vos équipements ALSH </a:t>
            </a:r>
          </a:p>
        </p:txBody>
      </p:sp>
      <p:sp>
        <p:nvSpPr>
          <p:cNvPr id="8" name="Rectangle : avec coins arrondis en diagonale 7">
            <a:extLst>
              <a:ext uri="{FF2B5EF4-FFF2-40B4-BE49-F238E27FC236}">
                <a16:creationId xmlns:a16="http://schemas.microsoft.com/office/drawing/2014/main" id="{3F82762B-BFE6-1953-9FA2-5D21FA69BCDC}"/>
              </a:ext>
            </a:extLst>
          </p:cNvPr>
          <p:cNvSpPr/>
          <p:nvPr/>
        </p:nvSpPr>
        <p:spPr>
          <a:xfrm>
            <a:off x="3809998" y="2479744"/>
            <a:ext cx="4723852" cy="2663756"/>
          </a:xfrm>
          <a:prstGeom prst="round2DiagRect">
            <a:avLst/>
          </a:prstGeom>
          <a:solidFill>
            <a:schemeClr val="accent1"/>
          </a:solidFill>
        </p:spPr>
        <p:txBody>
          <a:bodyPr rtlCol="0" anchor="ctr"/>
          <a:lstStyle/>
          <a:p>
            <a:pPr algn="ctr"/>
            <a:r>
              <a:rPr lang="fr-FR" sz="2400" b="1" dirty="0"/>
              <a:t>Avez-vous reçu un mail</a:t>
            </a:r>
          </a:p>
          <a:p>
            <a:pPr algn="ctr"/>
            <a:r>
              <a:rPr lang="fr-FR" sz="2400" b="1" dirty="0"/>
              <a:t> du Portail Partenaire</a:t>
            </a:r>
          </a:p>
          <a:p>
            <a:pPr algn="ctr"/>
            <a:r>
              <a:rPr lang="fr-FR" sz="2400" b="1" dirty="0"/>
              <a:t> pour effectuer la déclaration prévisionnelle 2025?</a:t>
            </a:r>
          </a:p>
        </p:txBody>
      </p: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D735ED98-FE02-4085-3363-98B55B3C2F14}"/>
              </a:ext>
            </a:extLst>
          </p:cNvPr>
          <p:cNvCxnSpPr>
            <a:cxnSpLocks/>
            <a:stCxn id="8" idx="1"/>
            <a:endCxn id="16" idx="0"/>
          </p:cNvCxnSpPr>
          <p:nvPr/>
        </p:nvCxnSpPr>
        <p:spPr>
          <a:xfrm flipH="1">
            <a:off x="2469419" y="5143500"/>
            <a:ext cx="3702505" cy="148923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>
            <a:extLst>
              <a:ext uri="{FF2B5EF4-FFF2-40B4-BE49-F238E27FC236}">
                <a16:creationId xmlns:a16="http://schemas.microsoft.com/office/drawing/2014/main" id="{D9B04D30-D56E-0933-AC88-ED813E6F8C0C}"/>
              </a:ext>
            </a:extLst>
          </p:cNvPr>
          <p:cNvSpPr txBox="1"/>
          <p:nvPr/>
        </p:nvSpPr>
        <p:spPr>
          <a:xfrm>
            <a:off x="417240" y="6632730"/>
            <a:ext cx="41043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rgbClr val="0000CC"/>
                </a:solidFill>
              </a:rPr>
              <a:t>Vous pouvez déclarer avant la réunion annuelle.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669F0A36-05C1-B207-E81B-D8B363B0C7B4}"/>
              </a:ext>
            </a:extLst>
          </p:cNvPr>
          <p:cNvSpPr txBox="1"/>
          <p:nvPr/>
        </p:nvSpPr>
        <p:spPr>
          <a:xfrm>
            <a:off x="2221030" y="5767792"/>
            <a:ext cx="11200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solidFill>
                  <a:srgbClr val="0000CC"/>
                </a:solidFill>
              </a:rPr>
              <a:t>OUI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B04329DB-B8A4-D065-07EB-301CBAA30A5B}"/>
              </a:ext>
            </a:extLst>
          </p:cNvPr>
          <p:cNvSpPr txBox="1"/>
          <p:nvPr/>
        </p:nvSpPr>
        <p:spPr>
          <a:xfrm>
            <a:off x="8442675" y="5718506"/>
            <a:ext cx="11200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solidFill>
                  <a:srgbClr val="00B050"/>
                </a:solidFill>
              </a:rPr>
              <a:t>NON</a:t>
            </a:r>
          </a:p>
        </p:txBody>
      </p: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3742ABE9-61D7-92E9-CD84-42064A2E517D}"/>
              </a:ext>
            </a:extLst>
          </p:cNvPr>
          <p:cNvCxnSpPr>
            <a:cxnSpLocks/>
            <a:stCxn id="8" idx="1"/>
            <a:endCxn id="12" idx="0"/>
          </p:cNvCxnSpPr>
          <p:nvPr/>
        </p:nvCxnSpPr>
        <p:spPr>
          <a:xfrm>
            <a:off x="6171924" y="5143500"/>
            <a:ext cx="2794102" cy="14478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EA90B71F-DAC0-9AAC-E17E-04DD16FAB260}"/>
              </a:ext>
            </a:extLst>
          </p:cNvPr>
          <p:cNvSpPr/>
          <p:nvPr/>
        </p:nvSpPr>
        <p:spPr>
          <a:xfrm>
            <a:off x="10172754" y="5659773"/>
            <a:ext cx="2031552" cy="972957"/>
          </a:xfrm>
          <a:prstGeom prst="roundRect">
            <a:avLst/>
          </a:prstGeom>
          <a:solidFill>
            <a:srgbClr val="CCFFCC"/>
          </a:solidFill>
        </p:spPr>
        <p:txBody>
          <a:bodyPr rtlCol="0" anchor="ctr"/>
          <a:lstStyle/>
          <a:p>
            <a:pPr algn="l"/>
            <a:r>
              <a:rPr lang="fr-FR" sz="2400" b="1" dirty="0">
                <a:solidFill>
                  <a:srgbClr val="00B050"/>
                </a:solidFill>
              </a:rPr>
              <a:t>CS Val Vert</a:t>
            </a:r>
          </a:p>
          <a:p>
            <a:pPr algn="l"/>
            <a:r>
              <a:rPr lang="fr-FR" sz="2400" b="1" dirty="0">
                <a:solidFill>
                  <a:srgbClr val="00B050"/>
                </a:solidFill>
              </a:rPr>
              <a:t>CS Chadrac</a:t>
            </a:r>
          </a:p>
        </p:txBody>
      </p:sp>
    </p:spTree>
    <p:extLst>
      <p:ext uri="{BB962C8B-B14F-4D97-AF65-F5344CB8AC3E}">
        <p14:creationId xmlns:p14="http://schemas.microsoft.com/office/powerpoint/2010/main" val="37901437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>
          <a:blip xmlns:r="http://schemas.openxmlformats.org/officeDocument/2006/relationships" r:embed="rId1"/>
          <a:stretch>
            <a:fillRect l="-25329" r="-25329"/>
          </a:stretch>
        </a:blipFill>
      </a:spPr>
      <a:bodyPr/>
      <a:lstStyle>
        <a:defPPr algn="l">
          <a:defRPr/>
        </a:defPPr>
      </a:lstStyle>
    </a:sp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668</TotalTime>
  <Words>723</Words>
  <Application>Microsoft Office PowerPoint</Application>
  <PresentationFormat>Personnalisé</PresentationFormat>
  <Paragraphs>176</Paragraphs>
  <Slides>17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2" baseType="lpstr">
      <vt:lpstr>Arial</vt:lpstr>
      <vt:lpstr>Glacial Indifference</vt:lpstr>
      <vt:lpstr>Calibri</vt:lpstr>
      <vt:lpstr>Catchy Mager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Entreprise Marketing Minimaliste Moderne Beige Coloré</dc:title>
  <cp:lastModifiedBy>Nadia MACHABERT 431</cp:lastModifiedBy>
  <cp:revision>52</cp:revision>
  <dcterms:created xsi:type="dcterms:W3CDTF">2006-08-16T00:00:00Z</dcterms:created>
  <dcterms:modified xsi:type="dcterms:W3CDTF">2025-01-27T12:38:04Z</dcterms:modified>
  <dc:identifier>DAGWYPQ5GcY</dc:identifier>
</cp:coreProperties>
</file>