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notesMasterIdLst>
    <p:notesMasterId r:id="rId20"/>
  </p:notesMasterIdLst>
  <p:sldIdLst>
    <p:sldId id="256" r:id="rId5"/>
    <p:sldId id="257" r:id="rId6"/>
    <p:sldId id="260" r:id="rId7"/>
    <p:sldId id="259" r:id="rId8"/>
    <p:sldId id="262" r:id="rId9"/>
    <p:sldId id="261" r:id="rId10"/>
    <p:sldId id="263" r:id="rId11"/>
    <p:sldId id="266" r:id="rId12"/>
    <p:sldId id="264" r:id="rId13"/>
    <p:sldId id="265" r:id="rId14"/>
    <p:sldId id="267" r:id="rId15"/>
    <p:sldId id="268" r:id="rId16"/>
    <p:sldId id="269" r:id="rId17"/>
    <p:sldId id="270" r:id="rId18"/>
    <p:sldId id="27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4A4F5F-3703-4FC1-B378-39B5D3E9CAF3}" v="24" dt="2025-07-16T08:50:27.70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Style à thème 2 - Accentuation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13" autoAdjust="0"/>
    <p:restoredTop sz="80494" autoAdjust="0"/>
  </p:normalViewPr>
  <p:slideViewPr>
    <p:cSldViewPr snapToGrid="0">
      <p:cViewPr varScale="1">
        <p:scale>
          <a:sx n="63" d="100"/>
          <a:sy n="63" d="100"/>
        </p:scale>
        <p:origin x="114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a GARDA 388" userId="S::eva.garda@caf38.caf.fr::320e8b9a-20eb-4f46-a568-ad31daf9042b" providerId="AD" clId="Web-{C74A4F5F-3703-4FC1-B378-39B5D3E9CAF3}"/>
    <pc:docChg chg="modSld">
      <pc:chgData name="Eva GARDA 388" userId="S::eva.garda@caf38.caf.fr::320e8b9a-20eb-4f46-a568-ad31daf9042b" providerId="AD" clId="Web-{C74A4F5F-3703-4FC1-B378-39B5D3E9CAF3}" dt="2025-07-16T08:50:27.015" v="16" actId="1076"/>
      <pc:docMkLst>
        <pc:docMk/>
      </pc:docMkLst>
      <pc:sldChg chg="modSp">
        <pc:chgData name="Eva GARDA 388" userId="S::eva.garda@caf38.caf.fr::320e8b9a-20eb-4f46-a568-ad31daf9042b" providerId="AD" clId="Web-{C74A4F5F-3703-4FC1-B378-39B5D3E9CAF3}" dt="2025-07-16T08:46:29.341" v="4" actId="20577"/>
        <pc:sldMkLst>
          <pc:docMk/>
          <pc:sldMk cId="2929585648" sldId="260"/>
        </pc:sldMkLst>
        <pc:spChg chg="mod">
          <ac:chgData name="Eva GARDA 388" userId="S::eva.garda@caf38.caf.fr::320e8b9a-20eb-4f46-a568-ad31daf9042b" providerId="AD" clId="Web-{C74A4F5F-3703-4FC1-B378-39B5D3E9CAF3}" dt="2025-07-16T08:46:29.341" v="4" actId="20577"/>
          <ac:spMkLst>
            <pc:docMk/>
            <pc:sldMk cId="2929585648" sldId="260"/>
            <ac:spMk id="3" creationId="{5EFA8DD4-7A7E-4BF8-93E5-CE93586CFDF2}"/>
          </ac:spMkLst>
        </pc:spChg>
      </pc:sldChg>
      <pc:sldChg chg="modSp">
        <pc:chgData name="Eva GARDA 388" userId="S::eva.garda@caf38.caf.fr::320e8b9a-20eb-4f46-a568-ad31daf9042b" providerId="AD" clId="Web-{C74A4F5F-3703-4FC1-B378-39B5D3E9CAF3}" dt="2025-07-16T08:50:27.015" v="16" actId="1076"/>
        <pc:sldMkLst>
          <pc:docMk/>
          <pc:sldMk cId="3150407284" sldId="271"/>
        </pc:sldMkLst>
        <pc:spChg chg="mod">
          <ac:chgData name="Eva GARDA 388" userId="S::eva.garda@caf38.caf.fr::320e8b9a-20eb-4f46-a568-ad31daf9042b" providerId="AD" clId="Web-{C74A4F5F-3703-4FC1-B378-39B5D3E9CAF3}" dt="2025-07-16T08:50:27.015" v="16" actId="1076"/>
          <ac:spMkLst>
            <pc:docMk/>
            <pc:sldMk cId="3150407284" sldId="271"/>
            <ac:spMk id="2" creationId="{CAF05248-CA0C-4B4B-A4C9-0F512E6D4BA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EDA6FA-5376-4BD6-B652-8070792A4058}" type="doc">
      <dgm:prSet loTypeId="urn:microsoft.com/office/officeart/2005/8/layout/bProcess4" loCatId="process" qsTypeId="urn:microsoft.com/office/officeart/2005/8/quickstyle/3d1" qsCatId="3D" csTypeId="urn:microsoft.com/office/officeart/2005/8/colors/accent1_2" csCatId="accent1" phldr="1"/>
      <dgm:spPr/>
    </dgm:pt>
    <dgm:pt modelId="{A554098C-EBEF-4D59-81F6-4137F77F325D}">
      <dgm:prSet phldrT="[Texte]"/>
      <dgm:spPr/>
      <dgm:t>
        <a:bodyPr/>
        <a:lstStyle/>
        <a:p>
          <a:r>
            <a:rPr lang="fr-FR" dirty="0"/>
            <a:t>1. Expliciter et partager le sens de la démarche d’évaluation</a:t>
          </a:r>
        </a:p>
      </dgm:t>
    </dgm:pt>
    <dgm:pt modelId="{BEDACA48-E97C-451C-B799-32D21A8AECC8}" type="parTrans" cxnId="{474913B4-9B56-47EC-8D3F-FBB6146851D5}">
      <dgm:prSet/>
      <dgm:spPr/>
      <dgm:t>
        <a:bodyPr/>
        <a:lstStyle/>
        <a:p>
          <a:endParaRPr lang="fr-FR"/>
        </a:p>
      </dgm:t>
    </dgm:pt>
    <dgm:pt modelId="{948FA911-179B-499A-A887-2607AC5AD9D2}" type="sibTrans" cxnId="{474913B4-9B56-47EC-8D3F-FBB6146851D5}">
      <dgm:prSet/>
      <dgm:spPr/>
      <dgm:t>
        <a:bodyPr/>
        <a:lstStyle/>
        <a:p>
          <a:endParaRPr lang="fr-FR"/>
        </a:p>
      </dgm:t>
    </dgm:pt>
    <dgm:pt modelId="{8F712439-86B2-40C8-9E57-1A42B4C0A366}">
      <dgm:prSet phldrT="[Texte]"/>
      <dgm:spPr/>
      <dgm:t>
        <a:bodyPr/>
        <a:lstStyle/>
        <a:p>
          <a:r>
            <a:rPr lang="fr-FR" dirty="0"/>
            <a:t>2. Constituer le groupe projet évaluation</a:t>
          </a:r>
        </a:p>
      </dgm:t>
    </dgm:pt>
    <dgm:pt modelId="{6BA4264B-E38D-4C4E-A112-D998EE30293A}" type="parTrans" cxnId="{9595E745-CA42-47B4-9BC6-3CF440EDE132}">
      <dgm:prSet/>
      <dgm:spPr/>
      <dgm:t>
        <a:bodyPr/>
        <a:lstStyle/>
        <a:p>
          <a:endParaRPr lang="fr-FR"/>
        </a:p>
      </dgm:t>
    </dgm:pt>
    <dgm:pt modelId="{D9449E79-4CC6-442E-BA69-B484FCC419D2}" type="sibTrans" cxnId="{9595E745-CA42-47B4-9BC6-3CF440EDE132}">
      <dgm:prSet/>
      <dgm:spPr/>
      <dgm:t>
        <a:bodyPr/>
        <a:lstStyle/>
        <a:p>
          <a:endParaRPr lang="fr-FR"/>
        </a:p>
      </dgm:t>
    </dgm:pt>
    <dgm:pt modelId="{1C04B76B-EA21-483E-98E0-BB1348014F57}">
      <dgm:prSet phldrT="[Texte]"/>
      <dgm:spPr/>
      <dgm:t>
        <a:bodyPr/>
        <a:lstStyle/>
        <a:p>
          <a:r>
            <a:rPr lang="fr-FR" dirty="0"/>
            <a:t>3. Construire et partager le référentiel d'évaluation / Définir le calendrier </a:t>
          </a:r>
        </a:p>
      </dgm:t>
    </dgm:pt>
    <dgm:pt modelId="{CBCD5B82-E342-404E-BA7C-546E5A4F21FB}" type="parTrans" cxnId="{927D74FE-5BBA-474A-8DFE-7C014C971B53}">
      <dgm:prSet/>
      <dgm:spPr/>
      <dgm:t>
        <a:bodyPr/>
        <a:lstStyle/>
        <a:p>
          <a:endParaRPr lang="fr-FR"/>
        </a:p>
      </dgm:t>
    </dgm:pt>
    <dgm:pt modelId="{54FF1B26-D5F5-435C-A307-4E4C193F0A6C}" type="sibTrans" cxnId="{927D74FE-5BBA-474A-8DFE-7C014C971B53}">
      <dgm:prSet/>
      <dgm:spPr/>
      <dgm:t>
        <a:bodyPr/>
        <a:lstStyle/>
        <a:p>
          <a:endParaRPr lang="fr-FR"/>
        </a:p>
      </dgm:t>
    </dgm:pt>
    <dgm:pt modelId="{9989892D-3E07-416F-A5CD-54006FF5C407}">
      <dgm:prSet/>
      <dgm:spPr/>
      <dgm:t>
        <a:bodyPr/>
        <a:lstStyle/>
        <a:p>
          <a:r>
            <a:rPr lang="fr-FR" dirty="0"/>
            <a:t>5. Recueillir les données et effectuer une première analyse</a:t>
          </a:r>
        </a:p>
      </dgm:t>
    </dgm:pt>
    <dgm:pt modelId="{96FDAA02-13ED-4B5A-AE48-51B3A90964FF}" type="parTrans" cxnId="{D09A6221-89E9-42CA-846D-A1216A6EB591}">
      <dgm:prSet/>
      <dgm:spPr/>
      <dgm:t>
        <a:bodyPr/>
        <a:lstStyle/>
        <a:p>
          <a:endParaRPr lang="fr-FR"/>
        </a:p>
      </dgm:t>
    </dgm:pt>
    <dgm:pt modelId="{39DE3029-8BD4-4426-B55A-5E2096EFBD91}" type="sibTrans" cxnId="{D09A6221-89E9-42CA-846D-A1216A6EB591}">
      <dgm:prSet/>
      <dgm:spPr/>
      <dgm:t>
        <a:bodyPr/>
        <a:lstStyle/>
        <a:p>
          <a:endParaRPr lang="fr-FR"/>
        </a:p>
      </dgm:t>
    </dgm:pt>
    <dgm:pt modelId="{1F2DD771-D2A3-4CF6-806C-2E0D81D6F1CF}">
      <dgm:prSet/>
      <dgm:spPr/>
      <dgm:t>
        <a:bodyPr/>
        <a:lstStyle/>
        <a:p>
          <a:r>
            <a:rPr lang="fr-FR" dirty="0"/>
            <a:t>6. Présenter les résultats pour interpréter et mettre en perspective collectivement</a:t>
          </a:r>
        </a:p>
      </dgm:t>
    </dgm:pt>
    <dgm:pt modelId="{F0827C52-A4F8-4806-A669-AC47F2301EF1}" type="parTrans" cxnId="{FC87727F-94BA-4122-8AF0-63E3348876D8}">
      <dgm:prSet/>
      <dgm:spPr/>
      <dgm:t>
        <a:bodyPr/>
        <a:lstStyle/>
        <a:p>
          <a:endParaRPr lang="fr-FR"/>
        </a:p>
      </dgm:t>
    </dgm:pt>
    <dgm:pt modelId="{4B9B38A2-6B7B-4F92-A42E-7218133AA812}" type="sibTrans" cxnId="{FC87727F-94BA-4122-8AF0-63E3348876D8}">
      <dgm:prSet/>
      <dgm:spPr/>
      <dgm:t>
        <a:bodyPr/>
        <a:lstStyle/>
        <a:p>
          <a:endParaRPr lang="fr-FR"/>
        </a:p>
      </dgm:t>
    </dgm:pt>
    <dgm:pt modelId="{B3415398-A0FD-419F-A81C-05C2B39EA018}">
      <dgm:prSet/>
      <dgm:spPr/>
      <dgm:t>
        <a:bodyPr/>
        <a:lstStyle/>
        <a:p>
          <a:r>
            <a:rPr lang="fr-FR" dirty="0"/>
            <a:t>7. Formaliser les résultats et formuler les perspectives</a:t>
          </a:r>
        </a:p>
      </dgm:t>
    </dgm:pt>
    <dgm:pt modelId="{55F1A61A-6ECC-4B25-BD87-EC43F3CD3713}" type="parTrans" cxnId="{922EA0E6-10FA-4AB1-8CF9-AC935A2E444E}">
      <dgm:prSet/>
      <dgm:spPr/>
      <dgm:t>
        <a:bodyPr/>
        <a:lstStyle/>
        <a:p>
          <a:endParaRPr lang="fr-FR"/>
        </a:p>
      </dgm:t>
    </dgm:pt>
    <dgm:pt modelId="{FBCAFE64-DF3C-46A1-AFB7-0E56C7AF3AF9}" type="sibTrans" cxnId="{922EA0E6-10FA-4AB1-8CF9-AC935A2E444E}">
      <dgm:prSet/>
      <dgm:spPr/>
      <dgm:t>
        <a:bodyPr/>
        <a:lstStyle/>
        <a:p>
          <a:endParaRPr lang="fr-FR"/>
        </a:p>
      </dgm:t>
    </dgm:pt>
    <dgm:pt modelId="{0A4D6388-2C40-41AF-BCC4-CD58778F2FA6}">
      <dgm:prSet phldrT="[Texte]"/>
      <dgm:spPr/>
      <dgm:t>
        <a:bodyPr/>
        <a:lstStyle/>
        <a:p>
          <a:r>
            <a:rPr lang="fr-FR" dirty="0"/>
            <a:t>4. Valider collectivement le référentiel et le calendrier de l’évaluation </a:t>
          </a:r>
        </a:p>
      </dgm:t>
    </dgm:pt>
    <dgm:pt modelId="{ED81448C-D405-4836-B60C-ACBE32073838}" type="parTrans" cxnId="{87AFDBDB-0ACB-4EAF-8E49-8B61B5E97096}">
      <dgm:prSet/>
      <dgm:spPr/>
      <dgm:t>
        <a:bodyPr/>
        <a:lstStyle/>
        <a:p>
          <a:endParaRPr lang="fr-FR"/>
        </a:p>
      </dgm:t>
    </dgm:pt>
    <dgm:pt modelId="{E9B18280-8019-4212-B823-0E8AD52A7F9C}" type="sibTrans" cxnId="{87AFDBDB-0ACB-4EAF-8E49-8B61B5E97096}">
      <dgm:prSet/>
      <dgm:spPr/>
      <dgm:t>
        <a:bodyPr/>
        <a:lstStyle/>
        <a:p>
          <a:endParaRPr lang="fr-FR"/>
        </a:p>
      </dgm:t>
    </dgm:pt>
    <dgm:pt modelId="{3A172B1D-3AB7-4944-AE7F-E6433C47DD8E}">
      <dgm:prSet/>
      <dgm:spPr/>
      <dgm:t>
        <a:bodyPr/>
        <a:lstStyle/>
        <a:p>
          <a:r>
            <a:rPr lang="fr-FR" dirty="0"/>
            <a:t>8. Communiquer et valoriser.</a:t>
          </a:r>
        </a:p>
      </dgm:t>
    </dgm:pt>
    <dgm:pt modelId="{C07D7E77-BE81-48C3-A706-BE9ABF4F92B5}" type="sibTrans" cxnId="{ABCD5E6C-2BE9-4FC0-9C02-47B6346AA04D}">
      <dgm:prSet/>
      <dgm:spPr/>
      <dgm:t>
        <a:bodyPr/>
        <a:lstStyle/>
        <a:p>
          <a:endParaRPr lang="fr-FR"/>
        </a:p>
      </dgm:t>
    </dgm:pt>
    <dgm:pt modelId="{CC3F2BED-70F7-4622-ACE3-CF80C7639AF0}" type="parTrans" cxnId="{ABCD5E6C-2BE9-4FC0-9C02-47B6346AA04D}">
      <dgm:prSet/>
      <dgm:spPr/>
      <dgm:t>
        <a:bodyPr/>
        <a:lstStyle/>
        <a:p>
          <a:endParaRPr lang="fr-FR"/>
        </a:p>
      </dgm:t>
    </dgm:pt>
    <dgm:pt modelId="{1745FE68-FE59-445F-AC00-B31F44F7D870}">
      <dgm:prSet/>
      <dgm:spPr/>
      <dgm:t>
        <a:bodyPr/>
        <a:lstStyle/>
        <a:p>
          <a:r>
            <a:rPr lang="fr-FR" dirty="0"/>
            <a:t>9. Intégrer la démarche d’évaluation lors du renouvellement de la CTG.</a:t>
          </a:r>
        </a:p>
      </dgm:t>
    </dgm:pt>
    <dgm:pt modelId="{511B3189-304F-4F45-BFB5-C7533BAA225C}" type="parTrans" cxnId="{77D76AB7-DC3C-4D75-8BDE-8B2DC7D6EB95}">
      <dgm:prSet/>
      <dgm:spPr/>
    </dgm:pt>
    <dgm:pt modelId="{3E01D0AF-079C-4E01-BAEF-CF074FBC764C}" type="sibTrans" cxnId="{77D76AB7-DC3C-4D75-8BDE-8B2DC7D6EB95}">
      <dgm:prSet/>
      <dgm:spPr/>
    </dgm:pt>
    <dgm:pt modelId="{66406217-6754-49B2-B1A6-CC85A0738D56}" type="pres">
      <dgm:prSet presAssocID="{2CEDA6FA-5376-4BD6-B652-8070792A4058}" presName="Name0" presStyleCnt="0">
        <dgm:presLayoutVars>
          <dgm:dir/>
          <dgm:resizeHandles/>
        </dgm:presLayoutVars>
      </dgm:prSet>
      <dgm:spPr/>
    </dgm:pt>
    <dgm:pt modelId="{2CDA4E6F-D4F1-496A-A0CB-2CFD565427F1}" type="pres">
      <dgm:prSet presAssocID="{A554098C-EBEF-4D59-81F6-4137F77F325D}" presName="compNode" presStyleCnt="0"/>
      <dgm:spPr/>
    </dgm:pt>
    <dgm:pt modelId="{234170C5-0C28-4455-A981-EBD3B7FA8395}" type="pres">
      <dgm:prSet presAssocID="{A554098C-EBEF-4D59-81F6-4137F77F325D}" presName="dummyConnPt" presStyleCnt="0"/>
      <dgm:spPr/>
    </dgm:pt>
    <dgm:pt modelId="{0B4D1F73-3F86-4BE5-BF6C-4471AB6E7A26}" type="pres">
      <dgm:prSet presAssocID="{A554098C-EBEF-4D59-81F6-4137F77F325D}" presName="node" presStyleLbl="node1" presStyleIdx="0" presStyleCnt="9">
        <dgm:presLayoutVars>
          <dgm:bulletEnabled val="1"/>
        </dgm:presLayoutVars>
      </dgm:prSet>
      <dgm:spPr/>
    </dgm:pt>
    <dgm:pt modelId="{791BC89C-4667-4276-BE13-46ED0A280AA2}" type="pres">
      <dgm:prSet presAssocID="{948FA911-179B-499A-A887-2607AC5AD9D2}" presName="sibTrans" presStyleLbl="bgSibTrans2D1" presStyleIdx="0" presStyleCnt="8"/>
      <dgm:spPr/>
    </dgm:pt>
    <dgm:pt modelId="{87930E9F-5EF1-4509-9080-B6265CF936B2}" type="pres">
      <dgm:prSet presAssocID="{8F712439-86B2-40C8-9E57-1A42B4C0A366}" presName="compNode" presStyleCnt="0"/>
      <dgm:spPr/>
    </dgm:pt>
    <dgm:pt modelId="{645561BE-C90F-436A-909A-00EC638240F1}" type="pres">
      <dgm:prSet presAssocID="{8F712439-86B2-40C8-9E57-1A42B4C0A366}" presName="dummyConnPt" presStyleCnt="0"/>
      <dgm:spPr/>
    </dgm:pt>
    <dgm:pt modelId="{114A37ED-74AF-4F5E-BB95-DB50B7EFFDD8}" type="pres">
      <dgm:prSet presAssocID="{8F712439-86B2-40C8-9E57-1A42B4C0A366}" presName="node" presStyleLbl="node1" presStyleIdx="1" presStyleCnt="9">
        <dgm:presLayoutVars>
          <dgm:bulletEnabled val="1"/>
        </dgm:presLayoutVars>
      </dgm:prSet>
      <dgm:spPr/>
    </dgm:pt>
    <dgm:pt modelId="{3510F3E7-84FC-4F45-B719-7E73119DDCAF}" type="pres">
      <dgm:prSet presAssocID="{D9449E79-4CC6-442E-BA69-B484FCC419D2}" presName="sibTrans" presStyleLbl="bgSibTrans2D1" presStyleIdx="1" presStyleCnt="8"/>
      <dgm:spPr/>
    </dgm:pt>
    <dgm:pt modelId="{5E14AFC4-D1B2-4D2F-A4E8-6656A57B2813}" type="pres">
      <dgm:prSet presAssocID="{1C04B76B-EA21-483E-98E0-BB1348014F57}" presName="compNode" presStyleCnt="0"/>
      <dgm:spPr/>
    </dgm:pt>
    <dgm:pt modelId="{E01C8464-0BE4-4AEC-864D-424952810804}" type="pres">
      <dgm:prSet presAssocID="{1C04B76B-EA21-483E-98E0-BB1348014F57}" presName="dummyConnPt" presStyleCnt="0"/>
      <dgm:spPr/>
    </dgm:pt>
    <dgm:pt modelId="{F9C3DBBF-2E2F-461B-8E26-DC86F6CF29E2}" type="pres">
      <dgm:prSet presAssocID="{1C04B76B-EA21-483E-98E0-BB1348014F57}" presName="node" presStyleLbl="node1" presStyleIdx="2" presStyleCnt="9">
        <dgm:presLayoutVars>
          <dgm:bulletEnabled val="1"/>
        </dgm:presLayoutVars>
      </dgm:prSet>
      <dgm:spPr/>
    </dgm:pt>
    <dgm:pt modelId="{54474DAA-682C-42E0-9017-AF414AF5E545}" type="pres">
      <dgm:prSet presAssocID="{54FF1B26-D5F5-435C-A307-4E4C193F0A6C}" presName="sibTrans" presStyleLbl="bgSibTrans2D1" presStyleIdx="2" presStyleCnt="8"/>
      <dgm:spPr/>
    </dgm:pt>
    <dgm:pt modelId="{019313EA-ABE2-4E8B-ADA7-A69E94C3B5C0}" type="pres">
      <dgm:prSet presAssocID="{0A4D6388-2C40-41AF-BCC4-CD58778F2FA6}" presName="compNode" presStyleCnt="0"/>
      <dgm:spPr/>
    </dgm:pt>
    <dgm:pt modelId="{DAE474DA-BA58-415F-9C41-EB3991A08F0A}" type="pres">
      <dgm:prSet presAssocID="{0A4D6388-2C40-41AF-BCC4-CD58778F2FA6}" presName="dummyConnPt" presStyleCnt="0"/>
      <dgm:spPr/>
    </dgm:pt>
    <dgm:pt modelId="{DA632BEE-CAB1-44B7-A58D-848A0C4CA1F0}" type="pres">
      <dgm:prSet presAssocID="{0A4D6388-2C40-41AF-BCC4-CD58778F2FA6}" presName="node" presStyleLbl="node1" presStyleIdx="3" presStyleCnt="9">
        <dgm:presLayoutVars>
          <dgm:bulletEnabled val="1"/>
        </dgm:presLayoutVars>
      </dgm:prSet>
      <dgm:spPr/>
    </dgm:pt>
    <dgm:pt modelId="{93BAD46F-5CC3-4BA5-A120-4FB2020803C9}" type="pres">
      <dgm:prSet presAssocID="{E9B18280-8019-4212-B823-0E8AD52A7F9C}" presName="sibTrans" presStyleLbl="bgSibTrans2D1" presStyleIdx="3" presStyleCnt="8"/>
      <dgm:spPr/>
    </dgm:pt>
    <dgm:pt modelId="{D26FA0FE-2C1E-406B-B9D0-BAF0BDB4CCC0}" type="pres">
      <dgm:prSet presAssocID="{9989892D-3E07-416F-A5CD-54006FF5C407}" presName="compNode" presStyleCnt="0"/>
      <dgm:spPr/>
    </dgm:pt>
    <dgm:pt modelId="{2B416E0B-C770-4705-94AB-CF219D642951}" type="pres">
      <dgm:prSet presAssocID="{9989892D-3E07-416F-A5CD-54006FF5C407}" presName="dummyConnPt" presStyleCnt="0"/>
      <dgm:spPr/>
    </dgm:pt>
    <dgm:pt modelId="{02AA2A02-3D80-486F-A570-F28C37148098}" type="pres">
      <dgm:prSet presAssocID="{9989892D-3E07-416F-A5CD-54006FF5C407}" presName="node" presStyleLbl="node1" presStyleIdx="4" presStyleCnt="9">
        <dgm:presLayoutVars>
          <dgm:bulletEnabled val="1"/>
        </dgm:presLayoutVars>
      </dgm:prSet>
      <dgm:spPr/>
    </dgm:pt>
    <dgm:pt modelId="{6765C53D-014A-4965-9092-2EF44324752D}" type="pres">
      <dgm:prSet presAssocID="{39DE3029-8BD4-4426-B55A-5E2096EFBD91}" presName="sibTrans" presStyleLbl="bgSibTrans2D1" presStyleIdx="4" presStyleCnt="8"/>
      <dgm:spPr/>
    </dgm:pt>
    <dgm:pt modelId="{8829D148-76FF-4388-95B9-336C549AB12D}" type="pres">
      <dgm:prSet presAssocID="{1F2DD771-D2A3-4CF6-806C-2E0D81D6F1CF}" presName="compNode" presStyleCnt="0"/>
      <dgm:spPr/>
    </dgm:pt>
    <dgm:pt modelId="{BC76F764-ECAB-4F22-94A8-9F243EC2BA07}" type="pres">
      <dgm:prSet presAssocID="{1F2DD771-D2A3-4CF6-806C-2E0D81D6F1CF}" presName="dummyConnPt" presStyleCnt="0"/>
      <dgm:spPr/>
    </dgm:pt>
    <dgm:pt modelId="{044517D9-FD4C-407F-90ED-098DC73F4B7E}" type="pres">
      <dgm:prSet presAssocID="{1F2DD771-D2A3-4CF6-806C-2E0D81D6F1CF}" presName="node" presStyleLbl="node1" presStyleIdx="5" presStyleCnt="9" custLinFactNeighborX="1003" custLinFactNeighborY="-3344">
        <dgm:presLayoutVars>
          <dgm:bulletEnabled val="1"/>
        </dgm:presLayoutVars>
      </dgm:prSet>
      <dgm:spPr/>
    </dgm:pt>
    <dgm:pt modelId="{2DE7D38A-5849-40ED-9103-D94877D29790}" type="pres">
      <dgm:prSet presAssocID="{4B9B38A2-6B7B-4F92-A42E-7218133AA812}" presName="sibTrans" presStyleLbl="bgSibTrans2D1" presStyleIdx="5" presStyleCnt="8"/>
      <dgm:spPr/>
    </dgm:pt>
    <dgm:pt modelId="{D37F7070-CD37-4FD9-B49E-FEFAA8492E38}" type="pres">
      <dgm:prSet presAssocID="{B3415398-A0FD-419F-A81C-05C2B39EA018}" presName="compNode" presStyleCnt="0"/>
      <dgm:spPr/>
    </dgm:pt>
    <dgm:pt modelId="{C1CB2B67-32A2-4A45-93F6-2D29A2D9BBF6}" type="pres">
      <dgm:prSet presAssocID="{B3415398-A0FD-419F-A81C-05C2B39EA018}" presName="dummyConnPt" presStyleCnt="0"/>
      <dgm:spPr/>
    </dgm:pt>
    <dgm:pt modelId="{7585A926-ACB3-4526-81B3-E039C1D99BEB}" type="pres">
      <dgm:prSet presAssocID="{B3415398-A0FD-419F-A81C-05C2B39EA018}" presName="node" presStyleLbl="node1" presStyleIdx="6" presStyleCnt="9">
        <dgm:presLayoutVars>
          <dgm:bulletEnabled val="1"/>
        </dgm:presLayoutVars>
      </dgm:prSet>
      <dgm:spPr/>
    </dgm:pt>
    <dgm:pt modelId="{6510D4D0-97A9-47A2-A9C2-0C8763AB1042}" type="pres">
      <dgm:prSet presAssocID="{FBCAFE64-DF3C-46A1-AFB7-0E56C7AF3AF9}" presName="sibTrans" presStyleLbl="bgSibTrans2D1" presStyleIdx="6" presStyleCnt="8"/>
      <dgm:spPr/>
    </dgm:pt>
    <dgm:pt modelId="{F7065715-18B1-4033-963F-062D1B5E01E8}" type="pres">
      <dgm:prSet presAssocID="{3A172B1D-3AB7-4944-AE7F-E6433C47DD8E}" presName="compNode" presStyleCnt="0"/>
      <dgm:spPr/>
    </dgm:pt>
    <dgm:pt modelId="{5995A683-1AE4-4D20-A4E7-1D742242BE1A}" type="pres">
      <dgm:prSet presAssocID="{3A172B1D-3AB7-4944-AE7F-E6433C47DD8E}" presName="dummyConnPt" presStyleCnt="0"/>
      <dgm:spPr/>
    </dgm:pt>
    <dgm:pt modelId="{CC1AC57E-27D4-4A57-83DC-1056545C9D63}" type="pres">
      <dgm:prSet presAssocID="{3A172B1D-3AB7-4944-AE7F-E6433C47DD8E}" presName="node" presStyleLbl="node1" presStyleIdx="7" presStyleCnt="9">
        <dgm:presLayoutVars>
          <dgm:bulletEnabled val="1"/>
        </dgm:presLayoutVars>
      </dgm:prSet>
      <dgm:spPr/>
    </dgm:pt>
    <dgm:pt modelId="{A131E671-8550-43DE-9557-D2E216466000}" type="pres">
      <dgm:prSet presAssocID="{C07D7E77-BE81-48C3-A706-BE9ABF4F92B5}" presName="sibTrans" presStyleLbl="bgSibTrans2D1" presStyleIdx="7" presStyleCnt="8"/>
      <dgm:spPr/>
    </dgm:pt>
    <dgm:pt modelId="{7D9029DA-3482-418E-959A-3EA98DE49DF4}" type="pres">
      <dgm:prSet presAssocID="{1745FE68-FE59-445F-AC00-B31F44F7D870}" presName="compNode" presStyleCnt="0"/>
      <dgm:spPr/>
    </dgm:pt>
    <dgm:pt modelId="{0FC8DB14-C21E-47C7-BA6B-6EC498874334}" type="pres">
      <dgm:prSet presAssocID="{1745FE68-FE59-445F-AC00-B31F44F7D870}" presName="dummyConnPt" presStyleCnt="0"/>
      <dgm:spPr/>
    </dgm:pt>
    <dgm:pt modelId="{E662E1DC-9B8C-49D6-98D7-E22374677AF8}" type="pres">
      <dgm:prSet presAssocID="{1745FE68-FE59-445F-AC00-B31F44F7D870}" presName="node" presStyleLbl="node1" presStyleIdx="8" presStyleCnt="9">
        <dgm:presLayoutVars>
          <dgm:bulletEnabled val="1"/>
        </dgm:presLayoutVars>
      </dgm:prSet>
      <dgm:spPr/>
    </dgm:pt>
  </dgm:ptLst>
  <dgm:cxnLst>
    <dgm:cxn modelId="{F7E1DE09-379B-492B-8ED7-A609421A0C78}" type="presOf" srcId="{4B9B38A2-6B7B-4F92-A42E-7218133AA812}" destId="{2DE7D38A-5849-40ED-9103-D94877D29790}" srcOrd="0" destOrd="0" presId="urn:microsoft.com/office/officeart/2005/8/layout/bProcess4"/>
    <dgm:cxn modelId="{41719620-AC91-4E71-AF58-F2A9515E39DB}" type="presOf" srcId="{948FA911-179B-499A-A887-2607AC5AD9D2}" destId="{791BC89C-4667-4276-BE13-46ED0A280AA2}" srcOrd="0" destOrd="0" presId="urn:microsoft.com/office/officeart/2005/8/layout/bProcess4"/>
    <dgm:cxn modelId="{D09A6221-89E9-42CA-846D-A1216A6EB591}" srcId="{2CEDA6FA-5376-4BD6-B652-8070792A4058}" destId="{9989892D-3E07-416F-A5CD-54006FF5C407}" srcOrd="4" destOrd="0" parTransId="{96FDAA02-13ED-4B5A-AE48-51B3A90964FF}" sibTransId="{39DE3029-8BD4-4426-B55A-5E2096EFBD91}"/>
    <dgm:cxn modelId="{BBE43029-D96A-4FA1-82D8-9E86A80ABEE7}" type="presOf" srcId="{0A4D6388-2C40-41AF-BCC4-CD58778F2FA6}" destId="{DA632BEE-CAB1-44B7-A58D-848A0C4CA1F0}" srcOrd="0" destOrd="0" presId="urn:microsoft.com/office/officeart/2005/8/layout/bProcess4"/>
    <dgm:cxn modelId="{E641C338-358F-42D1-AE40-5A47E100BE84}" type="presOf" srcId="{54FF1B26-D5F5-435C-A307-4E4C193F0A6C}" destId="{54474DAA-682C-42E0-9017-AF414AF5E545}" srcOrd="0" destOrd="0" presId="urn:microsoft.com/office/officeart/2005/8/layout/bProcess4"/>
    <dgm:cxn modelId="{0FBC583C-E9F3-4C8A-B037-3A83CFDA02D4}" type="presOf" srcId="{D9449E79-4CC6-442E-BA69-B484FCC419D2}" destId="{3510F3E7-84FC-4F45-B719-7E73119DDCAF}" srcOrd="0" destOrd="0" presId="urn:microsoft.com/office/officeart/2005/8/layout/bProcess4"/>
    <dgm:cxn modelId="{ED9AB45C-92DF-4EBF-9A8C-282B1BA68C0C}" type="presOf" srcId="{1C04B76B-EA21-483E-98E0-BB1348014F57}" destId="{F9C3DBBF-2E2F-461B-8E26-DC86F6CF29E2}" srcOrd="0" destOrd="0" presId="urn:microsoft.com/office/officeart/2005/8/layout/bProcess4"/>
    <dgm:cxn modelId="{55D2F863-50EA-4EFB-BD8B-71453F794866}" type="presOf" srcId="{B3415398-A0FD-419F-A81C-05C2B39EA018}" destId="{7585A926-ACB3-4526-81B3-E039C1D99BEB}" srcOrd="0" destOrd="0" presId="urn:microsoft.com/office/officeart/2005/8/layout/bProcess4"/>
    <dgm:cxn modelId="{9595E745-CA42-47B4-9BC6-3CF440EDE132}" srcId="{2CEDA6FA-5376-4BD6-B652-8070792A4058}" destId="{8F712439-86B2-40C8-9E57-1A42B4C0A366}" srcOrd="1" destOrd="0" parTransId="{6BA4264B-E38D-4C4E-A112-D998EE30293A}" sibTransId="{D9449E79-4CC6-442E-BA69-B484FCC419D2}"/>
    <dgm:cxn modelId="{ABCD5E6C-2BE9-4FC0-9C02-47B6346AA04D}" srcId="{2CEDA6FA-5376-4BD6-B652-8070792A4058}" destId="{3A172B1D-3AB7-4944-AE7F-E6433C47DD8E}" srcOrd="7" destOrd="0" parTransId="{CC3F2BED-70F7-4622-ACE3-CF80C7639AF0}" sibTransId="{C07D7E77-BE81-48C3-A706-BE9ABF4F92B5}"/>
    <dgm:cxn modelId="{FC87727F-94BA-4122-8AF0-63E3348876D8}" srcId="{2CEDA6FA-5376-4BD6-B652-8070792A4058}" destId="{1F2DD771-D2A3-4CF6-806C-2E0D81D6F1CF}" srcOrd="5" destOrd="0" parTransId="{F0827C52-A4F8-4806-A669-AC47F2301EF1}" sibTransId="{4B9B38A2-6B7B-4F92-A42E-7218133AA812}"/>
    <dgm:cxn modelId="{6ABF6F84-B663-4996-9D5F-BDC115EFC63B}" type="presOf" srcId="{1F2DD771-D2A3-4CF6-806C-2E0D81D6F1CF}" destId="{044517D9-FD4C-407F-90ED-098DC73F4B7E}" srcOrd="0" destOrd="0" presId="urn:microsoft.com/office/officeart/2005/8/layout/bProcess4"/>
    <dgm:cxn modelId="{460F9686-3ACD-49B5-AC3E-3838C34ABB42}" type="presOf" srcId="{A554098C-EBEF-4D59-81F6-4137F77F325D}" destId="{0B4D1F73-3F86-4BE5-BF6C-4471AB6E7A26}" srcOrd="0" destOrd="0" presId="urn:microsoft.com/office/officeart/2005/8/layout/bProcess4"/>
    <dgm:cxn modelId="{312C528C-BF2E-468D-BD5C-B5199C808BBB}" type="presOf" srcId="{FBCAFE64-DF3C-46A1-AFB7-0E56C7AF3AF9}" destId="{6510D4D0-97A9-47A2-A9C2-0C8763AB1042}" srcOrd="0" destOrd="0" presId="urn:microsoft.com/office/officeart/2005/8/layout/bProcess4"/>
    <dgm:cxn modelId="{BD81D7AB-7905-407C-A4EE-8D0F3883854D}" type="presOf" srcId="{C07D7E77-BE81-48C3-A706-BE9ABF4F92B5}" destId="{A131E671-8550-43DE-9557-D2E216466000}" srcOrd="0" destOrd="0" presId="urn:microsoft.com/office/officeart/2005/8/layout/bProcess4"/>
    <dgm:cxn modelId="{4B8DE7B0-607A-44C7-B4E8-8F68A8286C16}" type="presOf" srcId="{39DE3029-8BD4-4426-B55A-5E2096EFBD91}" destId="{6765C53D-014A-4965-9092-2EF44324752D}" srcOrd="0" destOrd="0" presId="urn:microsoft.com/office/officeart/2005/8/layout/bProcess4"/>
    <dgm:cxn modelId="{B67C9AB1-96FD-4730-9BFD-06E1B18C57E8}" type="presOf" srcId="{3A172B1D-3AB7-4944-AE7F-E6433C47DD8E}" destId="{CC1AC57E-27D4-4A57-83DC-1056545C9D63}" srcOrd="0" destOrd="0" presId="urn:microsoft.com/office/officeart/2005/8/layout/bProcess4"/>
    <dgm:cxn modelId="{474913B4-9B56-47EC-8D3F-FBB6146851D5}" srcId="{2CEDA6FA-5376-4BD6-B652-8070792A4058}" destId="{A554098C-EBEF-4D59-81F6-4137F77F325D}" srcOrd="0" destOrd="0" parTransId="{BEDACA48-E97C-451C-B799-32D21A8AECC8}" sibTransId="{948FA911-179B-499A-A887-2607AC5AD9D2}"/>
    <dgm:cxn modelId="{77D76AB7-DC3C-4D75-8BDE-8B2DC7D6EB95}" srcId="{2CEDA6FA-5376-4BD6-B652-8070792A4058}" destId="{1745FE68-FE59-445F-AC00-B31F44F7D870}" srcOrd="8" destOrd="0" parTransId="{511B3189-304F-4F45-BFB5-C7533BAA225C}" sibTransId="{3E01D0AF-079C-4E01-BAEF-CF074FBC764C}"/>
    <dgm:cxn modelId="{FB52A9C0-4E2E-4122-9F05-5683C1170031}" type="presOf" srcId="{2CEDA6FA-5376-4BD6-B652-8070792A4058}" destId="{66406217-6754-49B2-B1A6-CC85A0738D56}" srcOrd="0" destOrd="0" presId="urn:microsoft.com/office/officeart/2005/8/layout/bProcess4"/>
    <dgm:cxn modelId="{7FCD6BC5-231D-40BF-9D27-69C844A243C3}" type="presOf" srcId="{9989892D-3E07-416F-A5CD-54006FF5C407}" destId="{02AA2A02-3D80-486F-A570-F28C37148098}" srcOrd="0" destOrd="0" presId="urn:microsoft.com/office/officeart/2005/8/layout/bProcess4"/>
    <dgm:cxn modelId="{AEC56CD5-0228-42C3-BB27-42B4C47829D7}" type="presOf" srcId="{8F712439-86B2-40C8-9E57-1A42B4C0A366}" destId="{114A37ED-74AF-4F5E-BB95-DB50B7EFFDD8}" srcOrd="0" destOrd="0" presId="urn:microsoft.com/office/officeart/2005/8/layout/bProcess4"/>
    <dgm:cxn modelId="{87AFDBDB-0ACB-4EAF-8E49-8B61B5E97096}" srcId="{2CEDA6FA-5376-4BD6-B652-8070792A4058}" destId="{0A4D6388-2C40-41AF-BCC4-CD58778F2FA6}" srcOrd="3" destOrd="0" parTransId="{ED81448C-D405-4836-B60C-ACBE32073838}" sibTransId="{E9B18280-8019-4212-B823-0E8AD52A7F9C}"/>
    <dgm:cxn modelId="{CBDF8DDC-A351-43A3-B09F-9373C9FB9030}" type="presOf" srcId="{1745FE68-FE59-445F-AC00-B31F44F7D870}" destId="{E662E1DC-9B8C-49D6-98D7-E22374677AF8}" srcOrd="0" destOrd="0" presId="urn:microsoft.com/office/officeart/2005/8/layout/bProcess4"/>
    <dgm:cxn modelId="{922EA0E6-10FA-4AB1-8CF9-AC935A2E444E}" srcId="{2CEDA6FA-5376-4BD6-B652-8070792A4058}" destId="{B3415398-A0FD-419F-A81C-05C2B39EA018}" srcOrd="6" destOrd="0" parTransId="{55F1A61A-6ECC-4B25-BD87-EC43F3CD3713}" sibTransId="{FBCAFE64-DF3C-46A1-AFB7-0E56C7AF3AF9}"/>
    <dgm:cxn modelId="{DBE861ED-759C-44B4-98C4-3BBC820C0E49}" type="presOf" srcId="{E9B18280-8019-4212-B823-0E8AD52A7F9C}" destId="{93BAD46F-5CC3-4BA5-A120-4FB2020803C9}" srcOrd="0" destOrd="0" presId="urn:microsoft.com/office/officeart/2005/8/layout/bProcess4"/>
    <dgm:cxn modelId="{927D74FE-5BBA-474A-8DFE-7C014C971B53}" srcId="{2CEDA6FA-5376-4BD6-B652-8070792A4058}" destId="{1C04B76B-EA21-483E-98E0-BB1348014F57}" srcOrd="2" destOrd="0" parTransId="{CBCD5B82-E342-404E-BA7C-546E5A4F21FB}" sibTransId="{54FF1B26-D5F5-435C-A307-4E4C193F0A6C}"/>
    <dgm:cxn modelId="{726F96F5-175F-407E-A684-D013F76A3CB4}" type="presParOf" srcId="{66406217-6754-49B2-B1A6-CC85A0738D56}" destId="{2CDA4E6F-D4F1-496A-A0CB-2CFD565427F1}" srcOrd="0" destOrd="0" presId="urn:microsoft.com/office/officeart/2005/8/layout/bProcess4"/>
    <dgm:cxn modelId="{7B450142-2639-4848-B236-231E2B593588}" type="presParOf" srcId="{2CDA4E6F-D4F1-496A-A0CB-2CFD565427F1}" destId="{234170C5-0C28-4455-A981-EBD3B7FA8395}" srcOrd="0" destOrd="0" presId="urn:microsoft.com/office/officeart/2005/8/layout/bProcess4"/>
    <dgm:cxn modelId="{A0BBC8AE-E116-4075-8BCF-E0FA46015CF7}" type="presParOf" srcId="{2CDA4E6F-D4F1-496A-A0CB-2CFD565427F1}" destId="{0B4D1F73-3F86-4BE5-BF6C-4471AB6E7A26}" srcOrd="1" destOrd="0" presId="urn:microsoft.com/office/officeart/2005/8/layout/bProcess4"/>
    <dgm:cxn modelId="{993748BC-8FF4-4785-8B19-7CE6088F68BC}" type="presParOf" srcId="{66406217-6754-49B2-B1A6-CC85A0738D56}" destId="{791BC89C-4667-4276-BE13-46ED0A280AA2}" srcOrd="1" destOrd="0" presId="urn:microsoft.com/office/officeart/2005/8/layout/bProcess4"/>
    <dgm:cxn modelId="{810FF2E6-00C3-432A-AA44-D5B2D9AD6603}" type="presParOf" srcId="{66406217-6754-49B2-B1A6-CC85A0738D56}" destId="{87930E9F-5EF1-4509-9080-B6265CF936B2}" srcOrd="2" destOrd="0" presId="urn:microsoft.com/office/officeart/2005/8/layout/bProcess4"/>
    <dgm:cxn modelId="{205D3627-24EB-487F-B33E-E41990205FAF}" type="presParOf" srcId="{87930E9F-5EF1-4509-9080-B6265CF936B2}" destId="{645561BE-C90F-436A-909A-00EC638240F1}" srcOrd="0" destOrd="0" presId="urn:microsoft.com/office/officeart/2005/8/layout/bProcess4"/>
    <dgm:cxn modelId="{B0155579-D720-4709-A408-4C992F22B334}" type="presParOf" srcId="{87930E9F-5EF1-4509-9080-B6265CF936B2}" destId="{114A37ED-74AF-4F5E-BB95-DB50B7EFFDD8}" srcOrd="1" destOrd="0" presId="urn:microsoft.com/office/officeart/2005/8/layout/bProcess4"/>
    <dgm:cxn modelId="{03D2561D-A62B-460A-ABE9-B4647D7226F9}" type="presParOf" srcId="{66406217-6754-49B2-B1A6-CC85A0738D56}" destId="{3510F3E7-84FC-4F45-B719-7E73119DDCAF}" srcOrd="3" destOrd="0" presId="urn:microsoft.com/office/officeart/2005/8/layout/bProcess4"/>
    <dgm:cxn modelId="{F8BD226B-5689-484F-BC1F-6CF65264A98F}" type="presParOf" srcId="{66406217-6754-49B2-B1A6-CC85A0738D56}" destId="{5E14AFC4-D1B2-4D2F-A4E8-6656A57B2813}" srcOrd="4" destOrd="0" presId="urn:microsoft.com/office/officeart/2005/8/layout/bProcess4"/>
    <dgm:cxn modelId="{56428518-C786-4B26-88C9-5881AB05B386}" type="presParOf" srcId="{5E14AFC4-D1B2-4D2F-A4E8-6656A57B2813}" destId="{E01C8464-0BE4-4AEC-864D-424952810804}" srcOrd="0" destOrd="0" presId="urn:microsoft.com/office/officeart/2005/8/layout/bProcess4"/>
    <dgm:cxn modelId="{641361E6-D2E1-46AF-9F28-E9B980A8788C}" type="presParOf" srcId="{5E14AFC4-D1B2-4D2F-A4E8-6656A57B2813}" destId="{F9C3DBBF-2E2F-461B-8E26-DC86F6CF29E2}" srcOrd="1" destOrd="0" presId="urn:microsoft.com/office/officeart/2005/8/layout/bProcess4"/>
    <dgm:cxn modelId="{E49B89A7-5D21-4175-875F-C9D20FAA2A22}" type="presParOf" srcId="{66406217-6754-49B2-B1A6-CC85A0738D56}" destId="{54474DAA-682C-42E0-9017-AF414AF5E545}" srcOrd="5" destOrd="0" presId="urn:microsoft.com/office/officeart/2005/8/layout/bProcess4"/>
    <dgm:cxn modelId="{4AC563BC-7672-4681-80C6-83C78375BE1D}" type="presParOf" srcId="{66406217-6754-49B2-B1A6-CC85A0738D56}" destId="{019313EA-ABE2-4E8B-ADA7-A69E94C3B5C0}" srcOrd="6" destOrd="0" presId="urn:microsoft.com/office/officeart/2005/8/layout/bProcess4"/>
    <dgm:cxn modelId="{3CBE4236-83AF-4833-8423-AB155AE5BDA5}" type="presParOf" srcId="{019313EA-ABE2-4E8B-ADA7-A69E94C3B5C0}" destId="{DAE474DA-BA58-415F-9C41-EB3991A08F0A}" srcOrd="0" destOrd="0" presId="urn:microsoft.com/office/officeart/2005/8/layout/bProcess4"/>
    <dgm:cxn modelId="{D05BA184-1DD9-4D5D-B771-A674B8E0D51F}" type="presParOf" srcId="{019313EA-ABE2-4E8B-ADA7-A69E94C3B5C0}" destId="{DA632BEE-CAB1-44B7-A58D-848A0C4CA1F0}" srcOrd="1" destOrd="0" presId="urn:microsoft.com/office/officeart/2005/8/layout/bProcess4"/>
    <dgm:cxn modelId="{8C876730-7DFD-4FC0-9006-BC8449283366}" type="presParOf" srcId="{66406217-6754-49B2-B1A6-CC85A0738D56}" destId="{93BAD46F-5CC3-4BA5-A120-4FB2020803C9}" srcOrd="7" destOrd="0" presId="urn:microsoft.com/office/officeart/2005/8/layout/bProcess4"/>
    <dgm:cxn modelId="{41F03EED-97E4-4BA8-ADC9-0ED70D715533}" type="presParOf" srcId="{66406217-6754-49B2-B1A6-CC85A0738D56}" destId="{D26FA0FE-2C1E-406B-B9D0-BAF0BDB4CCC0}" srcOrd="8" destOrd="0" presId="urn:microsoft.com/office/officeart/2005/8/layout/bProcess4"/>
    <dgm:cxn modelId="{8C8D26D7-1246-447F-86B7-358FC3159378}" type="presParOf" srcId="{D26FA0FE-2C1E-406B-B9D0-BAF0BDB4CCC0}" destId="{2B416E0B-C770-4705-94AB-CF219D642951}" srcOrd="0" destOrd="0" presId="urn:microsoft.com/office/officeart/2005/8/layout/bProcess4"/>
    <dgm:cxn modelId="{A9875089-3C20-445C-B591-72826F91D195}" type="presParOf" srcId="{D26FA0FE-2C1E-406B-B9D0-BAF0BDB4CCC0}" destId="{02AA2A02-3D80-486F-A570-F28C37148098}" srcOrd="1" destOrd="0" presId="urn:microsoft.com/office/officeart/2005/8/layout/bProcess4"/>
    <dgm:cxn modelId="{87BBBBE2-A219-457D-BFE1-CFD018B692A2}" type="presParOf" srcId="{66406217-6754-49B2-B1A6-CC85A0738D56}" destId="{6765C53D-014A-4965-9092-2EF44324752D}" srcOrd="9" destOrd="0" presId="urn:microsoft.com/office/officeart/2005/8/layout/bProcess4"/>
    <dgm:cxn modelId="{F4F68F5F-0968-49B0-A344-00E3B37489CA}" type="presParOf" srcId="{66406217-6754-49B2-B1A6-CC85A0738D56}" destId="{8829D148-76FF-4388-95B9-336C549AB12D}" srcOrd="10" destOrd="0" presId="urn:microsoft.com/office/officeart/2005/8/layout/bProcess4"/>
    <dgm:cxn modelId="{3BE4BD93-EA6F-4774-BC70-278888ECD83D}" type="presParOf" srcId="{8829D148-76FF-4388-95B9-336C549AB12D}" destId="{BC76F764-ECAB-4F22-94A8-9F243EC2BA07}" srcOrd="0" destOrd="0" presId="urn:microsoft.com/office/officeart/2005/8/layout/bProcess4"/>
    <dgm:cxn modelId="{DF9E3274-5086-4331-95BF-44E2A2FF24BB}" type="presParOf" srcId="{8829D148-76FF-4388-95B9-336C549AB12D}" destId="{044517D9-FD4C-407F-90ED-098DC73F4B7E}" srcOrd="1" destOrd="0" presId="urn:microsoft.com/office/officeart/2005/8/layout/bProcess4"/>
    <dgm:cxn modelId="{E0FC1506-0BBE-4F88-9006-444C6F1B2A88}" type="presParOf" srcId="{66406217-6754-49B2-B1A6-CC85A0738D56}" destId="{2DE7D38A-5849-40ED-9103-D94877D29790}" srcOrd="11" destOrd="0" presId="urn:microsoft.com/office/officeart/2005/8/layout/bProcess4"/>
    <dgm:cxn modelId="{F0C4D5D2-A8E3-44CB-9CEF-1E7688AB3EDD}" type="presParOf" srcId="{66406217-6754-49B2-B1A6-CC85A0738D56}" destId="{D37F7070-CD37-4FD9-B49E-FEFAA8492E38}" srcOrd="12" destOrd="0" presId="urn:microsoft.com/office/officeart/2005/8/layout/bProcess4"/>
    <dgm:cxn modelId="{B4C30062-D827-460F-9BA4-22A8B7E8E9B7}" type="presParOf" srcId="{D37F7070-CD37-4FD9-B49E-FEFAA8492E38}" destId="{C1CB2B67-32A2-4A45-93F6-2D29A2D9BBF6}" srcOrd="0" destOrd="0" presId="urn:microsoft.com/office/officeart/2005/8/layout/bProcess4"/>
    <dgm:cxn modelId="{AB68EFAB-52BB-4C13-B6B8-E297CC8D50F6}" type="presParOf" srcId="{D37F7070-CD37-4FD9-B49E-FEFAA8492E38}" destId="{7585A926-ACB3-4526-81B3-E039C1D99BEB}" srcOrd="1" destOrd="0" presId="urn:microsoft.com/office/officeart/2005/8/layout/bProcess4"/>
    <dgm:cxn modelId="{394D79EE-A183-4245-9CCD-C48C1A854CCD}" type="presParOf" srcId="{66406217-6754-49B2-B1A6-CC85A0738D56}" destId="{6510D4D0-97A9-47A2-A9C2-0C8763AB1042}" srcOrd="13" destOrd="0" presId="urn:microsoft.com/office/officeart/2005/8/layout/bProcess4"/>
    <dgm:cxn modelId="{554D77EF-681F-43AE-8DA7-8811C275AD0F}" type="presParOf" srcId="{66406217-6754-49B2-B1A6-CC85A0738D56}" destId="{F7065715-18B1-4033-963F-062D1B5E01E8}" srcOrd="14" destOrd="0" presId="urn:microsoft.com/office/officeart/2005/8/layout/bProcess4"/>
    <dgm:cxn modelId="{F6133C8A-9BAA-4140-8CB5-4F699C37CD27}" type="presParOf" srcId="{F7065715-18B1-4033-963F-062D1B5E01E8}" destId="{5995A683-1AE4-4D20-A4E7-1D742242BE1A}" srcOrd="0" destOrd="0" presId="urn:microsoft.com/office/officeart/2005/8/layout/bProcess4"/>
    <dgm:cxn modelId="{DEA7055C-1DC8-4658-9B55-5157E588DE6D}" type="presParOf" srcId="{F7065715-18B1-4033-963F-062D1B5E01E8}" destId="{CC1AC57E-27D4-4A57-83DC-1056545C9D63}" srcOrd="1" destOrd="0" presId="urn:microsoft.com/office/officeart/2005/8/layout/bProcess4"/>
    <dgm:cxn modelId="{A2DB25FC-5DEA-430D-81EC-F7A56C60EC46}" type="presParOf" srcId="{66406217-6754-49B2-B1A6-CC85A0738D56}" destId="{A131E671-8550-43DE-9557-D2E216466000}" srcOrd="15" destOrd="0" presId="urn:microsoft.com/office/officeart/2005/8/layout/bProcess4"/>
    <dgm:cxn modelId="{6C2E1B92-C806-4089-A60D-AF1D83423268}" type="presParOf" srcId="{66406217-6754-49B2-B1A6-CC85A0738D56}" destId="{7D9029DA-3482-418E-959A-3EA98DE49DF4}" srcOrd="16" destOrd="0" presId="urn:microsoft.com/office/officeart/2005/8/layout/bProcess4"/>
    <dgm:cxn modelId="{C0E64B1B-6F67-40F8-9C08-F55410100540}" type="presParOf" srcId="{7D9029DA-3482-418E-959A-3EA98DE49DF4}" destId="{0FC8DB14-C21E-47C7-BA6B-6EC498874334}" srcOrd="0" destOrd="0" presId="urn:microsoft.com/office/officeart/2005/8/layout/bProcess4"/>
    <dgm:cxn modelId="{188870DF-3D65-4AC1-AD62-CFDAAD97AB04}" type="presParOf" srcId="{7D9029DA-3482-418E-959A-3EA98DE49DF4}" destId="{E662E1DC-9B8C-49D6-98D7-E22374677AF8}"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1BC89C-4667-4276-BE13-46ED0A280AA2}">
      <dsp:nvSpPr>
        <dsp:cNvPr id="0" name=""/>
        <dsp:cNvSpPr/>
      </dsp:nvSpPr>
      <dsp:spPr>
        <a:xfrm rot="5400000">
          <a:off x="-364441" y="1514873"/>
          <a:ext cx="1611244" cy="194528"/>
        </a:xfrm>
        <a:prstGeom prst="rect">
          <a:avLst/>
        </a:prstGeom>
        <a:solidFill>
          <a:schemeClr val="accent1">
            <a:tint val="60000"/>
            <a:hueOff val="0"/>
            <a:satOff val="0"/>
            <a:lumOff val="0"/>
            <a:alphaOff val="0"/>
          </a:schemeClr>
        </a:soli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B4D1F73-3F86-4BE5-BF6C-4471AB6E7A26}">
      <dsp:nvSpPr>
        <dsp:cNvPr id="0" name=""/>
        <dsp:cNvSpPr/>
      </dsp:nvSpPr>
      <dsp:spPr>
        <a:xfrm>
          <a:off x="3982" y="483282"/>
          <a:ext cx="2161428" cy="1296856"/>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kern="1200" dirty="0"/>
            <a:t>1. Expliciter et partager le sens de la démarche d’évaluation</a:t>
          </a:r>
        </a:p>
      </dsp:txBody>
      <dsp:txXfrm>
        <a:off x="41966" y="521266"/>
        <a:ext cx="2085460" cy="1220888"/>
      </dsp:txXfrm>
    </dsp:sp>
    <dsp:sp modelId="{3510F3E7-84FC-4F45-B719-7E73119DDCAF}">
      <dsp:nvSpPr>
        <dsp:cNvPr id="0" name=""/>
        <dsp:cNvSpPr/>
      </dsp:nvSpPr>
      <dsp:spPr>
        <a:xfrm rot="5400000">
          <a:off x="-364441" y="3135944"/>
          <a:ext cx="1611244" cy="194528"/>
        </a:xfrm>
        <a:prstGeom prst="rect">
          <a:avLst/>
        </a:prstGeom>
        <a:solidFill>
          <a:schemeClr val="accent1">
            <a:tint val="60000"/>
            <a:hueOff val="0"/>
            <a:satOff val="0"/>
            <a:lumOff val="0"/>
            <a:alphaOff val="0"/>
          </a:schemeClr>
        </a:soli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114A37ED-74AF-4F5E-BB95-DB50B7EFFDD8}">
      <dsp:nvSpPr>
        <dsp:cNvPr id="0" name=""/>
        <dsp:cNvSpPr/>
      </dsp:nvSpPr>
      <dsp:spPr>
        <a:xfrm>
          <a:off x="3982" y="2104353"/>
          <a:ext cx="2161428" cy="1296856"/>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kern="1200" dirty="0"/>
            <a:t>2. Constituer le groupe projet évaluation</a:t>
          </a:r>
        </a:p>
      </dsp:txBody>
      <dsp:txXfrm>
        <a:off x="41966" y="2142337"/>
        <a:ext cx="2085460" cy="1220888"/>
      </dsp:txXfrm>
    </dsp:sp>
    <dsp:sp modelId="{54474DAA-682C-42E0-9017-AF414AF5E545}">
      <dsp:nvSpPr>
        <dsp:cNvPr id="0" name=""/>
        <dsp:cNvSpPr/>
      </dsp:nvSpPr>
      <dsp:spPr>
        <a:xfrm>
          <a:off x="446094" y="3946480"/>
          <a:ext cx="2864873" cy="194528"/>
        </a:xfrm>
        <a:prstGeom prst="rect">
          <a:avLst/>
        </a:prstGeom>
        <a:solidFill>
          <a:schemeClr val="accent1">
            <a:tint val="60000"/>
            <a:hueOff val="0"/>
            <a:satOff val="0"/>
            <a:lumOff val="0"/>
            <a:alphaOff val="0"/>
          </a:schemeClr>
        </a:soli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F9C3DBBF-2E2F-461B-8E26-DC86F6CF29E2}">
      <dsp:nvSpPr>
        <dsp:cNvPr id="0" name=""/>
        <dsp:cNvSpPr/>
      </dsp:nvSpPr>
      <dsp:spPr>
        <a:xfrm>
          <a:off x="3982" y="3725424"/>
          <a:ext cx="2161428" cy="1296856"/>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kern="1200" dirty="0"/>
            <a:t>3. Construire et partager le référentiel d'évaluation / Définir le calendrier </a:t>
          </a:r>
        </a:p>
      </dsp:txBody>
      <dsp:txXfrm>
        <a:off x="41966" y="3763408"/>
        <a:ext cx="2085460" cy="1220888"/>
      </dsp:txXfrm>
    </dsp:sp>
    <dsp:sp modelId="{93BAD46F-5CC3-4BA5-A120-4FB2020803C9}">
      <dsp:nvSpPr>
        <dsp:cNvPr id="0" name=""/>
        <dsp:cNvSpPr/>
      </dsp:nvSpPr>
      <dsp:spPr>
        <a:xfrm rot="16200000">
          <a:off x="2510258" y="3135944"/>
          <a:ext cx="1611244" cy="194528"/>
        </a:xfrm>
        <a:prstGeom prst="rect">
          <a:avLst/>
        </a:prstGeom>
        <a:solidFill>
          <a:schemeClr val="accent1">
            <a:tint val="60000"/>
            <a:hueOff val="0"/>
            <a:satOff val="0"/>
            <a:lumOff val="0"/>
            <a:alphaOff val="0"/>
          </a:schemeClr>
        </a:soli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DA632BEE-CAB1-44B7-A58D-848A0C4CA1F0}">
      <dsp:nvSpPr>
        <dsp:cNvPr id="0" name=""/>
        <dsp:cNvSpPr/>
      </dsp:nvSpPr>
      <dsp:spPr>
        <a:xfrm>
          <a:off x="2878681" y="3725424"/>
          <a:ext cx="2161428" cy="1296856"/>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kern="1200" dirty="0"/>
            <a:t>4. Valider collectivement le référentiel et le calendrier de l’évaluation </a:t>
          </a:r>
        </a:p>
      </dsp:txBody>
      <dsp:txXfrm>
        <a:off x="2916665" y="3763408"/>
        <a:ext cx="2085460" cy="1220888"/>
      </dsp:txXfrm>
    </dsp:sp>
    <dsp:sp modelId="{6765C53D-014A-4965-9092-2EF44324752D}">
      <dsp:nvSpPr>
        <dsp:cNvPr id="0" name=""/>
        <dsp:cNvSpPr/>
      </dsp:nvSpPr>
      <dsp:spPr>
        <a:xfrm rot="16234730">
          <a:off x="2499371" y="1495646"/>
          <a:ext cx="1659609" cy="194528"/>
        </a:xfrm>
        <a:prstGeom prst="rect">
          <a:avLst/>
        </a:prstGeom>
        <a:solidFill>
          <a:schemeClr val="accent1">
            <a:tint val="60000"/>
            <a:hueOff val="0"/>
            <a:satOff val="0"/>
            <a:lumOff val="0"/>
            <a:alphaOff val="0"/>
          </a:schemeClr>
        </a:soli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2AA2A02-3D80-486F-A570-F28C37148098}">
      <dsp:nvSpPr>
        <dsp:cNvPr id="0" name=""/>
        <dsp:cNvSpPr/>
      </dsp:nvSpPr>
      <dsp:spPr>
        <a:xfrm>
          <a:off x="2878681" y="2104353"/>
          <a:ext cx="2161428" cy="1296856"/>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kern="1200" dirty="0"/>
            <a:t>5. Recueillir les données et effectuer une première analyse</a:t>
          </a:r>
        </a:p>
      </dsp:txBody>
      <dsp:txXfrm>
        <a:off x="2916665" y="2142337"/>
        <a:ext cx="2085460" cy="1220888"/>
      </dsp:txXfrm>
    </dsp:sp>
    <dsp:sp modelId="{2DE7D38A-5849-40ED-9103-D94877D29790}">
      <dsp:nvSpPr>
        <dsp:cNvPr id="0" name=""/>
        <dsp:cNvSpPr/>
      </dsp:nvSpPr>
      <dsp:spPr>
        <a:xfrm rot="46412">
          <a:off x="3337429" y="685110"/>
          <a:ext cx="2848366" cy="194528"/>
        </a:xfrm>
        <a:prstGeom prst="rect">
          <a:avLst/>
        </a:prstGeom>
        <a:solidFill>
          <a:schemeClr val="accent1">
            <a:tint val="60000"/>
            <a:hueOff val="0"/>
            <a:satOff val="0"/>
            <a:lumOff val="0"/>
            <a:alphaOff val="0"/>
          </a:schemeClr>
        </a:soli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44517D9-FD4C-407F-90ED-098DC73F4B7E}">
      <dsp:nvSpPr>
        <dsp:cNvPr id="0" name=""/>
        <dsp:cNvSpPr/>
      </dsp:nvSpPr>
      <dsp:spPr>
        <a:xfrm>
          <a:off x="2900361" y="439915"/>
          <a:ext cx="2161428" cy="1296856"/>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kern="1200" dirty="0"/>
            <a:t>6. Présenter les résultats pour interpréter et mettre en perspective collectivement</a:t>
          </a:r>
        </a:p>
      </dsp:txBody>
      <dsp:txXfrm>
        <a:off x="2938345" y="477899"/>
        <a:ext cx="2085460" cy="1220888"/>
      </dsp:txXfrm>
    </dsp:sp>
    <dsp:sp modelId="{6510D4D0-97A9-47A2-A9C2-0C8763AB1042}">
      <dsp:nvSpPr>
        <dsp:cNvPr id="0" name=""/>
        <dsp:cNvSpPr/>
      </dsp:nvSpPr>
      <dsp:spPr>
        <a:xfrm rot="5400000">
          <a:off x="5384957" y="1514873"/>
          <a:ext cx="1611244" cy="194528"/>
        </a:xfrm>
        <a:prstGeom prst="rect">
          <a:avLst/>
        </a:prstGeom>
        <a:solidFill>
          <a:schemeClr val="accent1">
            <a:tint val="60000"/>
            <a:hueOff val="0"/>
            <a:satOff val="0"/>
            <a:lumOff val="0"/>
            <a:alphaOff val="0"/>
          </a:schemeClr>
        </a:soli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7585A926-ACB3-4526-81B3-E039C1D99BEB}">
      <dsp:nvSpPr>
        <dsp:cNvPr id="0" name=""/>
        <dsp:cNvSpPr/>
      </dsp:nvSpPr>
      <dsp:spPr>
        <a:xfrm>
          <a:off x="5753381" y="483282"/>
          <a:ext cx="2161428" cy="1296856"/>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kern="1200" dirty="0"/>
            <a:t>7. Formaliser les résultats et formuler les perspectives</a:t>
          </a:r>
        </a:p>
      </dsp:txBody>
      <dsp:txXfrm>
        <a:off x="5791365" y="521266"/>
        <a:ext cx="2085460" cy="1220888"/>
      </dsp:txXfrm>
    </dsp:sp>
    <dsp:sp modelId="{A131E671-8550-43DE-9557-D2E216466000}">
      <dsp:nvSpPr>
        <dsp:cNvPr id="0" name=""/>
        <dsp:cNvSpPr/>
      </dsp:nvSpPr>
      <dsp:spPr>
        <a:xfrm rot="5400000">
          <a:off x="5384957" y="3135944"/>
          <a:ext cx="1611244" cy="194528"/>
        </a:xfrm>
        <a:prstGeom prst="rect">
          <a:avLst/>
        </a:prstGeom>
        <a:solidFill>
          <a:schemeClr val="accent1">
            <a:tint val="60000"/>
            <a:hueOff val="0"/>
            <a:satOff val="0"/>
            <a:lumOff val="0"/>
            <a:alphaOff val="0"/>
          </a:schemeClr>
        </a:soli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C1AC57E-27D4-4A57-83DC-1056545C9D63}">
      <dsp:nvSpPr>
        <dsp:cNvPr id="0" name=""/>
        <dsp:cNvSpPr/>
      </dsp:nvSpPr>
      <dsp:spPr>
        <a:xfrm>
          <a:off x="5753381" y="2104353"/>
          <a:ext cx="2161428" cy="1296856"/>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kern="1200" dirty="0"/>
            <a:t>8. Communiquer et valoriser.</a:t>
          </a:r>
        </a:p>
      </dsp:txBody>
      <dsp:txXfrm>
        <a:off x="5791365" y="2142337"/>
        <a:ext cx="2085460" cy="1220888"/>
      </dsp:txXfrm>
    </dsp:sp>
    <dsp:sp modelId="{E662E1DC-9B8C-49D6-98D7-E22374677AF8}">
      <dsp:nvSpPr>
        <dsp:cNvPr id="0" name=""/>
        <dsp:cNvSpPr/>
      </dsp:nvSpPr>
      <dsp:spPr>
        <a:xfrm>
          <a:off x="5753381" y="3725424"/>
          <a:ext cx="2161428" cy="1296856"/>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FR" sz="1500" kern="1200" dirty="0"/>
            <a:t>9. Intégrer la démarche d’évaluation lors du renouvellement de la CTG.</a:t>
          </a:r>
        </a:p>
      </dsp:txBody>
      <dsp:txXfrm>
        <a:off x="5791365" y="3763408"/>
        <a:ext cx="2085460" cy="1220888"/>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210609-C095-4C45-BEF8-2C710E9F3A61}" type="datetimeFigureOut">
              <a:rPr lang="fr-FR" smtClean="0"/>
              <a:t>16/07/2025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74E693-BB10-4A67-B888-30EB9CABEF5D}" type="slidenum">
              <a:rPr lang="fr-FR" smtClean="0"/>
              <a:t>‹N°›</a:t>
            </a:fld>
            <a:endParaRPr lang="fr-FR"/>
          </a:p>
        </p:txBody>
      </p:sp>
    </p:spTree>
    <p:extLst>
      <p:ext uri="{BB962C8B-B14F-4D97-AF65-F5344CB8AC3E}">
        <p14:creationId xmlns:p14="http://schemas.microsoft.com/office/powerpoint/2010/main" val="2618470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L’évaluation peut être l’occasion de …</a:t>
            </a:r>
          </a:p>
          <a:p>
            <a:pPr marL="171450" indent="-171450">
              <a:buFont typeface="Arial" panose="020B0604020202020204" pitchFamily="34" charset="0"/>
              <a:buChar char="•"/>
            </a:pPr>
            <a:r>
              <a:rPr lang="fr-FR" dirty="0"/>
              <a:t>prendre du recul sur un projet ou une action, </a:t>
            </a:r>
          </a:p>
          <a:p>
            <a:pPr marL="171450" indent="-171450">
              <a:buFont typeface="Arial" panose="020B0604020202020204" pitchFamily="34" charset="0"/>
              <a:buChar char="•"/>
            </a:pPr>
            <a:r>
              <a:rPr lang="fr-FR" dirty="0"/>
              <a:t>de susciter le débat entre les acteurs/partenaires et ainsi progresser collectivement, -&gt; les acteurs sont Caf, partenaires, habitants, professionnels de terrain…</a:t>
            </a:r>
          </a:p>
          <a:p>
            <a:pPr marL="171450" indent="-171450">
              <a:buFont typeface="Arial" panose="020B0604020202020204" pitchFamily="34" charset="0"/>
              <a:buChar char="•"/>
            </a:pPr>
            <a:r>
              <a:rPr lang="fr-FR" dirty="0"/>
              <a:t>de resserrer les liens entre acteurs/partenaires, voir renforcer leurs compétences,</a:t>
            </a:r>
          </a:p>
          <a:p>
            <a:pPr marL="171450" indent="-171450">
              <a:buFont typeface="Arial" panose="020B0604020202020204" pitchFamily="34" charset="0"/>
              <a:buChar char="•"/>
            </a:pPr>
            <a:r>
              <a:rPr lang="fr-FR" dirty="0"/>
              <a:t>éclairer les décideurs,</a:t>
            </a:r>
          </a:p>
          <a:p>
            <a:pPr marL="171450" indent="-171450">
              <a:buFont typeface="Arial" panose="020B0604020202020204" pitchFamily="34" charset="0"/>
              <a:buChar char="•"/>
            </a:pPr>
            <a:r>
              <a:rPr lang="fr-FR" dirty="0"/>
              <a:t>valoriser les actions et projets menés, le travail des acteurs, les partenariats réalisés, </a:t>
            </a:r>
          </a:p>
          <a:p>
            <a:pPr marL="171450" indent="-171450">
              <a:buFont typeface="Arial" panose="020B0604020202020204" pitchFamily="34" charset="0"/>
              <a:buChar char="•"/>
            </a:pPr>
            <a:r>
              <a:rPr lang="fr-FR" dirty="0"/>
              <a:t>faire des choix pour qu’elle soit réaliste: les objectifs doivent être </a:t>
            </a:r>
            <a:r>
              <a:rPr lang="fr-FR" sz="1800" b="0" i="0" u="none" strike="noStrike" baseline="0" dirty="0">
                <a:latin typeface="Calibri" panose="020F0502020204030204" pitchFamily="34" charset="0"/>
              </a:rPr>
              <a:t>définis en cohérence avec les ressources mobilisables par l’ensemble des acteurs</a:t>
            </a:r>
            <a:endParaRPr lang="fr-FR" dirty="0"/>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2</a:t>
            </a:fld>
            <a:endParaRPr lang="fr-FR"/>
          </a:p>
        </p:txBody>
      </p:sp>
    </p:spTree>
    <p:extLst>
      <p:ext uri="{BB962C8B-B14F-4D97-AF65-F5344CB8AC3E}">
        <p14:creationId xmlns:p14="http://schemas.microsoft.com/office/powerpoint/2010/main" val="1018026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dirty="0"/>
              <a:t>C’est l’étape qui permet de valoriser la démarche et les </a:t>
            </a:r>
            <a:r>
              <a:rPr lang="fr-FR" sz="1200"/>
              <a:t>efforts fournis.</a:t>
            </a:r>
            <a:endParaRPr lang="fr-FR" sz="1200" dirty="0"/>
          </a:p>
          <a:p>
            <a:r>
              <a:rPr lang="fr-FR" sz="1200" dirty="0"/>
              <a:t>Présentation des résultats: identifier les messages clés à faire passer, les données et indicateurs à mettre en valeur…</a:t>
            </a:r>
          </a:p>
          <a:p>
            <a:r>
              <a:rPr lang="fr-FR" sz="1200" dirty="0"/>
              <a:t>Adapter: définir les objectifs selon les cibles, la période ou occasion propice, le support…</a:t>
            </a:r>
            <a:endParaRPr lang="fr-FR" dirty="0"/>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14</a:t>
            </a:fld>
            <a:endParaRPr lang="fr-FR"/>
          </a:p>
        </p:txBody>
      </p:sp>
    </p:spTree>
    <p:extLst>
      <p:ext uri="{BB962C8B-B14F-4D97-AF65-F5344CB8AC3E}">
        <p14:creationId xmlns:p14="http://schemas.microsoft.com/office/powerpoint/2010/main" val="22558559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15</a:t>
            </a:fld>
            <a:endParaRPr lang="fr-FR"/>
          </a:p>
        </p:txBody>
      </p:sp>
    </p:spTree>
    <p:extLst>
      <p:ext uri="{BB962C8B-B14F-4D97-AF65-F5344CB8AC3E}">
        <p14:creationId xmlns:p14="http://schemas.microsoft.com/office/powerpoint/2010/main" val="2992476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premier enjeu « La mise en œuvre de la démarche CTG » va s’intéresser aux efforts déployés par les participants pour mobiliser les ressources, réaliser les activités et atteindre les publics visés. Il s’agit de questionner la stratégie d’intervention.  L’évaluation permettra de </a:t>
            </a:r>
            <a:r>
              <a:rPr lang="fr-FR" dirty="0">
                <a:solidFill>
                  <a:srgbClr val="FF0000"/>
                </a:solidFill>
              </a:rPr>
              <a:t>repérer les freins et les leviers possibles ainsi que les éléments de contexte qui ont pu avoir une incidence sur la mise en œuvre</a:t>
            </a:r>
            <a:r>
              <a:rPr lang="fr-FR" dirty="0"/>
              <a:t>. </a:t>
            </a:r>
          </a:p>
          <a:p>
            <a:endParaRPr lang="fr-FR" dirty="0"/>
          </a:p>
          <a:p>
            <a:r>
              <a:rPr lang="fr-FR" dirty="0"/>
              <a:t>Le second enjeu « La mise en œuvre du projet de territoire » s’attache plutôt aux résultats obtenus vis-à-vis des objectifs initiaux. En revenant aux intentions de départ, il s’agit de s’intéresser à leurs atteintes mais aussi aux effets prévus ou inattendus suscités. </a:t>
            </a:r>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3</a:t>
            </a:fld>
            <a:endParaRPr lang="fr-FR"/>
          </a:p>
        </p:txBody>
      </p:sp>
    </p:spTree>
    <p:extLst>
      <p:ext uri="{BB962C8B-B14F-4D97-AF65-F5344CB8AC3E}">
        <p14:creationId xmlns:p14="http://schemas.microsoft.com/office/powerpoint/2010/main" val="1049166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7</a:t>
            </a:fld>
            <a:endParaRPr lang="fr-FR"/>
          </a:p>
        </p:txBody>
      </p:sp>
    </p:spTree>
    <p:extLst>
      <p:ext uri="{BB962C8B-B14F-4D97-AF65-F5344CB8AC3E}">
        <p14:creationId xmlns:p14="http://schemas.microsoft.com/office/powerpoint/2010/main" val="2791281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dirty="0"/>
              <a:t>L’affaire de tous -&gt; il est préconisé de…</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dirty="0"/>
              <a:t>…mobiliser les différents acteurs et compétences : en interne et chez les partenaires;</a:t>
            </a:r>
          </a:p>
          <a:p>
            <a:pPr marL="171450" indent="-171450" algn="just">
              <a:buFont typeface="Arial" panose="020B0604020202020204" pitchFamily="34" charset="0"/>
              <a:buChar char="•"/>
            </a:pPr>
            <a:r>
              <a:rPr lang="fr-FR" dirty="0"/>
              <a:t>…s’appuyer sur les instances existantes pour piloter, suivre et valider les différentes étapes de l’évaluation (Copil, </a:t>
            </a:r>
            <a:r>
              <a:rPr lang="fr-FR" dirty="0" err="1"/>
              <a:t>Cotech</a:t>
            </a:r>
            <a:r>
              <a:rPr lang="fr-FR" dirty="0"/>
              <a:t>…);</a:t>
            </a:r>
          </a:p>
          <a:p>
            <a:pPr marL="171450" indent="-171450" algn="just">
              <a:buFont typeface="Arial" panose="020B0604020202020204" pitchFamily="34" charset="0"/>
              <a:buChar char="•"/>
            </a:pPr>
            <a:r>
              <a:rPr lang="fr-FR" dirty="0"/>
              <a:t>…définir des chefs de fils par thématique et de répartir les rôles notamment lors du recueil des données</a:t>
            </a:r>
          </a:p>
          <a:p>
            <a:pPr marL="171450" indent="-171450" algn="just">
              <a:buFont typeface="Arial" panose="020B0604020202020204" pitchFamily="34" charset="0"/>
              <a:buChar char="•"/>
            </a:pPr>
            <a:r>
              <a:rPr lang="fr-FR" dirty="0"/>
              <a:t>…mettre en place un calendrier de suivi de l’évaluation avec des points réguliers et des échéances.</a:t>
            </a:r>
          </a:p>
          <a:p>
            <a:endParaRPr lang="fr-FR" dirty="0"/>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8</a:t>
            </a:fld>
            <a:endParaRPr lang="fr-FR"/>
          </a:p>
        </p:txBody>
      </p:sp>
    </p:spTree>
    <p:extLst>
      <p:ext uri="{BB962C8B-B14F-4D97-AF65-F5344CB8AC3E}">
        <p14:creationId xmlns:p14="http://schemas.microsoft.com/office/powerpoint/2010/main" val="505343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None/>
            </a:pPr>
            <a:r>
              <a:rPr lang="fr-FR" dirty="0"/>
              <a:t>Une fois le cadre de l’évaluation posé (le champ, les attentes…:</a:t>
            </a:r>
          </a:p>
          <a:p>
            <a:pPr marL="228600" indent="-228600">
              <a:buAutoNum type="arabicPeriod"/>
            </a:pPr>
            <a:r>
              <a:rPr lang="fr-FR" dirty="0"/>
              <a:t>Formuler la ou les questions évaluatives: « En quoi…? »; « Jusqu’à quel point…? »; « Dans quelle mesure…? » ainsi que les indicateurs qui en découlent -&gt; Ces questions permettent d’orienter la démarche d’évaluation sur certains aspects prioritaires.</a:t>
            </a:r>
          </a:p>
          <a:p>
            <a:pPr marL="228600" indent="-228600">
              <a:buAutoNum type="arabicPeriod"/>
            </a:pPr>
            <a:r>
              <a:rPr lang="fr-FR" dirty="0"/>
              <a:t>Définir les critères et indicateurs au regard des objectifs fixés ainsi que les sources qui permettront de les alimenter;</a:t>
            </a:r>
          </a:p>
          <a:p>
            <a:pPr marL="228600" indent="-228600">
              <a:buAutoNum type="arabicPeriod"/>
            </a:pPr>
            <a:r>
              <a:rPr lang="fr-FR" dirty="0"/>
              <a:t>Fixer chaque étape de mise en œuvre (le calendrier); </a:t>
            </a:r>
          </a:p>
          <a:p>
            <a:pPr marL="228600" indent="-228600">
              <a:buAutoNum type="arabicPeriod"/>
            </a:pPr>
            <a:r>
              <a:rPr lang="fr-FR" dirty="0"/>
              <a:t>Partager:  Il est recommandé de proposer une première trame au groupe projet pour susciter le débat et permettre à chacun de se l’approprier, puis le travailler en collectif.</a:t>
            </a:r>
          </a:p>
          <a:p>
            <a:endParaRPr lang="fr-FR" dirty="0"/>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9</a:t>
            </a:fld>
            <a:endParaRPr lang="fr-FR"/>
          </a:p>
        </p:txBody>
      </p:sp>
    </p:spTree>
    <p:extLst>
      <p:ext uri="{BB962C8B-B14F-4D97-AF65-F5344CB8AC3E}">
        <p14:creationId xmlns:p14="http://schemas.microsoft.com/office/powerpoint/2010/main" val="3372154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Etape incontournable pour poursuivre la démarche d’évaluation -&gt; La validation du cadre et du « plan de mise en œuvre » permet au groupe projet de passer à l’étape « production » de données. </a:t>
            </a:r>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10</a:t>
            </a:fld>
            <a:endParaRPr lang="fr-FR"/>
          </a:p>
        </p:txBody>
      </p:sp>
    </p:spTree>
    <p:extLst>
      <p:ext uri="{BB962C8B-B14F-4D97-AF65-F5344CB8AC3E}">
        <p14:creationId xmlns:p14="http://schemas.microsoft.com/office/powerpoint/2010/main" val="7123493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S’appuyer sur les chefs de fils (par axes, thématiques, actions…) identifiés.</a:t>
            </a:r>
          </a:p>
          <a:p>
            <a:endParaRPr lang="fr-FR" dirty="0"/>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11</a:t>
            </a:fld>
            <a:endParaRPr lang="fr-FR"/>
          </a:p>
        </p:txBody>
      </p:sp>
    </p:spTree>
    <p:extLst>
      <p:ext uri="{BB962C8B-B14F-4D97-AF65-F5344CB8AC3E}">
        <p14:creationId xmlns:p14="http://schemas.microsoft.com/office/powerpoint/2010/main" val="2744253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12</a:t>
            </a:fld>
            <a:endParaRPr lang="fr-FR"/>
          </a:p>
        </p:txBody>
      </p:sp>
    </p:spTree>
    <p:extLst>
      <p:ext uri="{BB962C8B-B14F-4D97-AF65-F5344CB8AC3E}">
        <p14:creationId xmlns:p14="http://schemas.microsoft.com/office/powerpoint/2010/main" val="3757980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D74E693-BB10-4A67-B888-30EB9CABEF5D}" type="slidenum">
              <a:rPr lang="fr-FR" smtClean="0"/>
              <a:t>13</a:t>
            </a:fld>
            <a:endParaRPr lang="fr-FR"/>
          </a:p>
        </p:txBody>
      </p:sp>
    </p:spTree>
    <p:extLst>
      <p:ext uri="{BB962C8B-B14F-4D97-AF65-F5344CB8AC3E}">
        <p14:creationId xmlns:p14="http://schemas.microsoft.com/office/powerpoint/2010/main" val="4022844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dirty="0"/>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5586B75A-687E-405C-8A0B-8D00578BA2C3}" type="datetimeFigureOut">
              <a:rPr lang="en-US" dirty="0"/>
              <a:pPr/>
              <a:t>7/16/2025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7/16/2025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3B3B5A-6EDB-4666-9016-36D0DF33E426}"/>
              </a:ext>
            </a:extLst>
          </p:cNvPr>
          <p:cNvSpPr>
            <a:spLocks noGrp="1"/>
          </p:cNvSpPr>
          <p:nvPr>
            <p:ph type="ctrTitle"/>
          </p:nvPr>
        </p:nvSpPr>
        <p:spPr>
          <a:xfrm>
            <a:off x="1101020" y="2794801"/>
            <a:ext cx="7803988" cy="1877429"/>
          </a:xfrm>
        </p:spPr>
        <p:txBody>
          <a:bodyPr/>
          <a:lstStyle/>
          <a:p>
            <a:r>
              <a:rPr lang="fr-FR" dirty="0">
                <a:latin typeface="CG Omega" panose="020B0502050508020304" pitchFamily="34" charset="0"/>
              </a:rPr>
              <a:t>La démarche d’évaluation d’une CTG</a:t>
            </a:r>
          </a:p>
        </p:txBody>
      </p:sp>
      <p:pic>
        <p:nvPicPr>
          <p:cNvPr id="5" name="Image 4" descr="Une image contenant texte&#10;&#10;Description générée automatiquement">
            <a:extLst>
              <a:ext uri="{FF2B5EF4-FFF2-40B4-BE49-F238E27FC236}">
                <a16:creationId xmlns:a16="http://schemas.microsoft.com/office/drawing/2014/main" id="{74207891-D3E0-4827-8FFA-A1F6C7D712F3}"/>
              </a:ext>
            </a:extLst>
          </p:cNvPr>
          <p:cNvPicPr>
            <a:picLocks noChangeAspect="1"/>
          </p:cNvPicPr>
          <p:nvPr/>
        </p:nvPicPr>
        <p:blipFill>
          <a:blip r:embed="rId2"/>
          <a:stretch>
            <a:fillRect/>
          </a:stretch>
        </p:blipFill>
        <p:spPr>
          <a:xfrm>
            <a:off x="157140" y="3159252"/>
            <a:ext cx="785835" cy="1148528"/>
          </a:xfrm>
          <a:prstGeom prst="rect">
            <a:avLst/>
          </a:prstGeom>
        </p:spPr>
      </p:pic>
    </p:spTree>
    <p:extLst>
      <p:ext uri="{BB962C8B-B14F-4D97-AF65-F5344CB8AC3E}">
        <p14:creationId xmlns:p14="http://schemas.microsoft.com/office/powerpoint/2010/main" val="2558444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pPr>
              <a:spcAft>
                <a:spcPts val="400"/>
              </a:spcAft>
            </a:pPr>
            <a:r>
              <a:rPr lang="fr-FR" dirty="0"/>
              <a:t>Les étapes: </a:t>
            </a:r>
            <a:br>
              <a:rPr lang="fr-FR" dirty="0"/>
            </a:br>
            <a:r>
              <a:rPr lang="fr-FR" dirty="0"/>
              <a:t>4</a:t>
            </a:r>
            <a:r>
              <a:rPr lang="fr-FR" sz="3200" dirty="0"/>
              <a:t>. Valider le référentiel et le calendrier de l’évaluation </a:t>
            </a:r>
            <a:br>
              <a:rPr lang="fr-FR" sz="3200" dirty="0"/>
            </a:br>
            <a:endParaRPr lang="fr-FR" sz="3200" dirty="0">
              <a:latin typeface="CG Omega" panose="020B0502050508020304" pitchFamily="34" charset="0"/>
            </a:endParaRPr>
          </a:p>
        </p:txBody>
      </p:sp>
      <p:sp>
        <p:nvSpPr>
          <p:cNvPr id="4" name="ZoneTexte 3">
            <a:extLst>
              <a:ext uri="{FF2B5EF4-FFF2-40B4-BE49-F238E27FC236}">
                <a16:creationId xmlns:a16="http://schemas.microsoft.com/office/drawing/2014/main" id="{17CCF71D-F919-762E-2B68-9F611AEDE10C}"/>
              </a:ext>
            </a:extLst>
          </p:cNvPr>
          <p:cNvSpPr txBox="1"/>
          <p:nvPr/>
        </p:nvSpPr>
        <p:spPr>
          <a:xfrm>
            <a:off x="3618157" y="2870430"/>
            <a:ext cx="7893698" cy="1107996"/>
          </a:xfrm>
          <a:prstGeom prst="rect">
            <a:avLst/>
          </a:prstGeom>
          <a:noFill/>
        </p:spPr>
        <p:txBody>
          <a:bodyPr wrap="square" rtlCol="0">
            <a:spAutoFit/>
          </a:bodyPr>
          <a:lstStyle/>
          <a:p>
            <a:pPr marL="342900" indent="-342900" algn="just">
              <a:buFont typeface="Wingdings" panose="05000000000000000000" pitchFamily="2" charset="2"/>
              <a:buChar char="Ø"/>
            </a:pPr>
            <a:r>
              <a:rPr lang="fr-FR" sz="2400" dirty="0"/>
              <a:t>Faire valider le cadre et les modalités de mise en œuvre par les instances de pilotage de la CTG.  </a:t>
            </a:r>
          </a:p>
          <a:p>
            <a:pPr marL="285750" indent="-285750" algn="just">
              <a:buFont typeface="Wingdings" panose="05000000000000000000" pitchFamily="2" charset="2"/>
              <a:buChar char="Ø"/>
            </a:pPr>
            <a:endParaRPr lang="fr-FR" dirty="0"/>
          </a:p>
        </p:txBody>
      </p:sp>
    </p:spTree>
    <p:extLst>
      <p:ext uri="{BB962C8B-B14F-4D97-AF65-F5344CB8AC3E}">
        <p14:creationId xmlns:p14="http://schemas.microsoft.com/office/powerpoint/2010/main" val="235870827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pPr>
              <a:spcAft>
                <a:spcPts val="400"/>
              </a:spcAft>
            </a:pPr>
            <a:r>
              <a:rPr lang="fr-FR" dirty="0"/>
              <a:t>Les étapes: </a:t>
            </a:r>
            <a:br>
              <a:rPr lang="fr-FR" dirty="0"/>
            </a:br>
            <a:r>
              <a:rPr lang="fr-FR" dirty="0"/>
              <a:t>5</a:t>
            </a:r>
            <a:r>
              <a:rPr lang="fr-FR" sz="3200" dirty="0"/>
              <a:t>. Recueillir les données et effectuer une première analyse</a:t>
            </a:r>
            <a:br>
              <a:rPr lang="fr-FR" sz="3200" dirty="0"/>
            </a:br>
            <a:br>
              <a:rPr lang="fr-FR" sz="3200" dirty="0"/>
            </a:br>
            <a:endParaRPr lang="fr-FR" sz="3200"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586984" y="1681264"/>
            <a:ext cx="7893698" cy="3693319"/>
          </a:xfrm>
          <a:prstGeom prst="rect">
            <a:avLst/>
          </a:prstGeom>
          <a:noFill/>
        </p:spPr>
        <p:txBody>
          <a:bodyPr wrap="square" rtlCol="0">
            <a:spAutoFit/>
          </a:bodyPr>
          <a:lstStyle/>
          <a:p>
            <a:pPr marL="285750" indent="-285750" algn="just">
              <a:buFont typeface="Wingdings" panose="05000000000000000000" pitchFamily="2" charset="2"/>
              <a:buChar char="Ø"/>
            </a:pPr>
            <a:r>
              <a:rPr lang="fr-FR" sz="2400" dirty="0"/>
              <a:t>Identifier les sources (existantes ou nouvelles) pour collecter les données recherchées (étape réalisée lors de la rédaction du référentiel);</a:t>
            </a:r>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Construire les outils de recueil des données;</a:t>
            </a:r>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Collecter les données, les organiser et les analyser. </a:t>
            </a:r>
          </a:p>
          <a:p>
            <a:pPr algn="just"/>
            <a:endParaRPr lang="fr-FR" dirty="0"/>
          </a:p>
        </p:txBody>
      </p:sp>
    </p:spTree>
    <p:extLst>
      <p:ext uri="{BB962C8B-B14F-4D97-AF65-F5344CB8AC3E}">
        <p14:creationId xmlns:p14="http://schemas.microsoft.com/office/powerpoint/2010/main" val="14112141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pPr>
              <a:spcAft>
                <a:spcPts val="400"/>
              </a:spcAft>
            </a:pPr>
            <a:r>
              <a:rPr lang="fr-FR" dirty="0"/>
              <a:t>Les étapes: </a:t>
            </a:r>
            <a:br>
              <a:rPr lang="fr-FR" dirty="0"/>
            </a:br>
            <a:r>
              <a:rPr lang="fr-FR" dirty="0"/>
              <a:t>6</a:t>
            </a:r>
            <a:r>
              <a:rPr lang="fr-FR" sz="3200" dirty="0"/>
              <a:t>. Présenter les résultats pour interpréter et mettre en perspective collectivement</a:t>
            </a:r>
            <a:br>
              <a:rPr lang="fr-FR" sz="3200" dirty="0"/>
            </a:br>
            <a:endParaRPr lang="fr-FR" sz="3200"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638937" y="2324453"/>
            <a:ext cx="7893698" cy="2585323"/>
          </a:xfrm>
          <a:prstGeom prst="rect">
            <a:avLst/>
          </a:prstGeom>
          <a:noFill/>
        </p:spPr>
        <p:txBody>
          <a:bodyPr wrap="square" rtlCol="0">
            <a:spAutoFit/>
          </a:bodyPr>
          <a:lstStyle/>
          <a:p>
            <a:pPr marL="285750" indent="-285750" algn="just">
              <a:buFont typeface="Wingdings" panose="05000000000000000000" pitchFamily="2" charset="2"/>
              <a:buChar char="Ø"/>
            </a:pPr>
            <a:r>
              <a:rPr lang="fr-FR" sz="2400" dirty="0"/>
              <a:t>Soumettre les données collectées au groupe projet pour les confronter, les éclairer et les analyser collectivement;</a:t>
            </a:r>
          </a:p>
          <a:p>
            <a:pPr algn="just"/>
            <a:endParaRPr lang="fr-FR" sz="2400" dirty="0"/>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Mettre en perspective, interpréter globalement les résultats pour répondre aux questions évaluatives.</a:t>
            </a:r>
          </a:p>
          <a:p>
            <a:pPr marL="285750" indent="-285750" algn="just">
              <a:buFont typeface="Wingdings" panose="05000000000000000000" pitchFamily="2" charset="2"/>
              <a:buChar char="Ø"/>
            </a:pPr>
            <a:endParaRPr lang="fr-FR" dirty="0"/>
          </a:p>
        </p:txBody>
      </p:sp>
    </p:spTree>
    <p:extLst>
      <p:ext uri="{BB962C8B-B14F-4D97-AF65-F5344CB8AC3E}">
        <p14:creationId xmlns:p14="http://schemas.microsoft.com/office/powerpoint/2010/main" val="303116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pPr>
              <a:spcAft>
                <a:spcPts val="400"/>
              </a:spcAft>
            </a:pPr>
            <a:r>
              <a:rPr lang="fr-FR" dirty="0"/>
              <a:t>Les étapes: </a:t>
            </a:r>
            <a:br>
              <a:rPr lang="fr-FR" dirty="0"/>
            </a:br>
            <a:r>
              <a:rPr lang="fr-FR" dirty="0"/>
              <a:t>7</a:t>
            </a:r>
            <a:r>
              <a:rPr lang="fr-FR" sz="3200" dirty="0"/>
              <a:t>. Formaliser les résultats et les perspectives</a:t>
            </a:r>
            <a:br>
              <a:rPr lang="fr-FR" sz="3200" dirty="0"/>
            </a:br>
            <a:br>
              <a:rPr lang="fr-FR" sz="3200" dirty="0"/>
            </a:br>
            <a:endParaRPr lang="fr-FR" sz="3200"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586985" y="1694576"/>
            <a:ext cx="7893698" cy="3785652"/>
          </a:xfrm>
          <a:prstGeom prst="rect">
            <a:avLst/>
          </a:prstGeom>
          <a:noFill/>
        </p:spPr>
        <p:txBody>
          <a:bodyPr wrap="square" rtlCol="0">
            <a:spAutoFit/>
          </a:bodyPr>
          <a:lstStyle/>
          <a:p>
            <a:pPr marL="285750" indent="-285750" algn="just">
              <a:buFont typeface="Wingdings" panose="05000000000000000000" pitchFamily="2" charset="2"/>
              <a:buChar char="Ø"/>
            </a:pPr>
            <a:r>
              <a:rPr lang="fr-FR" sz="2400" dirty="0"/>
              <a:t>Formuler les conclusions;</a:t>
            </a:r>
          </a:p>
          <a:p>
            <a:pPr algn="just"/>
            <a:endParaRPr lang="fr-FR" sz="2400" dirty="0"/>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Tirer des enseignements pour améliorer le plan d’action et la démarche </a:t>
            </a:r>
            <a:r>
              <a:rPr lang="fr-FR" sz="2400" dirty="0" err="1"/>
              <a:t>Ctg</a:t>
            </a:r>
            <a:r>
              <a:rPr lang="fr-FR" sz="2400" dirty="0"/>
              <a:t> (perspectives);</a:t>
            </a:r>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Rédiger le rapport final et éventuellement une synthèse.</a:t>
            </a:r>
          </a:p>
          <a:p>
            <a:pPr algn="just"/>
            <a:endParaRPr lang="fr-FR" sz="2400" dirty="0"/>
          </a:p>
          <a:p>
            <a:pPr marL="285750" indent="-285750" algn="just">
              <a:buFont typeface="Wingdings" panose="05000000000000000000" pitchFamily="2" charset="2"/>
              <a:buChar char="Ø"/>
            </a:pPr>
            <a:endParaRPr lang="fr-FR" sz="2400" dirty="0"/>
          </a:p>
        </p:txBody>
      </p:sp>
    </p:spTree>
    <p:extLst>
      <p:ext uri="{BB962C8B-B14F-4D97-AF65-F5344CB8AC3E}">
        <p14:creationId xmlns:p14="http://schemas.microsoft.com/office/powerpoint/2010/main" val="115266926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a:xfrm>
            <a:off x="252919" y="1123837"/>
            <a:ext cx="3072172" cy="4601183"/>
          </a:xfrm>
        </p:spPr>
        <p:txBody>
          <a:bodyPr/>
          <a:lstStyle/>
          <a:p>
            <a:pPr>
              <a:spcAft>
                <a:spcPts val="400"/>
              </a:spcAft>
            </a:pPr>
            <a:r>
              <a:rPr lang="fr-FR" dirty="0"/>
              <a:t>Les étapes: </a:t>
            </a:r>
            <a:br>
              <a:rPr lang="fr-FR" dirty="0"/>
            </a:br>
            <a:r>
              <a:rPr lang="fr-FR" dirty="0"/>
              <a:t>8</a:t>
            </a:r>
            <a:r>
              <a:rPr lang="fr-FR" sz="3200" dirty="0"/>
              <a:t>.Communiquer et valoriser.</a:t>
            </a:r>
            <a:br>
              <a:rPr lang="fr-FR" sz="3200" dirty="0"/>
            </a:br>
            <a:br>
              <a:rPr lang="fr-FR" sz="3200" dirty="0"/>
            </a:br>
            <a:endParaRPr lang="fr-FR" sz="3200"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670111" y="2024164"/>
            <a:ext cx="7893698" cy="2585323"/>
          </a:xfrm>
          <a:prstGeom prst="rect">
            <a:avLst/>
          </a:prstGeom>
          <a:noFill/>
        </p:spPr>
        <p:txBody>
          <a:bodyPr wrap="square" rtlCol="0">
            <a:spAutoFit/>
          </a:bodyPr>
          <a:lstStyle/>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Présenter les résultats, enseignements, perspectives…; </a:t>
            </a:r>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Adapter la communication selon les cibles (instances de pilotages, partenaires, publics…).</a:t>
            </a:r>
          </a:p>
          <a:p>
            <a:pPr marL="285750" indent="-285750" algn="just">
              <a:buFont typeface="Wingdings" panose="05000000000000000000" pitchFamily="2" charset="2"/>
              <a:buChar char="Ø"/>
            </a:pPr>
            <a:endParaRPr lang="fr-FR" dirty="0"/>
          </a:p>
        </p:txBody>
      </p:sp>
    </p:spTree>
    <p:extLst>
      <p:ext uri="{BB962C8B-B14F-4D97-AF65-F5344CB8AC3E}">
        <p14:creationId xmlns:p14="http://schemas.microsoft.com/office/powerpoint/2010/main" val="13567812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a:xfrm>
            <a:off x="146593" y="1132697"/>
            <a:ext cx="3470892" cy="4601183"/>
          </a:xfrm>
        </p:spPr>
        <p:txBody>
          <a:bodyPr/>
          <a:lstStyle/>
          <a:p>
            <a:pPr>
              <a:spcAft>
                <a:spcPts val="400"/>
              </a:spcAft>
            </a:pPr>
            <a:r>
              <a:rPr lang="fr-FR" dirty="0"/>
              <a:t>Les étapes: </a:t>
            </a:r>
            <a:br>
              <a:rPr lang="fr-FR" dirty="0"/>
            </a:br>
            <a:r>
              <a:rPr lang="fr-FR" sz="3200" dirty="0"/>
              <a:t>9. Intégrer la démarche d’évaluation lors du renouvellement de la CTG.</a:t>
            </a:r>
            <a:endParaRPr lang="fr-FR" sz="3200"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718879" y="2401776"/>
            <a:ext cx="7893698" cy="2585323"/>
          </a:xfrm>
          <a:prstGeom prst="rect">
            <a:avLst/>
          </a:prstGeom>
          <a:noFill/>
        </p:spPr>
        <p:txBody>
          <a:bodyPr wrap="square" rtlCol="0">
            <a:spAutoFit/>
          </a:bodyPr>
          <a:lstStyle/>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Intégrer la démarche d’évaluation dès le renouvellement de la CTG ; </a:t>
            </a:r>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Aller vers une démarche d’amélioration continue. </a:t>
            </a:r>
          </a:p>
          <a:p>
            <a:pPr marL="285750" indent="-285750" algn="just">
              <a:buFont typeface="Wingdings" panose="05000000000000000000" pitchFamily="2" charset="2"/>
              <a:buChar char="Ø"/>
            </a:pPr>
            <a:endParaRPr lang="fr-FR" dirty="0"/>
          </a:p>
        </p:txBody>
      </p:sp>
    </p:spTree>
    <p:extLst>
      <p:ext uri="{BB962C8B-B14F-4D97-AF65-F5344CB8AC3E}">
        <p14:creationId xmlns:p14="http://schemas.microsoft.com/office/powerpoint/2010/main" val="31504072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r>
              <a:rPr lang="fr-FR" dirty="0"/>
              <a:t>L’évaluation: définition</a:t>
            </a:r>
            <a:endParaRPr lang="fr-FR"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644660" y="1550781"/>
            <a:ext cx="7893698" cy="3416320"/>
          </a:xfrm>
          <a:prstGeom prst="rect">
            <a:avLst/>
          </a:prstGeom>
          <a:noFill/>
        </p:spPr>
        <p:txBody>
          <a:bodyPr wrap="square" rtlCol="0">
            <a:spAutoFit/>
          </a:bodyPr>
          <a:lstStyle/>
          <a:p>
            <a:pPr algn="just"/>
            <a:r>
              <a:rPr lang="fr-FR" dirty="0"/>
              <a:t>L’évaluation…</a:t>
            </a:r>
          </a:p>
          <a:p>
            <a:pPr marL="285750" indent="-285750" algn="just">
              <a:buFont typeface="Wingdings" panose="05000000000000000000" pitchFamily="2" charset="2"/>
              <a:buChar char="Ø"/>
            </a:pPr>
            <a:r>
              <a:rPr lang="fr-FR" dirty="0"/>
              <a:t>…c’est comprendre, éclairer l’action de façon à pouvoir juger de son efficacité et disposer d’éléments pour décider de la suite qu’il convient de lui donner. </a:t>
            </a:r>
          </a:p>
          <a:p>
            <a:pPr marL="285750" indent="-285750" algn="just">
              <a:buFont typeface="Wingdings" panose="05000000000000000000" pitchFamily="2" charset="2"/>
              <a:buChar char="Ø"/>
            </a:pPr>
            <a:r>
              <a:rPr lang="fr-FR" dirty="0"/>
              <a:t>…ce n’est pas du contrôle, de l’audit ou encore de l’inspection…</a:t>
            </a:r>
          </a:p>
          <a:p>
            <a:pPr marL="0" indent="0" algn="just">
              <a:buNone/>
            </a:pPr>
            <a:endParaRPr lang="fr-FR" dirty="0"/>
          </a:p>
          <a:p>
            <a:pPr algn="just"/>
            <a:r>
              <a:rPr lang="fr-FR" dirty="0"/>
              <a:t>Les conditions de réussite: L’évaluation doit…</a:t>
            </a:r>
          </a:p>
          <a:p>
            <a:pPr marL="285750" indent="-285750" algn="just">
              <a:buFont typeface="Wingdings" panose="05000000000000000000" pitchFamily="2" charset="2"/>
              <a:buChar char="Ø"/>
            </a:pPr>
            <a:r>
              <a:rPr lang="fr-FR" dirty="0"/>
              <a:t>être </a:t>
            </a:r>
            <a:r>
              <a:rPr lang="fr-FR" dirty="0" err="1"/>
              <a:t>co</a:t>
            </a:r>
            <a:r>
              <a:rPr lang="fr-FR" dirty="0"/>
              <a:t>-portée par les parties prenantes,</a:t>
            </a:r>
          </a:p>
          <a:p>
            <a:pPr marL="285750" indent="-285750" algn="just">
              <a:buFont typeface="Wingdings" panose="05000000000000000000" pitchFamily="2" charset="2"/>
              <a:buChar char="Ø"/>
            </a:pPr>
            <a:r>
              <a:rPr lang="fr-FR" dirty="0"/>
              <a:t>être négociée et non imposée,</a:t>
            </a:r>
          </a:p>
          <a:p>
            <a:pPr marL="285750" indent="-285750" algn="just">
              <a:buFont typeface="Wingdings" panose="05000000000000000000" pitchFamily="2" charset="2"/>
              <a:buChar char="Ø"/>
            </a:pPr>
            <a:r>
              <a:rPr lang="fr-FR" dirty="0"/>
              <a:t>être participative,</a:t>
            </a:r>
          </a:p>
          <a:p>
            <a:pPr marL="285750" indent="-285750" algn="just">
              <a:buFont typeface="Wingdings" panose="05000000000000000000" pitchFamily="2" charset="2"/>
              <a:buChar char="Ø"/>
            </a:pPr>
            <a:r>
              <a:rPr lang="fr-FR" dirty="0"/>
              <a:t>être objective,</a:t>
            </a:r>
          </a:p>
          <a:p>
            <a:pPr marL="285750" indent="-285750" algn="just">
              <a:buFont typeface="Wingdings" panose="05000000000000000000" pitchFamily="2" charset="2"/>
              <a:buChar char="Ø"/>
            </a:pPr>
            <a:r>
              <a:rPr lang="fr-FR" dirty="0"/>
              <a:t>susciter le débat et le croisement des regards.</a:t>
            </a:r>
          </a:p>
        </p:txBody>
      </p:sp>
      <p:sp>
        <p:nvSpPr>
          <p:cNvPr id="4" name="Phylactère : pensées 3">
            <a:extLst>
              <a:ext uri="{FF2B5EF4-FFF2-40B4-BE49-F238E27FC236}">
                <a16:creationId xmlns:a16="http://schemas.microsoft.com/office/drawing/2014/main" id="{E5946B09-F70B-1DA0-3B2F-A4BB3B4F1AFC}"/>
              </a:ext>
            </a:extLst>
          </p:cNvPr>
          <p:cNvSpPr/>
          <p:nvPr/>
        </p:nvSpPr>
        <p:spPr>
          <a:xfrm>
            <a:off x="6096000" y="309716"/>
            <a:ext cx="2497394" cy="99305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Evaluer pour évoluer</a:t>
            </a:r>
          </a:p>
        </p:txBody>
      </p:sp>
      <p:sp>
        <p:nvSpPr>
          <p:cNvPr id="5" name="Phylactère : pensées 4">
            <a:extLst>
              <a:ext uri="{FF2B5EF4-FFF2-40B4-BE49-F238E27FC236}">
                <a16:creationId xmlns:a16="http://schemas.microsoft.com/office/drawing/2014/main" id="{3CE1703D-DA90-7D60-B7C5-1D8559A82225}"/>
              </a:ext>
            </a:extLst>
          </p:cNvPr>
          <p:cNvSpPr/>
          <p:nvPr/>
        </p:nvSpPr>
        <p:spPr>
          <a:xfrm>
            <a:off x="8991601" y="3986786"/>
            <a:ext cx="2349910" cy="107171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Evaluer, c’est l’affaire de tous!</a:t>
            </a:r>
          </a:p>
        </p:txBody>
      </p:sp>
      <p:sp>
        <p:nvSpPr>
          <p:cNvPr id="6" name="Phylactère : pensées 5">
            <a:extLst>
              <a:ext uri="{FF2B5EF4-FFF2-40B4-BE49-F238E27FC236}">
                <a16:creationId xmlns:a16="http://schemas.microsoft.com/office/drawing/2014/main" id="{8D592B63-5505-0E40-6444-E8645301BC1B}"/>
              </a:ext>
            </a:extLst>
          </p:cNvPr>
          <p:cNvSpPr/>
          <p:nvPr/>
        </p:nvSpPr>
        <p:spPr>
          <a:xfrm>
            <a:off x="4397215" y="5035661"/>
            <a:ext cx="2947482" cy="1378717"/>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t>Evaluer, c’est faire des choix pour être ambitieux et réaliste</a:t>
            </a:r>
          </a:p>
        </p:txBody>
      </p:sp>
    </p:spTree>
    <p:extLst>
      <p:ext uri="{BB962C8B-B14F-4D97-AF65-F5344CB8AC3E}">
        <p14:creationId xmlns:p14="http://schemas.microsoft.com/office/powerpoint/2010/main" val="242260772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r>
              <a:rPr lang="fr-FR" dirty="0"/>
              <a:t>L’évaluation de la CTG:</a:t>
            </a:r>
            <a:br>
              <a:rPr lang="fr-FR" dirty="0"/>
            </a:br>
            <a:r>
              <a:rPr lang="fr-FR" dirty="0"/>
              <a:t>Objectifs</a:t>
            </a:r>
            <a:endParaRPr lang="fr-FR"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666930" y="793102"/>
            <a:ext cx="7893698" cy="5237331"/>
          </a:xfrm>
          <a:prstGeom prst="rect">
            <a:avLst/>
          </a:prstGeom>
          <a:noFill/>
        </p:spPr>
        <p:txBody>
          <a:bodyPr wrap="square" lIns="91440" tIns="45720" rIns="91440" bIns="45720" rtlCol="0" anchor="t">
            <a:spAutoFit/>
          </a:bodyPr>
          <a:lstStyle/>
          <a:p>
            <a:pPr marL="0" indent="0" algn="just">
              <a:spcAft>
                <a:spcPts val="1800"/>
              </a:spcAft>
              <a:buNone/>
            </a:pPr>
            <a:r>
              <a:rPr lang="fr-FR" b="1" dirty="0"/>
              <a:t>Il s’agit de mesurer les conditions de mise en œuvre de la démarche CTG ainsi que ses effets produits sur l’offre et les besoins du territoire. </a:t>
            </a:r>
          </a:p>
          <a:p>
            <a:pPr marL="0" indent="0" algn="just">
              <a:spcAft>
                <a:spcPts val="800"/>
              </a:spcAft>
              <a:buNone/>
            </a:pPr>
            <a:r>
              <a:rPr lang="fr-FR" dirty="0"/>
              <a:t>Ces deux enjeux sont à la fois distincts et complémentaires :</a:t>
            </a:r>
          </a:p>
          <a:p>
            <a:pPr marL="285750" indent="-285750" algn="just">
              <a:buFont typeface="Wingdings" panose="05000000000000000000" pitchFamily="2" charset="2"/>
              <a:buChar char="Ø"/>
            </a:pPr>
            <a:r>
              <a:rPr lang="fr-FR" dirty="0"/>
              <a:t>La mise en œuvre de la démarche CTG se mesurera sur :</a:t>
            </a:r>
          </a:p>
          <a:p>
            <a:pPr marL="742950" lvl="1" indent="-285750" algn="just">
              <a:buFont typeface="Wingdings" panose="05000000000000000000" pitchFamily="2" charset="2"/>
              <a:buChar char="ü"/>
            </a:pPr>
            <a:r>
              <a:rPr lang="fr-FR" dirty="0"/>
              <a:t>L’instauration d’une gouvernance commune (reflétée par la mise en place des instances de pilotage, le calendrier opérationnel, les outils de communication produits, la recherche de complémentarité avec les autres dispositifs et schémas existants…);</a:t>
            </a:r>
          </a:p>
          <a:p>
            <a:pPr marL="742950" lvl="1" indent="-285750" algn="just">
              <a:spcAft>
                <a:spcPts val="800"/>
              </a:spcAft>
              <a:buFont typeface="Wingdings" panose="05000000000000000000" pitchFamily="2" charset="2"/>
              <a:buChar char="ü"/>
            </a:pPr>
            <a:r>
              <a:rPr lang="fr-FR" dirty="0"/>
              <a:t>Les effets et enjeux produits auprès des différents acteurs (la collectivité, la Caf et les partenaires signataires).</a:t>
            </a:r>
          </a:p>
          <a:p>
            <a:pPr marL="285750" indent="-285750" algn="just">
              <a:buFont typeface="Wingdings" panose="05000000000000000000" pitchFamily="2" charset="2"/>
              <a:buChar char="Ø"/>
            </a:pPr>
            <a:r>
              <a:rPr lang="fr-FR" dirty="0"/>
              <a:t>Le projet de territoire déclinée dans le plan d’actions qui mesurera : </a:t>
            </a:r>
          </a:p>
          <a:p>
            <a:pPr marL="742950" lvl="1" indent="-285750" algn="just">
              <a:buFont typeface="Wingdings" panose="05000000000000000000" pitchFamily="2" charset="2"/>
              <a:buChar char="ü"/>
            </a:pPr>
            <a:r>
              <a:rPr lang="fr-FR" dirty="0"/>
              <a:t>La pertinence et l’efficience des actions engagées au regard des besoins et enjeux identifiés initialement; </a:t>
            </a:r>
          </a:p>
          <a:p>
            <a:pPr marL="742950" lvl="1" indent="-285750" algn="just">
              <a:buFont typeface="Wingdings" panose="05000000000000000000" pitchFamily="2" charset="2"/>
              <a:buChar char="ü"/>
            </a:pPr>
            <a:r>
              <a:rPr lang="fr-FR" dirty="0"/>
              <a:t>L’adaptation du projet selon les constats et résultats obtenus (des actions peuvent être amenées à être développées, abandonnées, reportées, repensées ou créées). </a:t>
            </a:r>
          </a:p>
          <a:p>
            <a:endParaRPr lang="fr-FR" dirty="0"/>
          </a:p>
        </p:txBody>
      </p:sp>
    </p:spTree>
    <p:extLst>
      <p:ext uri="{BB962C8B-B14F-4D97-AF65-F5344CB8AC3E}">
        <p14:creationId xmlns:p14="http://schemas.microsoft.com/office/powerpoint/2010/main" val="29295856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r>
              <a:rPr lang="fr-FR" dirty="0"/>
              <a:t>L’évaluation de la CTG:</a:t>
            </a:r>
            <a:br>
              <a:rPr lang="fr-FR" dirty="0"/>
            </a:br>
            <a:r>
              <a:rPr lang="fr-FR" dirty="0"/>
              <a:t>Finalité</a:t>
            </a:r>
            <a:endParaRPr lang="fr-FR"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638939" y="2592615"/>
            <a:ext cx="7893698" cy="1846659"/>
          </a:xfrm>
          <a:prstGeom prst="rect">
            <a:avLst/>
          </a:prstGeom>
          <a:noFill/>
        </p:spPr>
        <p:txBody>
          <a:bodyPr wrap="square" rtlCol="0">
            <a:spAutoFit/>
          </a:bodyPr>
          <a:lstStyle/>
          <a:p>
            <a:pPr marL="342900" indent="-342900" algn="just">
              <a:buFont typeface="Wingdings" panose="05000000000000000000" pitchFamily="2" charset="2"/>
              <a:buChar char="Ø"/>
            </a:pPr>
            <a:r>
              <a:rPr lang="fr-FR" sz="2400" dirty="0"/>
              <a:t>Tirer des conclusions et des recommandations en perspective d’améliorer la démarche et d’ajuster les objectifs et enjeux du projet de territoire pour la prochaine CTG. </a:t>
            </a:r>
          </a:p>
          <a:p>
            <a:pPr marL="285750" indent="-285750">
              <a:buFont typeface="Wingdings" panose="05000000000000000000" pitchFamily="2" charset="2"/>
              <a:buChar char="Ø"/>
            </a:pPr>
            <a:endParaRPr lang="fr-FR" dirty="0"/>
          </a:p>
        </p:txBody>
      </p:sp>
    </p:spTree>
    <p:extLst>
      <p:ext uri="{BB962C8B-B14F-4D97-AF65-F5344CB8AC3E}">
        <p14:creationId xmlns:p14="http://schemas.microsoft.com/office/powerpoint/2010/main" val="26911424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r>
              <a:rPr lang="fr-FR" dirty="0"/>
              <a:t>L’évaluation de la CTG:</a:t>
            </a:r>
            <a:br>
              <a:rPr lang="fr-FR" dirty="0"/>
            </a:br>
            <a:r>
              <a:rPr lang="fr-FR" dirty="0"/>
              <a:t>Les outils</a:t>
            </a:r>
            <a:endParaRPr lang="fr-FR"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514248" y="1716268"/>
            <a:ext cx="7893698" cy="3416320"/>
          </a:xfrm>
          <a:prstGeom prst="rect">
            <a:avLst/>
          </a:prstGeom>
          <a:noFill/>
        </p:spPr>
        <p:txBody>
          <a:bodyPr wrap="square" rtlCol="0">
            <a:spAutoFit/>
          </a:bodyPr>
          <a:lstStyle/>
          <a:p>
            <a:pPr marL="285750" indent="-285750" algn="just">
              <a:buFont typeface="Wingdings" panose="05000000000000000000" pitchFamily="2" charset="2"/>
              <a:buChar char="Ø"/>
            </a:pPr>
            <a:r>
              <a:rPr lang="fr-FR" sz="2400" dirty="0"/>
              <a:t>Le cahier des charges et le référentiel: définir objectifs, questions évaluatives, critères et indicateurs...</a:t>
            </a:r>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Les outils de mesures et de recueils des données existants et à construire.</a:t>
            </a:r>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Le rapport final avec les conclusions et les perspectives. </a:t>
            </a:r>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Les supports de communication.</a:t>
            </a:r>
          </a:p>
        </p:txBody>
      </p:sp>
    </p:spTree>
    <p:extLst>
      <p:ext uri="{BB962C8B-B14F-4D97-AF65-F5344CB8AC3E}">
        <p14:creationId xmlns:p14="http://schemas.microsoft.com/office/powerpoint/2010/main" val="376367650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r>
              <a:rPr lang="fr-FR" dirty="0"/>
              <a:t>L’évaluation de la CTG:</a:t>
            </a:r>
            <a:br>
              <a:rPr lang="fr-FR" dirty="0"/>
            </a:br>
            <a:r>
              <a:rPr lang="fr-FR" dirty="0"/>
              <a:t>Les étapes</a:t>
            </a:r>
            <a:endParaRPr lang="fr-FR" dirty="0">
              <a:latin typeface="CG Omega" panose="020B0502050508020304" pitchFamily="34" charset="0"/>
            </a:endParaRPr>
          </a:p>
        </p:txBody>
      </p:sp>
      <p:graphicFrame>
        <p:nvGraphicFramePr>
          <p:cNvPr id="4" name="Espace réservé du contenu 3">
            <a:extLst>
              <a:ext uri="{FF2B5EF4-FFF2-40B4-BE49-F238E27FC236}">
                <a16:creationId xmlns:a16="http://schemas.microsoft.com/office/drawing/2014/main" id="{B8043163-7084-4F48-8ECE-F8CD0A7A6249}"/>
              </a:ext>
            </a:extLst>
          </p:cNvPr>
          <p:cNvGraphicFramePr>
            <a:graphicFrameLocks noGrp="1"/>
          </p:cNvGraphicFramePr>
          <p:nvPr>
            <p:ph idx="1"/>
            <p:extLst>
              <p:ext uri="{D42A27DB-BD31-4B8C-83A1-F6EECF244321}">
                <p14:modId xmlns:p14="http://schemas.microsoft.com/office/powerpoint/2010/main" val="4202505454"/>
              </p:ext>
            </p:extLst>
          </p:nvPr>
        </p:nvGraphicFramePr>
        <p:xfrm>
          <a:off x="3708635" y="676218"/>
          <a:ext cx="7918792" cy="550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22631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pPr>
              <a:spcAft>
                <a:spcPts val="400"/>
              </a:spcAft>
            </a:pPr>
            <a:r>
              <a:rPr lang="fr-FR" dirty="0"/>
              <a:t>Les étapes: </a:t>
            </a:r>
            <a:br>
              <a:rPr lang="fr-FR" dirty="0"/>
            </a:br>
            <a:r>
              <a:rPr lang="fr-FR" sz="3200" dirty="0"/>
              <a:t>1. Expliciter et partager le sens de la démarche d’évaluation</a:t>
            </a:r>
            <a:br>
              <a:rPr lang="fr-FR" sz="3200" dirty="0"/>
            </a:br>
            <a:endParaRPr lang="fr-FR" sz="3200"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638938" y="2135185"/>
            <a:ext cx="7893698" cy="2954655"/>
          </a:xfrm>
          <a:prstGeom prst="rect">
            <a:avLst/>
          </a:prstGeom>
          <a:noFill/>
        </p:spPr>
        <p:txBody>
          <a:bodyPr wrap="square" rtlCol="0">
            <a:spAutoFit/>
          </a:bodyPr>
          <a:lstStyle/>
          <a:p>
            <a:pPr marL="285750" indent="-285750" algn="just">
              <a:buFont typeface="Wingdings" panose="05000000000000000000" pitchFamily="2" charset="2"/>
              <a:buChar char="Ø"/>
            </a:pPr>
            <a:r>
              <a:rPr lang="fr-FR" sz="2400" dirty="0"/>
              <a:t>Considérer l’évaluation comme une aide au pilotage et à la décision qui offre l’opportunité d’ajuster le contenu de la CTG quand cela est nécessaire;</a:t>
            </a:r>
          </a:p>
          <a:p>
            <a:pPr algn="just"/>
            <a:endParaRPr lang="fr-FR" sz="2400" dirty="0"/>
          </a:p>
          <a:p>
            <a:pPr algn="just"/>
            <a:endParaRPr lang="fr-FR" sz="2400" dirty="0"/>
          </a:p>
          <a:p>
            <a:pPr marL="285750" indent="-285750" algn="just">
              <a:buFont typeface="Wingdings" panose="05000000000000000000" pitchFamily="2" charset="2"/>
              <a:buChar char="Ø"/>
            </a:pPr>
            <a:r>
              <a:rPr lang="fr-FR" sz="2400" dirty="0"/>
              <a:t>S’approprier progressivement et collectivement les éléments‐clés de la démarche d’évaluation;</a:t>
            </a:r>
          </a:p>
          <a:p>
            <a:pPr algn="just"/>
            <a:endParaRPr lang="fr-FR" dirty="0"/>
          </a:p>
        </p:txBody>
      </p:sp>
    </p:spTree>
    <p:extLst>
      <p:ext uri="{BB962C8B-B14F-4D97-AF65-F5344CB8AC3E}">
        <p14:creationId xmlns:p14="http://schemas.microsoft.com/office/powerpoint/2010/main" val="21326414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pPr>
              <a:spcAft>
                <a:spcPts val="400"/>
              </a:spcAft>
            </a:pPr>
            <a:r>
              <a:rPr lang="fr-FR" dirty="0"/>
              <a:t>Les étapes: </a:t>
            </a:r>
            <a:br>
              <a:rPr lang="fr-FR" dirty="0"/>
            </a:br>
            <a:r>
              <a:rPr lang="fr-FR" sz="3200" dirty="0"/>
              <a:t>2. Constituer le groupe projet évaluation</a:t>
            </a:r>
            <a:br>
              <a:rPr lang="fr-FR" sz="3200" dirty="0"/>
            </a:br>
            <a:endParaRPr lang="fr-FR" sz="3200"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607766" y="2270266"/>
            <a:ext cx="7893698" cy="2308324"/>
          </a:xfrm>
          <a:prstGeom prst="rect">
            <a:avLst/>
          </a:prstGeom>
          <a:noFill/>
        </p:spPr>
        <p:txBody>
          <a:bodyPr wrap="square" rtlCol="0">
            <a:spAutoFit/>
          </a:bodyPr>
          <a:lstStyle/>
          <a:p>
            <a:pPr marL="285750" indent="-285750" algn="just">
              <a:buFont typeface="Wingdings" panose="05000000000000000000" pitchFamily="2" charset="2"/>
              <a:buChar char="Ø"/>
            </a:pPr>
            <a:r>
              <a:rPr lang="fr-FR" sz="2400" dirty="0"/>
              <a:t>Répartir les rôles et définir le pilotage de l’évaluation: L’évaluation est l’affaire de tous!</a:t>
            </a:r>
          </a:p>
          <a:p>
            <a:pPr algn="just"/>
            <a:endParaRPr lang="fr-FR" sz="2400" dirty="0"/>
          </a:p>
          <a:p>
            <a:pPr algn="just"/>
            <a:endParaRPr lang="fr-FR" sz="2400" dirty="0"/>
          </a:p>
          <a:p>
            <a:pPr marL="285750" indent="-285750" algn="just">
              <a:buFont typeface="Wingdings" panose="05000000000000000000" pitchFamily="2" charset="2"/>
              <a:buChar char="Ø"/>
            </a:pPr>
            <a:r>
              <a:rPr lang="fr-FR" sz="2400" dirty="0"/>
              <a:t>Identifier 1 ou 2 référents pour piloter la démarche (selon le contexte et les ressources);</a:t>
            </a:r>
          </a:p>
        </p:txBody>
      </p:sp>
    </p:spTree>
    <p:extLst>
      <p:ext uri="{BB962C8B-B14F-4D97-AF65-F5344CB8AC3E}">
        <p14:creationId xmlns:p14="http://schemas.microsoft.com/office/powerpoint/2010/main" val="107289729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05248-CA0C-4B4B-A4C9-0F512E6D4BA0}"/>
              </a:ext>
            </a:extLst>
          </p:cNvPr>
          <p:cNvSpPr>
            <a:spLocks noGrp="1"/>
          </p:cNvSpPr>
          <p:nvPr>
            <p:ph type="title"/>
          </p:nvPr>
        </p:nvSpPr>
        <p:spPr/>
        <p:txBody>
          <a:bodyPr/>
          <a:lstStyle/>
          <a:p>
            <a:pPr>
              <a:spcAft>
                <a:spcPts val="400"/>
              </a:spcAft>
            </a:pPr>
            <a:r>
              <a:rPr lang="fr-FR" dirty="0"/>
              <a:t>Les étapes: </a:t>
            </a:r>
            <a:br>
              <a:rPr lang="fr-FR" dirty="0"/>
            </a:br>
            <a:r>
              <a:rPr lang="fr-FR" dirty="0"/>
              <a:t>3</a:t>
            </a:r>
            <a:r>
              <a:rPr lang="fr-FR" sz="3200" dirty="0"/>
              <a:t>. Construire et partager le cahier des charges et le  référentiel de l'évaluation</a:t>
            </a:r>
            <a:endParaRPr lang="fr-FR" sz="3200" dirty="0">
              <a:latin typeface="CG Omega" panose="020B0502050508020304" pitchFamily="34" charset="0"/>
            </a:endParaRPr>
          </a:p>
        </p:txBody>
      </p:sp>
      <p:sp>
        <p:nvSpPr>
          <p:cNvPr id="3" name="ZoneTexte 2">
            <a:extLst>
              <a:ext uri="{FF2B5EF4-FFF2-40B4-BE49-F238E27FC236}">
                <a16:creationId xmlns:a16="http://schemas.microsoft.com/office/drawing/2014/main" id="{5EFA8DD4-7A7E-4BF8-93E5-CE93586CFDF2}"/>
              </a:ext>
            </a:extLst>
          </p:cNvPr>
          <p:cNvSpPr txBox="1"/>
          <p:nvPr/>
        </p:nvSpPr>
        <p:spPr>
          <a:xfrm>
            <a:off x="3545420" y="977604"/>
            <a:ext cx="7893698" cy="4893647"/>
          </a:xfrm>
          <a:prstGeom prst="rect">
            <a:avLst/>
          </a:prstGeom>
          <a:noFill/>
        </p:spPr>
        <p:txBody>
          <a:bodyPr wrap="square" rtlCol="0">
            <a:spAutoFit/>
          </a:bodyPr>
          <a:lstStyle/>
          <a:p>
            <a:pPr marL="285750" indent="-285750" algn="just">
              <a:buFont typeface="Wingdings" panose="05000000000000000000" pitchFamily="2" charset="2"/>
              <a:buChar char="Ø"/>
            </a:pPr>
            <a:r>
              <a:rPr lang="fr-FR" sz="2400" dirty="0"/>
              <a:t>Définir et délimiter la/les cible(s) à évaluer et les attendues de la démarche d’évaluation ;</a:t>
            </a:r>
          </a:p>
          <a:p>
            <a:pPr marL="285750" indent="-285750" algn="just">
              <a:buFont typeface="Wingdings" panose="05000000000000000000" pitchFamily="2" charset="2"/>
              <a:buChar char="Ø"/>
            </a:pPr>
            <a:endParaRPr lang="fr-FR" sz="2400" dirty="0"/>
          </a:p>
          <a:p>
            <a:pPr algn="just"/>
            <a:endParaRPr lang="fr-FR" sz="2400" dirty="0"/>
          </a:p>
          <a:p>
            <a:pPr marL="285750" indent="-285750" algn="just">
              <a:buFont typeface="Wingdings" panose="05000000000000000000" pitchFamily="2" charset="2"/>
              <a:buChar char="Ø"/>
            </a:pPr>
            <a:r>
              <a:rPr lang="fr-FR" sz="2400" dirty="0"/>
              <a:t>Proposer une méthodologie adaptée à travers la construction d’un cahier des charges/référentiel;</a:t>
            </a:r>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Définir le calendrier prévisionnel de mise en œuvre de l’évaluation;</a:t>
            </a:r>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endParaRPr lang="fr-FR" sz="2400" dirty="0"/>
          </a:p>
          <a:p>
            <a:pPr marL="285750" indent="-285750" algn="just">
              <a:buFont typeface="Wingdings" panose="05000000000000000000" pitchFamily="2" charset="2"/>
              <a:buChar char="Ø"/>
            </a:pPr>
            <a:r>
              <a:rPr lang="fr-FR" sz="2400" dirty="0"/>
              <a:t>Partager collectivement le référentiel pour le consolider;</a:t>
            </a:r>
          </a:p>
        </p:txBody>
      </p:sp>
    </p:spTree>
    <p:extLst>
      <p:ext uri="{BB962C8B-B14F-4D97-AF65-F5344CB8AC3E}">
        <p14:creationId xmlns:p14="http://schemas.microsoft.com/office/powerpoint/2010/main" val="40511703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Cadre">
  <a:themeElements>
    <a:clrScheme name="Personnalisé 1">
      <a:dk1>
        <a:srgbClr val="000000"/>
      </a:dk1>
      <a:lt1>
        <a:srgbClr val="FFFFFF"/>
      </a:lt1>
      <a:dk2>
        <a:srgbClr val="545454"/>
      </a:dk2>
      <a:lt2>
        <a:srgbClr val="BFBFBF"/>
      </a:lt2>
      <a:accent1>
        <a:srgbClr val="6FC9BF"/>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Personnalisé 1">
      <a:majorFont>
        <a:latin typeface="CG Omega"/>
        <a:ea typeface=""/>
        <a:cs typeface=""/>
      </a:majorFont>
      <a:minorFont>
        <a:latin typeface="CG Omega"/>
        <a:ea typeface=""/>
        <a:cs typeface=""/>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diaporama-modèle" id="{4066BAAE-5284-45CD-ABBA-49BDD89FF805}" vid="{64C24CE0-3242-4FDA-8654-4EECD9032A2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db6810-d72c-4fff-95b9-d613fcbe1126" xsi:nil="true"/>
    <lcf76f155ced4ddcb4097134ff3c332f xmlns="0d197c51-b9b0-4457-8929-44bb51dfda8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A17BCA7A4A00245931B602DFA032CE6" ma:contentTypeVersion="15" ma:contentTypeDescription="Crée un document." ma:contentTypeScope="" ma:versionID="8a606e82499c1786614dc055bd1d76a4">
  <xsd:schema xmlns:xsd="http://www.w3.org/2001/XMLSchema" xmlns:xs="http://www.w3.org/2001/XMLSchema" xmlns:p="http://schemas.microsoft.com/office/2006/metadata/properties" xmlns:ns2="0d197c51-b9b0-4457-8929-44bb51dfda8b" xmlns:ns3="c8db6810-d72c-4fff-95b9-d613fcbe1126" targetNamespace="http://schemas.microsoft.com/office/2006/metadata/properties" ma:root="true" ma:fieldsID="bdc3767309f17271cc0d3b2097a59327" ns2:_="" ns3:_="">
    <xsd:import namespace="0d197c51-b9b0-4457-8929-44bb51dfda8b"/>
    <xsd:import namespace="c8db6810-d72c-4fff-95b9-d613fcbe112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197c51-b9b0-4457-8929-44bb51dfda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6d3a89c3-dfa8-4892-b639-3079eaac7cb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8db6810-d72c-4fff-95b9-d613fcbe1126"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18" nillable="true" ma:displayName="Taxonomy Catch All Column" ma:hidden="true" ma:list="{ff5b64c4-84ac-4f43-b371-aca58ebad7ce}" ma:internalName="TaxCatchAll" ma:showField="CatchAllData" ma:web="c8db6810-d72c-4fff-95b9-d613fcbe11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AF0861-9121-4733-A854-B15E87799C54}">
  <ds:schemaRefs>
    <ds:schemaRef ds:uri="http://schemas.openxmlformats.org/package/2006/metadata/core-properties"/>
    <ds:schemaRef ds:uri="5f8f0f78-9014-426d-b6cb-2fd79feda4b0"/>
    <ds:schemaRef ds:uri="http://purl.org/dc/dcmitype/"/>
    <ds:schemaRef ds:uri="http://schemas.microsoft.com/office/infopath/2007/PartnerControls"/>
    <ds:schemaRef ds:uri="http://purl.org/dc/elements/1.1/"/>
    <ds:schemaRef ds:uri="http://schemas.microsoft.com/office/2006/metadata/properties"/>
    <ds:schemaRef ds:uri="a5dad3e0-230b-47e2-ae90-50d57ab10ed5"/>
    <ds:schemaRef ds:uri="http://schemas.microsoft.com/office/2006/documentManagement/types"/>
    <ds:schemaRef ds:uri="http://purl.org/dc/terms/"/>
    <ds:schemaRef ds:uri="http://www.w3.org/XML/1998/namespace"/>
    <ds:schemaRef ds:uri="c8db6810-d72c-4fff-95b9-d613fcbe1126"/>
    <ds:schemaRef ds:uri="0d197c51-b9b0-4457-8929-44bb51dfda8b"/>
  </ds:schemaRefs>
</ds:datastoreItem>
</file>

<file path=customXml/itemProps2.xml><?xml version="1.0" encoding="utf-8"?>
<ds:datastoreItem xmlns:ds="http://schemas.openxmlformats.org/officeDocument/2006/customXml" ds:itemID="{9421D136-5BC5-4744-A04F-7736D3E1E7FF}">
  <ds:schemaRefs>
    <ds:schemaRef ds:uri="http://schemas.microsoft.com/sharepoint/v3/contenttype/forms"/>
  </ds:schemaRefs>
</ds:datastoreItem>
</file>

<file path=customXml/itemProps3.xml><?xml version="1.0" encoding="utf-8"?>
<ds:datastoreItem xmlns:ds="http://schemas.openxmlformats.org/officeDocument/2006/customXml" ds:itemID="{3378C1BD-6628-42AC-9C88-107CAF8CBB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d197c51-b9b0-4457-8929-44bb51dfda8b"/>
    <ds:schemaRef ds:uri="c8db6810-d72c-4fff-95b9-d613fcbe11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diaporama-modèle (1)</Template>
  <TotalTime>1955</TotalTime>
  <Words>1424</Words>
  <Application>Microsoft Office PowerPoint</Application>
  <PresentationFormat>Grand écran</PresentationFormat>
  <Paragraphs>136</Paragraphs>
  <Slides>15</Slides>
  <Notes>11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Cadre</vt:lpstr>
      <vt:lpstr>La démarche d’évaluation d’une CTG</vt:lpstr>
      <vt:lpstr>L’évaluation: définition</vt:lpstr>
      <vt:lpstr>L’évaluation de la CTG: Objectifs</vt:lpstr>
      <vt:lpstr>L’évaluation de la CTG: Finalité</vt:lpstr>
      <vt:lpstr>L’évaluation de la CTG: Les outils</vt:lpstr>
      <vt:lpstr>L’évaluation de la CTG: Les étapes</vt:lpstr>
      <vt:lpstr>Les étapes:  1. Expliciter et partager le sens de la démarche d’évaluation </vt:lpstr>
      <vt:lpstr>Les étapes:  2. Constituer le groupe projet évaluation </vt:lpstr>
      <vt:lpstr>Les étapes:  3. Construire et partager le cahier des charges et le  référentiel de l'évaluation</vt:lpstr>
      <vt:lpstr>Les étapes:  4. Valider le référentiel et le calendrier de l’évaluation  </vt:lpstr>
      <vt:lpstr>Les étapes:  5. Recueillir les données et effectuer une première analyse  </vt:lpstr>
      <vt:lpstr>Les étapes:  6. Présenter les résultats pour interpréter et mettre en perspective collectivement </vt:lpstr>
      <vt:lpstr>Les étapes:  7. Formaliser les résultats et les perspectives  </vt:lpstr>
      <vt:lpstr>Les étapes:  8.Communiquer et valoriser.  </vt:lpstr>
      <vt:lpstr>Les étapes:  9. Intégrer la démarche d’évaluation lors du renouvellement de la CTG.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Aurelie RAIMBAULT 388</dc:creator>
  <cp:lastModifiedBy>Aurelie RAIMBAULT 388</cp:lastModifiedBy>
  <cp:revision>35</cp:revision>
  <dcterms:created xsi:type="dcterms:W3CDTF">2022-03-10T14:07:08Z</dcterms:created>
  <dcterms:modified xsi:type="dcterms:W3CDTF">2025-07-16T08:50:32Z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0x0101007A17BCA7A4A00245931B602DFA032CE6</vt:lpwstr>
  </property>
  <property fmtid="{D5CDD505-2E9C-101B-9397-08002B2CF9AE}" pid="3" name="MediaServiceImageTags">
    <vt:lpwstr/>
  </property>
</Properties>
</file>