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Futura" panose="020B0604020202020204" charset="0"/>
      <p:regular r:id="rId10"/>
    </p:embeddedFont>
    <p:embeddedFont>
      <p:font typeface="Futura Bold" panose="020B0604020202020204" charset="0"/>
      <p:regular r:id="rId11"/>
    </p:embeddedFont>
    <p:embeddedFont>
      <p:font typeface="Futura Ultra-Bold" panose="020B0604020202020204" charset="0"/>
      <p:regular r:id="rId12"/>
    </p:embeddedFont>
    <p:embeddedFont>
      <p:font typeface="Roboto" panose="02000000000000000000" pitchFamily="2" charset="0"/>
      <p:regular r:id="rId13"/>
      <p:bold r:id="rId14"/>
      <p:italic r:id="rId15"/>
      <p:boldItalic r:id="rId16"/>
    </p:embeddedFont>
    <p:embeddedFont>
      <p:font typeface="Roboto Bold" panose="02000000000000000000" pitchFamily="2" charset="0"/>
      <p:regular r:id="rId17"/>
      <p:bold r:id="rId18"/>
    </p:embeddedFont>
    <p:embeddedFont>
      <p:font typeface="Roboto Italics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58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sv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D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3998" y="2632498"/>
            <a:ext cx="5022001" cy="5022001"/>
            <a:chOff x="0" y="0"/>
            <a:chExt cx="6696000" cy="669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95948" cy="6695948"/>
            </a:xfrm>
            <a:custGeom>
              <a:avLst/>
              <a:gdLst/>
              <a:ahLst/>
              <a:cxnLst/>
              <a:rect l="l" t="t" r="r" b="b"/>
              <a:pathLst>
                <a:path w="6695948" h="6695948">
                  <a:moveTo>
                    <a:pt x="0" y="3347974"/>
                  </a:moveTo>
                  <a:cubicBezTo>
                    <a:pt x="0" y="1498981"/>
                    <a:pt x="1498981" y="0"/>
                    <a:pt x="3347974" y="0"/>
                  </a:cubicBezTo>
                  <a:cubicBezTo>
                    <a:pt x="5196967" y="0"/>
                    <a:pt x="6695948" y="1498981"/>
                    <a:pt x="6695948" y="3347974"/>
                  </a:cubicBezTo>
                  <a:cubicBezTo>
                    <a:pt x="6695948" y="5196967"/>
                    <a:pt x="5197094" y="6695948"/>
                    <a:pt x="3347974" y="6695948"/>
                  </a:cubicBezTo>
                  <a:cubicBezTo>
                    <a:pt x="1498854" y="6695948"/>
                    <a:pt x="0" y="5197094"/>
                    <a:pt x="0" y="3347974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" name="Group 4"/>
          <p:cNvGrpSpPr/>
          <p:nvPr/>
        </p:nvGrpSpPr>
        <p:grpSpPr>
          <a:xfrm rot="-5400000">
            <a:off x="9828000" y="1827000"/>
            <a:ext cx="10286999" cy="6633000"/>
            <a:chOff x="0" y="0"/>
            <a:chExt cx="13715996" cy="884399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716000" cy="8843899"/>
            </a:xfrm>
            <a:custGeom>
              <a:avLst/>
              <a:gdLst/>
              <a:ahLst/>
              <a:cxnLst/>
              <a:rect l="l" t="t" r="r" b="b"/>
              <a:pathLst>
                <a:path w="13716000" h="8843899">
                  <a:moveTo>
                    <a:pt x="11237341" y="0"/>
                  </a:moveTo>
                  <a:lnTo>
                    <a:pt x="2478659" y="0"/>
                  </a:lnTo>
                  <a:lnTo>
                    <a:pt x="0" y="2478659"/>
                  </a:lnTo>
                  <a:lnTo>
                    <a:pt x="0" y="8843899"/>
                  </a:lnTo>
                  <a:lnTo>
                    <a:pt x="13716000" y="8843899"/>
                  </a:lnTo>
                  <a:lnTo>
                    <a:pt x="13716000" y="2478659"/>
                  </a:lnTo>
                  <a:close/>
                </a:path>
              </a:pathLst>
            </a:custGeom>
            <a:solidFill>
              <a:srgbClr val="5E17EB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414718" y="2903218"/>
            <a:ext cx="4480561" cy="4480561"/>
            <a:chOff x="0" y="0"/>
            <a:chExt cx="5974080" cy="59740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974080" cy="5974080"/>
            </a:xfrm>
            <a:custGeom>
              <a:avLst/>
              <a:gdLst/>
              <a:ahLst/>
              <a:cxnLst/>
              <a:rect l="l" t="t" r="r" b="b"/>
              <a:pathLst>
                <a:path w="5974080" h="5974080">
                  <a:moveTo>
                    <a:pt x="0" y="2987040"/>
                  </a:moveTo>
                  <a:cubicBezTo>
                    <a:pt x="0" y="1337310"/>
                    <a:pt x="1337310" y="0"/>
                    <a:pt x="2987040" y="0"/>
                  </a:cubicBezTo>
                  <a:cubicBezTo>
                    <a:pt x="4636770" y="0"/>
                    <a:pt x="5974080" y="1337310"/>
                    <a:pt x="5974080" y="2987040"/>
                  </a:cubicBezTo>
                  <a:cubicBezTo>
                    <a:pt x="5974080" y="4636770"/>
                    <a:pt x="4636770" y="5974080"/>
                    <a:pt x="2987040" y="5974080"/>
                  </a:cubicBezTo>
                  <a:cubicBezTo>
                    <a:pt x="1337310" y="5974080"/>
                    <a:pt x="0" y="4636770"/>
                    <a:pt x="0" y="29870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683998" y="3172498"/>
            <a:ext cx="3942001" cy="3942001"/>
            <a:chOff x="0" y="0"/>
            <a:chExt cx="5256000" cy="5256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256022" cy="5256022"/>
            </a:xfrm>
            <a:custGeom>
              <a:avLst/>
              <a:gdLst/>
              <a:ahLst/>
              <a:cxnLst/>
              <a:rect l="l" t="t" r="r" b="b"/>
              <a:pathLst>
                <a:path w="5256022" h="5256022">
                  <a:moveTo>
                    <a:pt x="0" y="2628011"/>
                  </a:moveTo>
                  <a:cubicBezTo>
                    <a:pt x="0" y="1176655"/>
                    <a:pt x="1176655" y="0"/>
                    <a:pt x="2628011" y="0"/>
                  </a:cubicBezTo>
                  <a:cubicBezTo>
                    <a:pt x="4079367" y="0"/>
                    <a:pt x="5256022" y="1176655"/>
                    <a:pt x="5256022" y="2628011"/>
                  </a:cubicBezTo>
                  <a:cubicBezTo>
                    <a:pt x="5256022" y="4079367"/>
                    <a:pt x="4079367" y="5256022"/>
                    <a:pt x="2628011" y="5256022"/>
                  </a:cubicBezTo>
                  <a:cubicBezTo>
                    <a:pt x="1176655" y="5256022"/>
                    <a:pt x="0" y="4079367"/>
                    <a:pt x="0" y="2628011"/>
                  </a:cubicBezTo>
                  <a:close/>
                </a:path>
              </a:pathLst>
            </a:custGeom>
            <a:blipFill>
              <a:blip r:embed="rId2"/>
              <a:stretch>
                <a:fillRect l="-21048" r="-29045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" name="Freeform 10"/>
          <p:cNvSpPr/>
          <p:nvPr/>
        </p:nvSpPr>
        <p:spPr>
          <a:xfrm>
            <a:off x="865167" y="404546"/>
            <a:ext cx="1817883" cy="2658695"/>
          </a:xfrm>
          <a:custGeom>
            <a:avLst/>
            <a:gdLst/>
            <a:ahLst/>
            <a:cxnLst/>
            <a:rect l="l" t="t" r="r" b="b"/>
            <a:pathLst>
              <a:path w="1817883" h="2658695">
                <a:moveTo>
                  <a:pt x="0" y="0"/>
                </a:moveTo>
                <a:lnTo>
                  <a:pt x="1817883" y="0"/>
                </a:lnTo>
                <a:lnTo>
                  <a:pt x="1817883" y="2658695"/>
                </a:lnTo>
                <a:lnTo>
                  <a:pt x="0" y="26586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1028700" y="9076497"/>
            <a:ext cx="2164322" cy="808263"/>
          </a:xfrm>
          <a:custGeom>
            <a:avLst/>
            <a:gdLst/>
            <a:ahLst/>
            <a:cxnLst/>
            <a:rect l="l" t="t" r="r" b="b"/>
            <a:pathLst>
              <a:path w="2164322" h="808263">
                <a:moveTo>
                  <a:pt x="0" y="0"/>
                </a:moveTo>
                <a:lnTo>
                  <a:pt x="2164322" y="0"/>
                </a:lnTo>
                <a:lnTo>
                  <a:pt x="2164322" y="808263"/>
                </a:lnTo>
                <a:lnTo>
                  <a:pt x="0" y="8082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89" r="-589" b="-21579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TextBox 12"/>
          <p:cNvSpPr txBox="1"/>
          <p:nvPr/>
        </p:nvSpPr>
        <p:spPr>
          <a:xfrm>
            <a:off x="1028700" y="3202244"/>
            <a:ext cx="7397466" cy="429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800"/>
              </a:lnSpc>
            </a:pPr>
            <a:r>
              <a:rPr lang="en-US" sz="9000" b="1">
                <a:solidFill>
                  <a:srgbClr val="5E17EB"/>
                </a:solidFill>
                <a:latin typeface="Futura Bold"/>
                <a:ea typeface="Futura Bold"/>
                <a:cs typeface="Futura Bold"/>
                <a:sym typeface="Futura Bold"/>
              </a:rPr>
              <a:t>Recours</a:t>
            </a:r>
          </a:p>
          <a:p>
            <a:pPr algn="l">
              <a:lnSpc>
                <a:spcPts val="10800"/>
              </a:lnSpc>
            </a:pPr>
            <a:r>
              <a:rPr lang="en-US" sz="9000" b="1">
                <a:solidFill>
                  <a:srgbClr val="5E17EB"/>
                </a:solidFill>
                <a:latin typeface="Futura Bold"/>
                <a:ea typeface="Futura Bold"/>
                <a:cs typeface="Futura Bold"/>
                <a:sym typeface="Futura Bold"/>
              </a:rPr>
              <a:t>Recouvrement</a:t>
            </a:r>
          </a:p>
          <a:p>
            <a:pPr algn="l">
              <a:lnSpc>
                <a:spcPts val="10800"/>
              </a:lnSpc>
            </a:pPr>
            <a:r>
              <a:rPr lang="en-US" sz="9000" b="1">
                <a:solidFill>
                  <a:srgbClr val="5E17EB"/>
                </a:solidFill>
                <a:latin typeface="Futura Bold"/>
                <a:ea typeface="Futura Bold"/>
                <a:cs typeface="Futura Bold"/>
                <a:sym typeface="Futura Bold"/>
              </a:rPr>
              <a:t>Fraude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257533" y="8440785"/>
            <a:ext cx="7397466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0"/>
              </a:lnSpc>
            </a:pPr>
            <a:r>
              <a:rPr lang="en-US" sz="2900">
                <a:solidFill>
                  <a:srgbClr val="5E17EB"/>
                </a:solidFill>
                <a:latin typeface="Futura"/>
                <a:ea typeface="Futura"/>
                <a:cs typeface="Futura"/>
                <a:sym typeface="Futura"/>
              </a:rPr>
              <a:t> France services </a:t>
            </a:r>
          </a:p>
          <a:p>
            <a:pPr algn="ctr">
              <a:lnSpc>
                <a:spcPts val="3480"/>
              </a:lnSpc>
              <a:spcBef>
                <a:spcPct val="0"/>
              </a:spcBef>
            </a:pPr>
            <a:r>
              <a:rPr lang="en-US" sz="2900">
                <a:solidFill>
                  <a:srgbClr val="5E17EB"/>
                </a:solidFill>
                <a:latin typeface="Futura"/>
                <a:ea typeface="Futura"/>
                <a:cs typeface="Futura"/>
                <a:sym typeface="Futura"/>
              </a:rPr>
              <a:t>Septembre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51657" y="6089988"/>
            <a:ext cx="2834944" cy="2834944"/>
            <a:chOff x="0" y="0"/>
            <a:chExt cx="3779926" cy="37799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79901" cy="3779901"/>
            </a:xfrm>
            <a:custGeom>
              <a:avLst/>
              <a:gdLst/>
              <a:ahLst/>
              <a:cxnLst/>
              <a:rect l="l" t="t" r="r" b="b"/>
              <a:pathLst>
                <a:path w="3779901" h="3779901">
                  <a:moveTo>
                    <a:pt x="0" y="1890014"/>
                  </a:moveTo>
                  <a:cubicBezTo>
                    <a:pt x="0" y="846201"/>
                    <a:pt x="846201" y="0"/>
                    <a:pt x="1890014" y="0"/>
                  </a:cubicBezTo>
                  <a:cubicBezTo>
                    <a:pt x="2933827" y="0"/>
                    <a:pt x="3779901" y="846201"/>
                    <a:pt x="3779901" y="1890014"/>
                  </a:cubicBezTo>
                  <a:cubicBezTo>
                    <a:pt x="3779901" y="2933827"/>
                    <a:pt x="2933700" y="3779901"/>
                    <a:pt x="1890014" y="3779901"/>
                  </a:cubicBezTo>
                  <a:cubicBezTo>
                    <a:pt x="846328" y="3779901"/>
                    <a:pt x="0" y="2933700"/>
                    <a:pt x="0" y="1890014"/>
                  </a:cubicBezTo>
                  <a:close/>
                </a:path>
              </a:pathLst>
            </a:custGeom>
            <a:blipFill>
              <a:blip r:embed="rId2"/>
              <a:stretch>
                <a:fillRect l="-51265" r="-51265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3894659" y="797319"/>
            <a:ext cx="2834945" cy="2834944"/>
            <a:chOff x="0" y="0"/>
            <a:chExt cx="3779926" cy="377992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779901" cy="3779901"/>
            </a:xfrm>
            <a:custGeom>
              <a:avLst/>
              <a:gdLst/>
              <a:ahLst/>
              <a:cxnLst/>
              <a:rect l="l" t="t" r="r" b="b"/>
              <a:pathLst>
                <a:path w="3779901" h="3779901">
                  <a:moveTo>
                    <a:pt x="0" y="1890014"/>
                  </a:moveTo>
                  <a:cubicBezTo>
                    <a:pt x="0" y="846201"/>
                    <a:pt x="846201" y="0"/>
                    <a:pt x="1890014" y="0"/>
                  </a:cubicBezTo>
                  <a:cubicBezTo>
                    <a:pt x="2933827" y="0"/>
                    <a:pt x="3779901" y="846201"/>
                    <a:pt x="3779901" y="1890014"/>
                  </a:cubicBezTo>
                  <a:cubicBezTo>
                    <a:pt x="3779901" y="2933827"/>
                    <a:pt x="2933700" y="3779901"/>
                    <a:pt x="1890014" y="3779901"/>
                  </a:cubicBezTo>
                  <a:cubicBezTo>
                    <a:pt x="846328" y="3779901"/>
                    <a:pt x="0" y="2933700"/>
                    <a:pt x="0" y="1890014"/>
                  </a:cubicBezTo>
                  <a:close/>
                </a:path>
              </a:pathLst>
            </a:custGeom>
            <a:blipFill>
              <a:blip r:embed="rId3"/>
              <a:stretch>
                <a:fillRect t="-25046" b="-25046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" name="Freeform 6"/>
          <p:cNvSpPr/>
          <p:nvPr/>
        </p:nvSpPr>
        <p:spPr>
          <a:xfrm>
            <a:off x="5556956" y="6402243"/>
            <a:ext cx="962187" cy="962187"/>
          </a:xfrm>
          <a:custGeom>
            <a:avLst/>
            <a:gdLst/>
            <a:ahLst/>
            <a:cxnLst/>
            <a:rect l="l" t="t" r="r" b="b"/>
            <a:pathLst>
              <a:path w="962187" h="962187">
                <a:moveTo>
                  <a:pt x="0" y="0"/>
                </a:moveTo>
                <a:lnTo>
                  <a:pt x="962187" y="0"/>
                </a:lnTo>
                <a:lnTo>
                  <a:pt x="962187" y="962187"/>
                </a:lnTo>
                <a:lnTo>
                  <a:pt x="0" y="9621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5197483" y="5402118"/>
            <a:ext cx="964789" cy="687870"/>
          </a:xfrm>
          <a:custGeom>
            <a:avLst/>
            <a:gdLst/>
            <a:ahLst/>
            <a:cxnLst/>
            <a:rect l="l" t="t" r="r" b="b"/>
            <a:pathLst>
              <a:path w="964789" h="687870">
                <a:moveTo>
                  <a:pt x="0" y="0"/>
                </a:moveTo>
                <a:lnTo>
                  <a:pt x="964788" y="0"/>
                </a:lnTo>
                <a:lnTo>
                  <a:pt x="964788" y="687870"/>
                </a:lnTo>
                <a:lnTo>
                  <a:pt x="0" y="6878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TextBox 8"/>
          <p:cNvSpPr txBox="1"/>
          <p:nvPr/>
        </p:nvSpPr>
        <p:spPr>
          <a:xfrm>
            <a:off x="1251657" y="1142954"/>
            <a:ext cx="11820023" cy="143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83"/>
              </a:lnSpc>
            </a:pPr>
            <a:r>
              <a:rPr lang="en-US" sz="4486" b="1">
                <a:solidFill>
                  <a:srgbClr val="5E17EB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Qu’est-ce qu’un indu de prestations ? </a:t>
            </a:r>
          </a:p>
          <a:p>
            <a:pPr algn="l">
              <a:lnSpc>
                <a:spcPts val="5383"/>
              </a:lnSpc>
            </a:pPr>
            <a:r>
              <a:rPr lang="en-US" sz="4486" b="1">
                <a:solidFill>
                  <a:srgbClr val="5E17EB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une créance 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97483" y="4173898"/>
            <a:ext cx="12785010" cy="513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78"/>
              </a:lnSpc>
            </a:pPr>
            <a:r>
              <a:rPr lang="en-US" sz="5315">
                <a:solidFill>
                  <a:srgbClr val="5E17EB"/>
                </a:solidFill>
                <a:latin typeface="Roboto"/>
                <a:ea typeface="Roboto"/>
                <a:cs typeface="Roboto"/>
                <a:sym typeface="Roboto"/>
              </a:rPr>
              <a:t>Il s’agit d’une somme indument perçue </a:t>
            </a:r>
          </a:p>
          <a:p>
            <a:pPr algn="l">
              <a:lnSpc>
                <a:spcPts val="6378"/>
              </a:lnSpc>
            </a:pPr>
            <a:r>
              <a:rPr lang="en-US" sz="5315">
                <a:solidFill>
                  <a:srgbClr val="5E17EB"/>
                </a:solidFill>
                <a:latin typeface="Roboto"/>
                <a:ea typeface="Roboto"/>
                <a:cs typeface="Roboto"/>
                <a:sym typeface="Roboto"/>
              </a:rPr>
              <a:t>            qui doit être remboursée </a:t>
            </a:r>
          </a:p>
          <a:p>
            <a:pPr algn="ctr">
              <a:lnSpc>
                <a:spcPts val="3082"/>
              </a:lnSpc>
            </a:pPr>
            <a:endParaRPr lang="en-US" sz="5315">
              <a:solidFill>
                <a:srgbClr val="5E17EB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lnSpc>
                <a:spcPts val="3082"/>
              </a:lnSpc>
            </a:pPr>
            <a:r>
              <a:rPr lang="en-US" sz="2569">
                <a:solidFill>
                  <a:srgbClr val="5E17EB"/>
                </a:solidFill>
                <a:latin typeface="Roboto"/>
                <a:ea typeface="Roboto"/>
                <a:cs typeface="Roboto"/>
                <a:sym typeface="Roboto"/>
              </a:rPr>
              <a:t>Art 1302 du Code Civil</a:t>
            </a:r>
          </a:p>
          <a:p>
            <a:pPr algn="l">
              <a:lnSpc>
                <a:spcPts val="6378"/>
              </a:lnSpc>
            </a:pPr>
            <a:endParaRPr lang="en-US" sz="2569">
              <a:solidFill>
                <a:srgbClr val="5E17EB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5317"/>
              </a:lnSpc>
            </a:pPr>
            <a:r>
              <a:rPr lang="en-US" sz="4431">
                <a:solidFill>
                  <a:srgbClr val="5E17EB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en-US" sz="4431" i="1">
                <a:solidFill>
                  <a:srgbClr val="5E17EB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même si l’origine est une erreur de la Caf</a:t>
            </a:r>
          </a:p>
          <a:p>
            <a:pPr algn="ctr">
              <a:lnSpc>
                <a:spcPts val="6277"/>
              </a:lnSpc>
            </a:pPr>
            <a:r>
              <a:rPr lang="en-US" sz="5231" i="1">
                <a:solidFill>
                  <a:srgbClr val="5E17EB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Principe du paiement au juste droit</a:t>
            </a:r>
          </a:p>
          <a:p>
            <a:pPr algn="ctr">
              <a:lnSpc>
                <a:spcPts val="3651"/>
              </a:lnSpc>
              <a:spcBef>
                <a:spcPct val="0"/>
              </a:spcBef>
            </a:pPr>
            <a:endParaRPr lang="en-US" sz="5231" i="1">
              <a:solidFill>
                <a:srgbClr val="5E17EB"/>
              </a:solidFill>
              <a:latin typeface="Roboto Italics"/>
              <a:ea typeface="Roboto Italics"/>
              <a:cs typeface="Roboto Italics"/>
              <a:sym typeface="Roboto Itali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7AD">
                <a:alpha val="100000"/>
              </a:srgbClr>
            </a:gs>
            <a:gs pos="100000">
              <a:srgbClr val="FFA9F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711649" y="2972586"/>
            <a:ext cx="997600" cy="1155116"/>
          </a:xfrm>
          <a:custGeom>
            <a:avLst/>
            <a:gdLst/>
            <a:ahLst/>
            <a:cxnLst/>
            <a:rect l="l" t="t" r="r" b="b"/>
            <a:pathLst>
              <a:path w="997600" h="1155116">
                <a:moveTo>
                  <a:pt x="0" y="0"/>
                </a:moveTo>
                <a:lnTo>
                  <a:pt x="997600" y="0"/>
                </a:lnTo>
                <a:lnTo>
                  <a:pt x="997600" y="1155116"/>
                </a:lnTo>
                <a:lnTo>
                  <a:pt x="0" y="11551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7428648" y="116875"/>
            <a:ext cx="10027806" cy="10063910"/>
          </a:xfrm>
          <a:custGeom>
            <a:avLst/>
            <a:gdLst/>
            <a:ahLst/>
            <a:cxnLst/>
            <a:rect l="l" t="t" r="r" b="b"/>
            <a:pathLst>
              <a:path w="10027806" h="10063910">
                <a:moveTo>
                  <a:pt x="0" y="0"/>
                </a:moveTo>
                <a:lnTo>
                  <a:pt x="10027806" y="0"/>
                </a:lnTo>
                <a:lnTo>
                  <a:pt x="10027806" y="10063910"/>
                </a:lnTo>
                <a:lnTo>
                  <a:pt x="0" y="100639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008" b="-3940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4" name="Group 4"/>
          <p:cNvGrpSpPr/>
          <p:nvPr/>
        </p:nvGrpSpPr>
        <p:grpSpPr>
          <a:xfrm>
            <a:off x="1207548" y="4371975"/>
            <a:ext cx="5766865" cy="946104"/>
            <a:chOff x="0" y="0"/>
            <a:chExt cx="1922905" cy="31546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22905" cy="315469"/>
            </a:xfrm>
            <a:custGeom>
              <a:avLst/>
              <a:gdLst/>
              <a:ahLst/>
              <a:cxnLst/>
              <a:rect l="l" t="t" r="r" b="b"/>
              <a:pathLst>
                <a:path w="1922905" h="315469">
                  <a:moveTo>
                    <a:pt x="0" y="0"/>
                  </a:moveTo>
                  <a:lnTo>
                    <a:pt x="1719705" y="0"/>
                  </a:lnTo>
                  <a:lnTo>
                    <a:pt x="1922905" y="157735"/>
                  </a:lnTo>
                  <a:lnTo>
                    <a:pt x="1719705" y="315469"/>
                  </a:lnTo>
                  <a:lnTo>
                    <a:pt x="0" y="315469"/>
                  </a:lnTo>
                  <a:lnTo>
                    <a:pt x="203200" y="157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DADB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77800" y="-47625"/>
              <a:ext cx="1668905" cy="3630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5E17EB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Je me suis trompé(e)</a:t>
              </a:r>
            </a:p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5E17EB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droit à l’erreur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07548" y="5903047"/>
            <a:ext cx="5766865" cy="1107006"/>
            <a:chOff x="0" y="0"/>
            <a:chExt cx="1922905" cy="36912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22905" cy="369120"/>
            </a:xfrm>
            <a:custGeom>
              <a:avLst/>
              <a:gdLst/>
              <a:ahLst/>
              <a:cxnLst/>
              <a:rect l="l" t="t" r="r" b="b"/>
              <a:pathLst>
                <a:path w="1922905" h="369120">
                  <a:moveTo>
                    <a:pt x="0" y="0"/>
                  </a:moveTo>
                  <a:lnTo>
                    <a:pt x="1719705" y="0"/>
                  </a:lnTo>
                  <a:lnTo>
                    <a:pt x="1922905" y="184560"/>
                  </a:lnTo>
                  <a:lnTo>
                    <a:pt x="1719705" y="369120"/>
                  </a:lnTo>
                  <a:lnTo>
                    <a:pt x="0" y="369120"/>
                  </a:lnTo>
                  <a:lnTo>
                    <a:pt x="203200" y="184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DADB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77800" y="-47625"/>
              <a:ext cx="1668905" cy="4167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5E17EB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Je ne comprends pas, </a:t>
              </a:r>
            </a:p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5E17EB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demande d’explications </a:t>
              </a:r>
            </a:p>
            <a:p>
              <a:pPr algn="ctr">
                <a:lnSpc>
                  <a:spcPts val="2659"/>
                </a:lnSpc>
              </a:pPr>
              <a:endParaRPr lang="en-US" sz="1899" b="1">
                <a:solidFill>
                  <a:srgbClr val="5E17EB"/>
                </a:solidFill>
                <a:latin typeface="Roboto Bold"/>
                <a:ea typeface="Roboto Bold"/>
                <a:cs typeface="Roboto Bold"/>
                <a:sym typeface="Roboto Bold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07548" y="7297767"/>
            <a:ext cx="5766865" cy="1182896"/>
            <a:chOff x="0" y="0"/>
            <a:chExt cx="1922905" cy="39442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22905" cy="394425"/>
            </a:xfrm>
            <a:custGeom>
              <a:avLst/>
              <a:gdLst/>
              <a:ahLst/>
              <a:cxnLst/>
              <a:rect l="l" t="t" r="r" b="b"/>
              <a:pathLst>
                <a:path w="1922905" h="394425">
                  <a:moveTo>
                    <a:pt x="0" y="0"/>
                  </a:moveTo>
                  <a:lnTo>
                    <a:pt x="1719705" y="0"/>
                  </a:lnTo>
                  <a:lnTo>
                    <a:pt x="1922905" y="197213"/>
                  </a:lnTo>
                  <a:lnTo>
                    <a:pt x="1719705" y="394425"/>
                  </a:lnTo>
                  <a:lnTo>
                    <a:pt x="0" y="394425"/>
                  </a:lnTo>
                  <a:lnTo>
                    <a:pt x="203200" y="197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DADB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77800" y="-38100"/>
              <a:ext cx="1668905" cy="432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80"/>
                </a:lnSpc>
              </a:pPr>
              <a:r>
                <a:rPr lang="en-US" sz="1700" b="1">
                  <a:solidFill>
                    <a:srgbClr val="5E17EB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Je comprends mais j’ai des difficultés financières,</a:t>
              </a:r>
            </a:p>
            <a:p>
              <a:pPr algn="ctr">
                <a:lnSpc>
                  <a:spcPts val="2380"/>
                </a:lnSpc>
              </a:pPr>
              <a:r>
                <a:rPr lang="en-US" sz="1700" b="1">
                  <a:solidFill>
                    <a:srgbClr val="5E17EB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demande un échéancier ou une remise de dette 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14497" y="8938173"/>
            <a:ext cx="5766865" cy="1107006"/>
            <a:chOff x="0" y="0"/>
            <a:chExt cx="1922905" cy="36912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22905" cy="369120"/>
            </a:xfrm>
            <a:custGeom>
              <a:avLst/>
              <a:gdLst/>
              <a:ahLst/>
              <a:cxnLst/>
              <a:rect l="l" t="t" r="r" b="b"/>
              <a:pathLst>
                <a:path w="1922905" h="369120">
                  <a:moveTo>
                    <a:pt x="0" y="0"/>
                  </a:moveTo>
                  <a:lnTo>
                    <a:pt x="1719705" y="0"/>
                  </a:lnTo>
                  <a:lnTo>
                    <a:pt x="1922905" y="184560"/>
                  </a:lnTo>
                  <a:lnTo>
                    <a:pt x="1719705" y="369120"/>
                  </a:lnTo>
                  <a:lnTo>
                    <a:pt x="0" y="369120"/>
                  </a:lnTo>
                  <a:lnTo>
                    <a:pt x="203200" y="184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DADB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77800" y="-47625"/>
              <a:ext cx="1668905" cy="4167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5E17EB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Je ne suis pas d’accord,</a:t>
              </a:r>
            </a:p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5E17EB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recours sur la règlementation </a:t>
              </a:r>
            </a:p>
            <a:p>
              <a:pPr algn="ctr">
                <a:lnSpc>
                  <a:spcPts val="2659"/>
                </a:lnSpc>
              </a:pPr>
              <a:endParaRPr lang="en-US" sz="1899" b="1">
                <a:solidFill>
                  <a:srgbClr val="5E17EB"/>
                </a:solidFill>
                <a:latin typeface="Roboto Bold"/>
                <a:ea typeface="Roboto Bold"/>
                <a:cs typeface="Roboto Bold"/>
                <a:sym typeface="Roboto Bold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505249" cy="10287000"/>
            <a:chOff x="0" y="0"/>
            <a:chExt cx="11340332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340338" cy="13716000"/>
            </a:xfrm>
            <a:custGeom>
              <a:avLst/>
              <a:gdLst/>
              <a:ahLst/>
              <a:cxnLst/>
              <a:rect l="l" t="t" r="r" b="b"/>
              <a:pathLst>
                <a:path w="11340338" h="13716000">
                  <a:moveTo>
                    <a:pt x="0" y="0"/>
                  </a:moveTo>
                  <a:lnTo>
                    <a:pt x="1759331" y="0"/>
                  </a:lnTo>
                  <a:lnTo>
                    <a:pt x="6202045" y="0"/>
                  </a:lnTo>
                  <a:lnTo>
                    <a:pt x="7961376" y="0"/>
                  </a:lnTo>
                  <a:lnTo>
                    <a:pt x="8191246" y="180721"/>
                  </a:lnTo>
                  <a:cubicBezTo>
                    <a:pt x="10114534" y="1767840"/>
                    <a:pt x="11340338" y="4169791"/>
                    <a:pt x="11340338" y="6858000"/>
                  </a:cubicBezTo>
                  <a:cubicBezTo>
                    <a:pt x="11340338" y="9546210"/>
                    <a:pt x="10114534" y="11948160"/>
                    <a:pt x="8191373" y="13535279"/>
                  </a:cubicBezTo>
                  <a:lnTo>
                    <a:pt x="7961376" y="13716000"/>
                  </a:lnTo>
                  <a:lnTo>
                    <a:pt x="6202045" y="13716000"/>
                  </a:lnTo>
                  <a:lnTo>
                    <a:pt x="1759331" y="13716000"/>
                  </a:lnTo>
                  <a:lnTo>
                    <a:pt x="0" y="13716000"/>
                  </a:lnTo>
                  <a:close/>
                </a:path>
              </a:pathLst>
            </a:custGeom>
            <a:blipFill>
              <a:blip r:embed="rId2"/>
              <a:stretch>
                <a:fillRect l="-23341" r="-84295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285564" y="3923818"/>
            <a:ext cx="2439369" cy="2439366"/>
            <a:chOff x="0" y="0"/>
            <a:chExt cx="3252492" cy="325248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52470" cy="3252470"/>
            </a:xfrm>
            <a:custGeom>
              <a:avLst/>
              <a:gdLst/>
              <a:ahLst/>
              <a:cxnLst/>
              <a:rect l="l" t="t" r="r" b="b"/>
              <a:pathLst>
                <a:path w="3252470" h="3252470">
                  <a:moveTo>
                    <a:pt x="0" y="1626235"/>
                  </a:moveTo>
                  <a:cubicBezTo>
                    <a:pt x="0" y="728091"/>
                    <a:pt x="728091" y="0"/>
                    <a:pt x="1626235" y="0"/>
                  </a:cubicBezTo>
                  <a:cubicBezTo>
                    <a:pt x="2524379" y="0"/>
                    <a:pt x="3252470" y="728091"/>
                    <a:pt x="3252470" y="1626235"/>
                  </a:cubicBezTo>
                  <a:cubicBezTo>
                    <a:pt x="3252470" y="2524379"/>
                    <a:pt x="2524379" y="3252470"/>
                    <a:pt x="1626235" y="3252470"/>
                  </a:cubicBezTo>
                  <a:cubicBezTo>
                    <a:pt x="728091" y="3252470"/>
                    <a:pt x="0" y="2524379"/>
                    <a:pt x="0" y="162623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724934" y="5092066"/>
            <a:ext cx="7534366" cy="151051"/>
            <a:chOff x="0" y="0"/>
            <a:chExt cx="11022332" cy="22097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022330" cy="220978"/>
            </a:xfrm>
            <a:custGeom>
              <a:avLst/>
              <a:gdLst/>
              <a:ahLst/>
              <a:cxnLst/>
              <a:rect l="l" t="t" r="r" b="b"/>
              <a:pathLst>
                <a:path w="11022330" h="220978">
                  <a:moveTo>
                    <a:pt x="0" y="0"/>
                  </a:moveTo>
                  <a:lnTo>
                    <a:pt x="11022330" y="0"/>
                  </a:lnTo>
                  <a:lnTo>
                    <a:pt x="11022330" y="220978"/>
                  </a:lnTo>
                  <a:lnTo>
                    <a:pt x="0" y="220978"/>
                  </a:lnTo>
                  <a:close/>
                </a:path>
              </a:pathLst>
            </a:custGeom>
            <a:solidFill>
              <a:srgbClr val="5E17EB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AutoShape 8"/>
          <p:cNvSpPr/>
          <p:nvPr/>
        </p:nvSpPr>
        <p:spPr>
          <a:xfrm>
            <a:off x="5897880" y="5143500"/>
            <a:ext cx="649224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9" name="TextBox 9"/>
          <p:cNvSpPr txBox="1"/>
          <p:nvPr/>
        </p:nvSpPr>
        <p:spPr>
          <a:xfrm>
            <a:off x="10104120" y="3238500"/>
            <a:ext cx="6331115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9"/>
              </a:lnSpc>
              <a:spcBef>
                <a:spcPct val="0"/>
              </a:spcBef>
            </a:pPr>
            <a:r>
              <a:rPr lang="en-US" sz="3599" b="1">
                <a:solidFill>
                  <a:srgbClr val="5E17EB"/>
                </a:solidFill>
                <a:latin typeface="Futura Bold"/>
                <a:ea typeface="Futura Bold"/>
                <a:cs typeface="Futura Bold"/>
                <a:sym typeface="Futura Bold"/>
              </a:rPr>
              <a:t>Quelles erreurs génèrent le plus d’indus 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483044" y="5105400"/>
            <a:ext cx="4763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  <a:spcBef>
                <a:spcPct val="0"/>
              </a:spcBef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9011682" y="5408784"/>
            <a:ext cx="8247618" cy="4695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3"/>
              </a:lnSpc>
            </a:pPr>
            <a:endParaRPr/>
          </a:p>
          <a:p>
            <a:pPr marL="596146" lvl="1" indent="-298073" algn="l">
              <a:lnSpc>
                <a:spcPts val="3313"/>
              </a:lnSpc>
              <a:buFont typeface="Arial"/>
              <a:buChar char="•"/>
            </a:pPr>
            <a:r>
              <a:rPr lang="en-US" sz="2761" b="1">
                <a:solidFill>
                  <a:srgbClr val="5E17EB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les erreurs dans les ressources déclarées</a:t>
            </a:r>
          </a:p>
          <a:p>
            <a:pPr algn="l">
              <a:lnSpc>
                <a:spcPts val="3313"/>
              </a:lnSpc>
            </a:pPr>
            <a:endParaRPr lang="en-US" sz="2761" b="1">
              <a:solidFill>
                <a:srgbClr val="5E17EB"/>
              </a:solidFill>
              <a:latin typeface="Futura Ultra-Bold"/>
              <a:ea typeface="Futura Ultra-Bold"/>
              <a:cs typeface="Futura Ultra-Bold"/>
              <a:sym typeface="Futura Ultra-Bold"/>
            </a:endParaRPr>
          </a:p>
          <a:p>
            <a:pPr marL="596146" lvl="1" indent="-298073" algn="ctr">
              <a:lnSpc>
                <a:spcPts val="3313"/>
              </a:lnSpc>
              <a:buFont typeface="Arial"/>
              <a:buChar char="•"/>
            </a:pPr>
            <a:r>
              <a:rPr lang="en-US" sz="2761" b="1">
                <a:solidFill>
                  <a:srgbClr val="5E17EB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les déclarations tardives de changement de situation : reprise d’emploi, vie de couple... </a:t>
            </a:r>
          </a:p>
          <a:p>
            <a:pPr algn="ctr">
              <a:lnSpc>
                <a:spcPts val="3313"/>
              </a:lnSpc>
            </a:pPr>
            <a:endParaRPr lang="en-US" sz="2761" b="1">
              <a:solidFill>
                <a:srgbClr val="5E17EB"/>
              </a:solidFill>
              <a:latin typeface="Futura Ultra-Bold"/>
              <a:ea typeface="Futura Ultra-Bold"/>
              <a:cs typeface="Futura Ultra-Bold"/>
              <a:sym typeface="Futura Ultra-Bold"/>
            </a:endParaRPr>
          </a:p>
          <a:p>
            <a:pPr algn="ctr">
              <a:lnSpc>
                <a:spcPts val="3313"/>
              </a:lnSpc>
            </a:pPr>
            <a:endParaRPr lang="en-US" sz="2761" b="1">
              <a:solidFill>
                <a:srgbClr val="5E17EB"/>
              </a:solidFill>
              <a:latin typeface="Futura Ultra-Bold"/>
              <a:ea typeface="Futura Ultra-Bold"/>
              <a:cs typeface="Futura Ultra-Bold"/>
              <a:sym typeface="Futura Ultra-Bold"/>
            </a:endParaRPr>
          </a:p>
          <a:p>
            <a:pPr algn="ctr">
              <a:lnSpc>
                <a:spcPts val="3313"/>
              </a:lnSpc>
            </a:pPr>
            <a:endParaRPr lang="en-US" sz="2761" b="1">
              <a:solidFill>
                <a:srgbClr val="5E17EB"/>
              </a:solidFill>
              <a:latin typeface="Futura Ultra-Bold"/>
              <a:ea typeface="Futura Ultra-Bold"/>
              <a:cs typeface="Futura Ultra-Bold"/>
              <a:sym typeface="Futura Ultra-Bold"/>
            </a:endParaRPr>
          </a:p>
          <a:p>
            <a:pPr algn="ctr">
              <a:lnSpc>
                <a:spcPts val="3313"/>
              </a:lnSpc>
            </a:pPr>
            <a:endParaRPr lang="en-US" sz="2761" b="1">
              <a:solidFill>
                <a:srgbClr val="5E17EB"/>
              </a:solidFill>
              <a:latin typeface="Futura Ultra-Bold"/>
              <a:ea typeface="Futura Ultra-Bold"/>
              <a:cs typeface="Futura Ultra-Bold"/>
              <a:sym typeface="Futura Ultra-Bold"/>
            </a:endParaRPr>
          </a:p>
          <a:p>
            <a:pPr algn="ctr">
              <a:lnSpc>
                <a:spcPts val="3313"/>
              </a:lnSpc>
              <a:spcBef>
                <a:spcPct val="0"/>
              </a:spcBef>
            </a:pPr>
            <a:endParaRPr lang="en-US" sz="2761" b="1">
              <a:solidFill>
                <a:srgbClr val="5E17EB"/>
              </a:solidFill>
              <a:latin typeface="Futura Ultra-Bold"/>
              <a:ea typeface="Futura Ultra-Bold"/>
              <a:cs typeface="Futura Ultra-Bold"/>
              <a:sym typeface="Futura Ultra-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"/>
            <a:ext cx="4426458" cy="3044439"/>
            <a:chOff x="0" y="0"/>
            <a:chExt cx="5901944" cy="40592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01944" cy="4059301"/>
            </a:xfrm>
            <a:custGeom>
              <a:avLst/>
              <a:gdLst/>
              <a:ahLst/>
              <a:cxnLst/>
              <a:rect l="l" t="t" r="r" b="b"/>
              <a:pathLst>
                <a:path w="5901944" h="4059301">
                  <a:moveTo>
                    <a:pt x="0" y="0"/>
                  </a:moveTo>
                  <a:lnTo>
                    <a:pt x="5901944" y="0"/>
                  </a:lnTo>
                  <a:lnTo>
                    <a:pt x="5830824" y="194310"/>
                  </a:lnTo>
                  <a:cubicBezTo>
                    <a:pt x="4870196" y="2465578"/>
                    <a:pt x="2621153" y="4059301"/>
                    <a:pt x="0" y="4059301"/>
                  </a:cubicBezTo>
                  <a:close/>
                </a:path>
              </a:pathLst>
            </a:custGeom>
            <a:solidFill>
              <a:srgbClr val="5E17EB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4426458" y="2411795"/>
            <a:ext cx="1037569" cy="853667"/>
            <a:chOff x="0" y="0"/>
            <a:chExt cx="6184570" cy="508839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4570" cy="5088399"/>
            </a:xfrm>
            <a:custGeom>
              <a:avLst/>
              <a:gdLst/>
              <a:ahLst/>
              <a:cxnLst/>
              <a:rect l="l" t="t" r="r" b="b"/>
              <a:pathLst>
                <a:path w="6184570" h="5088399">
                  <a:moveTo>
                    <a:pt x="2750917" y="2544200"/>
                  </a:moveTo>
                  <a:lnTo>
                    <a:pt x="0" y="5088399"/>
                  </a:lnTo>
                  <a:lnTo>
                    <a:pt x="3433653" y="5088399"/>
                  </a:lnTo>
                  <a:lnTo>
                    <a:pt x="6184570" y="2544200"/>
                  </a:lnTo>
                  <a:lnTo>
                    <a:pt x="3433653" y="0"/>
                  </a:lnTo>
                  <a:lnTo>
                    <a:pt x="0" y="0"/>
                  </a:lnTo>
                  <a:lnTo>
                    <a:pt x="2750917" y="2544200"/>
                  </a:lnTo>
                  <a:close/>
                </a:path>
              </a:pathLst>
            </a:custGeom>
            <a:solidFill>
              <a:srgbClr val="539BE0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6184570" cy="5088399"/>
            </a:xfrm>
            <a:custGeom>
              <a:avLst/>
              <a:gdLst/>
              <a:ahLst/>
              <a:cxnLst/>
              <a:rect l="l" t="t" r="r" b="b"/>
              <a:pathLst>
                <a:path w="6184570" h="5088399">
                  <a:moveTo>
                    <a:pt x="2750917" y="2544200"/>
                  </a:moveTo>
                  <a:lnTo>
                    <a:pt x="0" y="5088399"/>
                  </a:lnTo>
                  <a:lnTo>
                    <a:pt x="3433653" y="5088399"/>
                  </a:lnTo>
                  <a:lnTo>
                    <a:pt x="6184570" y="2544200"/>
                  </a:lnTo>
                  <a:lnTo>
                    <a:pt x="3433653" y="0"/>
                  </a:lnTo>
                  <a:lnTo>
                    <a:pt x="0" y="0"/>
                  </a:lnTo>
                  <a:lnTo>
                    <a:pt x="2750917" y="25442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1164364" y="3548331"/>
            <a:ext cx="6465965" cy="6465965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-3810" y="-5080"/>
              <a:ext cx="6353810" cy="6358890"/>
            </a:xfrm>
            <a:custGeom>
              <a:avLst/>
              <a:gdLst/>
              <a:ahLst/>
              <a:cxnLst/>
              <a:rect l="l" t="t" r="r" b="b"/>
              <a:pathLst>
                <a:path w="6353810" h="6358890">
                  <a:moveTo>
                    <a:pt x="6131560" y="5024120"/>
                  </a:moveTo>
                  <a:cubicBezTo>
                    <a:pt x="6273800" y="5266690"/>
                    <a:pt x="6286500" y="5577840"/>
                    <a:pt x="6135370" y="5839460"/>
                  </a:cubicBezTo>
                  <a:cubicBezTo>
                    <a:pt x="5911850" y="6226810"/>
                    <a:pt x="5416550" y="6358890"/>
                    <a:pt x="5030470" y="6135370"/>
                  </a:cubicBezTo>
                  <a:cubicBezTo>
                    <a:pt x="4438650" y="5788660"/>
                    <a:pt x="3674110" y="5885180"/>
                    <a:pt x="3178810" y="6355080"/>
                  </a:cubicBezTo>
                  <a:cubicBezTo>
                    <a:pt x="2693670" y="5894070"/>
                    <a:pt x="1944370" y="5783580"/>
                    <a:pt x="1334770" y="6132830"/>
                  </a:cubicBezTo>
                  <a:cubicBezTo>
                    <a:pt x="1092200" y="6275070"/>
                    <a:pt x="781050" y="6287770"/>
                    <a:pt x="519430" y="6136640"/>
                  </a:cubicBezTo>
                  <a:cubicBezTo>
                    <a:pt x="132080" y="5913120"/>
                    <a:pt x="0" y="5419090"/>
                    <a:pt x="223520" y="5031740"/>
                  </a:cubicBezTo>
                  <a:cubicBezTo>
                    <a:pt x="570230" y="4439920"/>
                    <a:pt x="473710" y="3675380"/>
                    <a:pt x="3810" y="3180080"/>
                  </a:cubicBezTo>
                  <a:cubicBezTo>
                    <a:pt x="464820" y="2694940"/>
                    <a:pt x="575310" y="1945640"/>
                    <a:pt x="226060" y="1336040"/>
                  </a:cubicBezTo>
                  <a:cubicBezTo>
                    <a:pt x="83820" y="1092200"/>
                    <a:pt x="72390" y="782320"/>
                    <a:pt x="222250" y="520700"/>
                  </a:cubicBezTo>
                  <a:cubicBezTo>
                    <a:pt x="445770" y="133350"/>
                    <a:pt x="939800" y="1270"/>
                    <a:pt x="1327150" y="224790"/>
                  </a:cubicBezTo>
                  <a:cubicBezTo>
                    <a:pt x="1918970" y="571500"/>
                    <a:pt x="2683510" y="474980"/>
                    <a:pt x="3178810" y="5080"/>
                  </a:cubicBezTo>
                  <a:cubicBezTo>
                    <a:pt x="3679190" y="480060"/>
                    <a:pt x="4432300" y="567690"/>
                    <a:pt x="5029200" y="223520"/>
                  </a:cubicBezTo>
                  <a:cubicBezTo>
                    <a:pt x="5416550" y="0"/>
                    <a:pt x="5910580" y="132080"/>
                    <a:pt x="6134100" y="519430"/>
                  </a:cubicBezTo>
                  <a:cubicBezTo>
                    <a:pt x="6285230" y="781050"/>
                    <a:pt x="6273800" y="1092200"/>
                    <a:pt x="6130290" y="1334770"/>
                  </a:cubicBezTo>
                  <a:cubicBezTo>
                    <a:pt x="5782310" y="1945640"/>
                    <a:pt x="5892800" y="2693670"/>
                    <a:pt x="6353810" y="3180080"/>
                  </a:cubicBezTo>
                  <a:cubicBezTo>
                    <a:pt x="5892801" y="3666490"/>
                    <a:pt x="5782310" y="4414520"/>
                    <a:pt x="6131560" y="5024120"/>
                  </a:cubicBezTo>
                  <a:moveTo>
                    <a:pt x="923290" y="924560"/>
                  </a:moveTo>
                  <a:lnTo>
                    <a:pt x="923290" y="5435600"/>
                  </a:lnTo>
                  <a:lnTo>
                    <a:pt x="5434330" y="5435600"/>
                  </a:lnTo>
                  <a:lnTo>
                    <a:pt x="5434330" y="924560"/>
                  </a:lnTo>
                  <a:lnTo>
                    <a:pt x="923290" y="924560"/>
                  </a:lnTo>
                  <a:close/>
                </a:path>
              </a:pathLst>
            </a:custGeom>
            <a:solidFill>
              <a:srgbClr val="F9C74B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9"/>
            <p:cNvSpPr/>
            <p:nvPr/>
          </p:nvSpPr>
          <p:spPr>
            <a:xfrm>
              <a:off x="857250" y="857250"/>
              <a:ext cx="4635500" cy="4635500"/>
            </a:xfrm>
            <a:custGeom>
              <a:avLst/>
              <a:gdLst/>
              <a:ahLst/>
              <a:cxnLst/>
              <a:rect l="l" t="t" r="r" b="b"/>
              <a:pathLst>
                <a:path w="4635500" h="4635500">
                  <a:moveTo>
                    <a:pt x="0" y="0"/>
                  </a:moveTo>
                  <a:lnTo>
                    <a:pt x="4635500" y="0"/>
                  </a:lnTo>
                  <a:lnTo>
                    <a:pt x="4635500" y="4635500"/>
                  </a:lnTo>
                  <a:lnTo>
                    <a:pt x="0" y="46355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4981575"/>
            <a:ext cx="7299370" cy="4930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35"/>
              </a:lnSpc>
            </a:pPr>
            <a:r>
              <a:rPr lang="en-US" sz="2075">
                <a:solidFill>
                  <a:srgbClr val="5E17EB"/>
                </a:solidFill>
                <a:latin typeface="Futura"/>
                <a:ea typeface="Futura"/>
                <a:cs typeface="Futura"/>
                <a:sym typeface="Futura"/>
              </a:rPr>
              <a:t>La caf s’adapte à la capacité financière du foyer</a:t>
            </a:r>
          </a:p>
          <a:p>
            <a:pPr algn="l">
              <a:lnSpc>
                <a:spcPts val="4455"/>
              </a:lnSpc>
            </a:pPr>
            <a:r>
              <a:rPr lang="en-US" sz="2475">
                <a:solidFill>
                  <a:srgbClr val="5E17EB"/>
                </a:solidFill>
                <a:latin typeface="Futura"/>
                <a:ea typeface="Futura"/>
                <a:cs typeface="Futura"/>
                <a:sym typeface="Futura"/>
              </a:rPr>
              <a:t>en se basant sur le </a:t>
            </a:r>
            <a:r>
              <a:rPr lang="en-US" sz="2475" b="1">
                <a:solidFill>
                  <a:srgbClr val="5E17EB"/>
                </a:solidFill>
                <a:latin typeface="Futura Bold"/>
                <a:ea typeface="Futura Bold"/>
                <a:cs typeface="Futura Bold"/>
                <a:sym typeface="Futura Bold"/>
              </a:rPr>
              <a:t>PRP</a:t>
            </a:r>
            <a:r>
              <a:rPr lang="en-US" sz="2475">
                <a:solidFill>
                  <a:srgbClr val="5E17EB"/>
                </a:solidFill>
                <a:latin typeface="Futura"/>
                <a:ea typeface="Futura"/>
                <a:cs typeface="Futura"/>
                <a:sym typeface="Futura"/>
              </a:rPr>
              <a:t>    </a:t>
            </a:r>
          </a:p>
          <a:p>
            <a:pPr algn="l">
              <a:lnSpc>
                <a:spcPts val="4455"/>
              </a:lnSpc>
            </a:pPr>
            <a:r>
              <a:rPr lang="en-US" sz="2475">
                <a:solidFill>
                  <a:srgbClr val="5E17EB"/>
                </a:solidFill>
                <a:latin typeface="Futura"/>
                <a:ea typeface="Futura"/>
                <a:cs typeface="Futura"/>
                <a:sym typeface="Futura"/>
              </a:rPr>
              <a:t>Plan de </a:t>
            </a:r>
            <a:r>
              <a:rPr lang="en-US" sz="2475" b="1">
                <a:solidFill>
                  <a:srgbClr val="5E17EB"/>
                </a:solidFill>
                <a:latin typeface="Futura Bold"/>
                <a:ea typeface="Futura Bold"/>
                <a:cs typeface="Futura Bold"/>
                <a:sym typeface="Futura Bold"/>
              </a:rPr>
              <a:t>R</a:t>
            </a:r>
            <a:r>
              <a:rPr lang="en-US" sz="2475">
                <a:solidFill>
                  <a:srgbClr val="5E17EB"/>
                </a:solidFill>
                <a:latin typeface="Futura"/>
                <a:ea typeface="Futura"/>
                <a:cs typeface="Futura"/>
                <a:sym typeface="Futura"/>
              </a:rPr>
              <a:t>ecouvrement</a:t>
            </a:r>
            <a:r>
              <a:rPr lang="en-US" sz="2475" b="1">
                <a:solidFill>
                  <a:srgbClr val="5E17EB"/>
                </a:solidFill>
                <a:latin typeface="Futura Bold"/>
                <a:ea typeface="Futura Bold"/>
                <a:cs typeface="Futura Bold"/>
                <a:sym typeface="Futura Bold"/>
              </a:rPr>
              <a:t> P</a:t>
            </a:r>
            <a:r>
              <a:rPr lang="en-US" sz="2475">
                <a:solidFill>
                  <a:srgbClr val="5E17EB"/>
                </a:solidFill>
                <a:latin typeface="Futura"/>
                <a:ea typeface="Futura"/>
                <a:cs typeface="Futura"/>
                <a:sym typeface="Futura"/>
              </a:rPr>
              <a:t>ersonnalisé, en fonction </a:t>
            </a:r>
          </a:p>
          <a:p>
            <a:pPr marL="424745" lvl="1" indent="-212373" algn="l">
              <a:lnSpc>
                <a:spcPts val="3541"/>
              </a:lnSpc>
              <a:buFont typeface="Arial"/>
              <a:buChar char="•"/>
            </a:pPr>
            <a:r>
              <a:rPr lang="en-US" sz="1967">
                <a:solidFill>
                  <a:srgbClr val="5E17EB"/>
                </a:solidFill>
                <a:latin typeface="Futura"/>
                <a:ea typeface="Futura"/>
                <a:cs typeface="Futura"/>
                <a:sym typeface="Futura"/>
              </a:rPr>
              <a:t>des revenus</a:t>
            </a:r>
          </a:p>
          <a:p>
            <a:pPr marL="424745" lvl="1" indent="-212373" algn="l">
              <a:lnSpc>
                <a:spcPts val="3541"/>
              </a:lnSpc>
              <a:buFont typeface="Arial"/>
              <a:buChar char="•"/>
            </a:pPr>
            <a:r>
              <a:rPr lang="en-US" sz="1967">
                <a:solidFill>
                  <a:srgbClr val="5E17EB"/>
                </a:solidFill>
                <a:latin typeface="Futura"/>
                <a:ea typeface="Futura"/>
                <a:cs typeface="Futura"/>
                <a:sym typeface="Futura"/>
              </a:rPr>
              <a:t>du loyer ou des charges de logement</a:t>
            </a:r>
          </a:p>
          <a:p>
            <a:pPr marL="424745" lvl="1" indent="-212373" algn="l">
              <a:lnSpc>
                <a:spcPts val="3541"/>
              </a:lnSpc>
              <a:buFont typeface="Arial"/>
              <a:buChar char="•"/>
            </a:pPr>
            <a:r>
              <a:rPr lang="en-US" sz="1967">
                <a:solidFill>
                  <a:srgbClr val="5E17EB"/>
                </a:solidFill>
                <a:latin typeface="Futura"/>
                <a:ea typeface="Futura"/>
                <a:cs typeface="Futura"/>
                <a:sym typeface="Futura"/>
              </a:rPr>
              <a:t>de la composition de la famille</a:t>
            </a:r>
          </a:p>
          <a:p>
            <a:pPr marL="424745" lvl="1" indent="-212373" algn="l">
              <a:lnSpc>
                <a:spcPts val="3541"/>
              </a:lnSpc>
              <a:buFont typeface="Arial"/>
              <a:buChar char="•"/>
            </a:pPr>
            <a:r>
              <a:rPr lang="en-US" sz="1967">
                <a:solidFill>
                  <a:srgbClr val="5E17EB"/>
                </a:solidFill>
                <a:latin typeface="Futura"/>
                <a:ea typeface="Futura"/>
                <a:cs typeface="Futura"/>
                <a:sym typeface="Futura"/>
              </a:rPr>
              <a:t>de la situation professionnelle </a:t>
            </a:r>
          </a:p>
          <a:p>
            <a:pPr algn="l">
              <a:lnSpc>
                <a:spcPts val="2655"/>
              </a:lnSpc>
            </a:pPr>
            <a:endParaRPr lang="en-US" sz="1967">
              <a:solidFill>
                <a:srgbClr val="5E17EB"/>
              </a:solidFill>
              <a:latin typeface="Futura"/>
              <a:ea typeface="Futura"/>
              <a:cs typeface="Futura"/>
              <a:sym typeface="Futura"/>
            </a:endParaRPr>
          </a:p>
          <a:p>
            <a:pPr algn="l">
              <a:lnSpc>
                <a:spcPts val="3195"/>
              </a:lnSpc>
            </a:pPr>
            <a:r>
              <a:rPr lang="en-US" sz="1775">
                <a:solidFill>
                  <a:srgbClr val="5E17EB"/>
                </a:solidFill>
                <a:latin typeface="Futura"/>
                <a:ea typeface="Futura"/>
                <a:cs typeface="Futura"/>
                <a:sym typeface="Futura"/>
              </a:rPr>
              <a:t>Le montant de la mensualité peut évoluer pendant la période de remboursement car évolue si des changements interviennent</a:t>
            </a:r>
          </a:p>
          <a:p>
            <a:pPr algn="l">
              <a:lnSpc>
                <a:spcPts val="3195"/>
              </a:lnSpc>
            </a:pPr>
            <a:endParaRPr lang="en-US" sz="1775">
              <a:solidFill>
                <a:srgbClr val="5E17EB"/>
              </a:solidFill>
              <a:latin typeface="Futura"/>
              <a:ea typeface="Futura"/>
              <a:cs typeface="Futura"/>
              <a:sym typeface="Futura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412333" y="1255443"/>
            <a:ext cx="9736038" cy="99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9"/>
              </a:lnSpc>
              <a:spcBef>
                <a:spcPct val="0"/>
              </a:spcBef>
            </a:pPr>
            <a:r>
              <a:rPr lang="en-US" sz="5799" b="1">
                <a:solidFill>
                  <a:srgbClr val="5E17EB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L‘allocataire a des droits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597042" y="2543353"/>
            <a:ext cx="6881812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 b="1">
                <a:solidFill>
                  <a:srgbClr val="5ADADB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retenues sur prestations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079200" y="5328726"/>
            <a:ext cx="4636294" cy="2600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5766" lvl="1" indent="-362883" algn="ctr">
              <a:lnSpc>
                <a:spcPts val="4033"/>
              </a:lnSpc>
              <a:buFont typeface="Arial"/>
              <a:buChar char="•"/>
            </a:pPr>
            <a:r>
              <a:rPr lang="en-US" sz="3361" b="1">
                <a:solidFill>
                  <a:srgbClr val="5E17EB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50€ minimum</a:t>
            </a:r>
          </a:p>
          <a:p>
            <a:pPr algn="ctr">
              <a:lnSpc>
                <a:spcPts val="4033"/>
              </a:lnSpc>
            </a:pPr>
            <a:endParaRPr lang="en-US" sz="3361" b="1">
              <a:solidFill>
                <a:srgbClr val="5E17EB"/>
              </a:solidFill>
              <a:latin typeface="Futura Ultra-Bold"/>
              <a:ea typeface="Futura Ultra-Bold"/>
              <a:cs typeface="Futura Ultra-Bold"/>
              <a:sym typeface="Futura Ultra-Bold"/>
            </a:endParaRPr>
          </a:p>
          <a:p>
            <a:pPr marL="725766" lvl="1" indent="-362883" algn="ctr">
              <a:lnSpc>
                <a:spcPts val="4033"/>
              </a:lnSpc>
              <a:buFont typeface="Arial"/>
              <a:buChar char="•"/>
            </a:pPr>
            <a:r>
              <a:rPr lang="en-US" sz="3361" b="1">
                <a:solidFill>
                  <a:srgbClr val="5E17EB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6 mois maximum</a:t>
            </a:r>
          </a:p>
          <a:p>
            <a:pPr algn="ctr">
              <a:lnSpc>
                <a:spcPts val="4033"/>
              </a:lnSpc>
            </a:pPr>
            <a:endParaRPr lang="en-US" sz="3361" b="1">
              <a:solidFill>
                <a:srgbClr val="5E17EB"/>
              </a:solidFill>
              <a:latin typeface="Futura Ultra-Bold"/>
              <a:ea typeface="Futura Ultra-Bold"/>
              <a:cs typeface="Futura Ultra-Bold"/>
              <a:sym typeface="Futura Ultra-Bold"/>
            </a:endParaRPr>
          </a:p>
          <a:p>
            <a:pPr marL="725766" lvl="1" indent="-362883" algn="ctr">
              <a:lnSpc>
                <a:spcPts val="4033"/>
              </a:lnSpc>
              <a:buFont typeface="Arial"/>
              <a:buChar char="•"/>
            </a:pPr>
            <a:r>
              <a:rPr lang="en-US" sz="3361" b="1">
                <a:solidFill>
                  <a:srgbClr val="5E17EB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retenues rappels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"/>
            <a:ext cx="4426458" cy="3044439"/>
            <a:chOff x="0" y="0"/>
            <a:chExt cx="5901944" cy="40592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01944" cy="4059301"/>
            </a:xfrm>
            <a:custGeom>
              <a:avLst/>
              <a:gdLst/>
              <a:ahLst/>
              <a:cxnLst/>
              <a:rect l="l" t="t" r="r" b="b"/>
              <a:pathLst>
                <a:path w="5901944" h="4059301">
                  <a:moveTo>
                    <a:pt x="0" y="0"/>
                  </a:moveTo>
                  <a:lnTo>
                    <a:pt x="5901944" y="0"/>
                  </a:lnTo>
                  <a:lnTo>
                    <a:pt x="5830824" y="194310"/>
                  </a:lnTo>
                  <a:cubicBezTo>
                    <a:pt x="4870196" y="2465578"/>
                    <a:pt x="2621153" y="4059301"/>
                    <a:pt x="0" y="4059301"/>
                  </a:cubicBezTo>
                  <a:close/>
                </a:path>
              </a:pathLst>
            </a:custGeom>
            <a:solidFill>
              <a:srgbClr val="5E17EB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4426458" y="2411795"/>
            <a:ext cx="1037569" cy="853667"/>
            <a:chOff x="0" y="0"/>
            <a:chExt cx="6184570" cy="508839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4570" cy="5088399"/>
            </a:xfrm>
            <a:custGeom>
              <a:avLst/>
              <a:gdLst/>
              <a:ahLst/>
              <a:cxnLst/>
              <a:rect l="l" t="t" r="r" b="b"/>
              <a:pathLst>
                <a:path w="6184570" h="5088399">
                  <a:moveTo>
                    <a:pt x="2750917" y="2544200"/>
                  </a:moveTo>
                  <a:lnTo>
                    <a:pt x="0" y="5088399"/>
                  </a:lnTo>
                  <a:lnTo>
                    <a:pt x="3433653" y="5088399"/>
                  </a:lnTo>
                  <a:lnTo>
                    <a:pt x="6184570" y="2544200"/>
                  </a:lnTo>
                  <a:lnTo>
                    <a:pt x="3433653" y="0"/>
                  </a:lnTo>
                  <a:lnTo>
                    <a:pt x="0" y="0"/>
                  </a:lnTo>
                  <a:lnTo>
                    <a:pt x="2750917" y="2544200"/>
                  </a:lnTo>
                  <a:close/>
                </a:path>
              </a:pathLst>
            </a:custGeom>
            <a:solidFill>
              <a:srgbClr val="539BE0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6184570" cy="5088399"/>
            </a:xfrm>
            <a:custGeom>
              <a:avLst/>
              <a:gdLst/>
              <a:ahLst/>
              <a:cxnLst/>
              <a:rect l="l" t="t" r="r" b="b"/>
              <a:pathLst>
                <a:path w="6184570" h="5088399">
                  <a:moveTo>
                    <a:pt x="2750917" y="2544200"/>
                  </a:moveTo>
                  <a:lnTo>
                    <a:pt x="0" y="5088399"/>
                  </a:lnTo>
                  <a:lnTo>
                    <a:pt x="3433653" y="5088399"/>
                  </a:lnTo>
                  <a:lnTo>
                    <a:pt x="6184570" y="2544200"/>
                  </a:lnTo>
                  <a:lnTo>
                    <a:pt x="3433653" y="0"/>
                  </a:lnTo>
                  <a:lnTo>
                    <a:pt x="0" y="0"/>
                  </a:lnTo>
                  <a:lnTo>
                    <a:pt x="2750917" y="25442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-2633364" y="7513454"/>
            <a:ext cx="11290673" cy="885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b="1">
                <a:solidFill>
                  <a:srgbClr val="8C52FF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Par chèque bancaire </a:t>
            </a:r>
          </a:p>
          <a:p>
            <a:pPr algn="ctr">
              <a:lnSpc>
                <a:spcPts val="2880"/>
              </a:lnSpc>
              <a:spcBef>
                <a:spcPct val="0"/>
              </a:spcBef>
            </a:pPr>
            <a:r>
              <a:rPr lang="en-US" sz="2400" b="1">
                <a:solidFill>
                  <a:srgbClr val="8C52FF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                      </a:t>
            </a:r>
            <a:r>
              <a:rPr lang="en-US" sz="2400">
                <a:solidFill>
                  <a:srgbClr val="8C52FF"/>
                </a:solidFill>
                <a:latin typeface="Futura"/>
                <a:ea typeface="Futura"/>
                <a:cs typeface="Futura"/>
                <a:sym typeface="Futura"/>
              </a:rPr>
              <a:t>à l’ordre de la Directrice comptable et financière</a:t>
            </a:r>
          </a:p>
        </p:txBody>
      </p:sp>
      <p:sp>
        <p:nvSpPr>
          <p:cNvPr id="8" name="Freeform 8"/>
          <p:cNvSpPr/>
          <p:nvPr/>
        </p:nvSpPr>
        <p:spPr>
          <a:xfrm>
            <a:off x="8035849" y="6731328"/>
            <a:ext cx="10252151" cy="3335903"/>
          </a:xfrm>
          <a:custGeom>
            <a:avLst/>
            <a:gdLst/>
            <a:ahLst/>
            <a:cxnLst/>
            <a:rect l="l" t="t" r="r" b="b"/>
            <a:pathLst>
              <a:path w="10252151" h="3335903">
                <a:moveTo>
                  <a:pt x="0" y="0"/>
                </a:moveTo>
                <a:lnTo>
                  <a:pt x="10252151" y="0"/>
                </a:lnTo>
                <a:lnTo>
                  <a:pt x="10252151" y="3335903"/>
                </a:lnTo>
                <a:lnTo>
                  <a:pt x="0" y="33359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>
            <a:off x="10847574" y="4075415"/>
            <a:ext cx="7315200" cy="2615184"/>
          </a:xfrm>
          <a:custGeom>
            <a:avLst/>
            <a:gdLst/>
            <a:ahLst/>
            <a:cxnLst/>
            <a:rect l="l" t="t" r="r" b="b"/>
            <a:pathLst>
              <a:path w="7315200" h="2615184">
                <a:moveTo>
                  <a:pt x="0" y="0"/>
                </a:moveTo>
                <a:lnTo>
                  <a:pt x="7315200" y="0"/>
                </a:lnTo>
                <a:lnTo>
                  <a:pt x="7315200" y="2615184"/>
                </a:lnTo>
                <a:lnTo>
                  <a:pt x="0" y="2615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9703451" y="3524428"/>
            <a:ext cx="7315200" cy="2615184"/>
          </a:xfrm>
          <a:custGeom>
            <a:avLst/>
            <a:gdLst/>
            <a:ahLst/>
            <a:cxnLst/>
            <a:rect l="l" t="t" r="r" b="b"/>
            <a:pathLst>
              <a:path w="7315200" h="2615184">
                <a:moveTo>
                  <a:pt x="0" y="0"/>
                </a:moveTo>
                <a:lnTo>
                  <a:pt x="7315200" y="0"/>
                </a:lnTo>
                <a:lnTo>
                  <a:pt x="7315200" y="2615184"/>
                </a:lnTo>
                <a:lnTo>
                  <a:pt x="0" y="2615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5486400" y="3835908"/>
            <a:ext cx="7315200" cy="2615184"/>
          </a:xfrm>
          <a:custGeom>
            <a:avLst/>
            <a:gdLst/>
            <a:ahLst/>
            <a:cxnLst/>
            <a:rect l="l" t="t" r="r" b="b"/>
            <a:pathLst>
              <a:path w="7315200" h="2615184">
                <a:moveTo>
                  <a:pt x="0" y="0"/>
                </a:moveTo>
                <a:lnTo>
                  <a:pt x="7315200" y="0"/>
                </a:lnTo>
                <a:lnTo>
                  <a:pt x="7315200" y="2615184"/>
                </a:lnTo>
                <a:lnTo>
                  <a:pt x="0" y="2615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Freeform 12"/>
          <p:cNvSpPr/>
          <p:nvPr/>
        </p:nvSpPr>
        <p:spPr>
          <a:xfrm>
            <a:off x="5638800" y="3988308"/>
            <a:ext cx="7315200" cy="2615184"/>
          </a:xfrm>
          <a:custGeom>
            <a:avLst/>
            <a:gdLst/>
            <a:ahLst/>
            <a:cxnLst/>
            <a:rect l="l" t="t" r="r" b="b"/>
            <a:pathLst>
              <a:path w="7315200" h="2615184">
                <a:moveTo>
                  <a:pt x="0" y="0"/>
                </a:moveTo>
                <a:lnTo>
                  <a:pt x="7315200" y="0"/>
                </a:lnTo>
                <a:lnTo>
                  <a:pt x="7315200" y="2615184"/>
                </a:lnTo>
                <a:lnTo>
                  <a:pt x="0" y="2615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Freeform 13"/>
          <p:cNvSpPr/>
          <p:nvPr/>
        </p:nvSpPr>
        <p:spPr>
          <a:xfrm>
            <a:off x="5791200" y="4140708"/>
            <a:ext cx="7315200" cy="2615184"/>
          </a:xfrm>
          <a:custGeom>
            <a:avLst/>
            <a:gdLst/>
            <a:ahLst/>
            <a:cxnLst/>
            <a:rect l="l" t="t" r="r" b="b"/>
            <a:pathLst>
              <a:path w="7315200" h="2615184">
                <a:moveTo>
                  <a:pt x="0" y="0"/>
                </a:moveTo>
                <a:lnTo>
                  <a:pt x="7315200" y="0"/>
                </a:lnTo>
                <a:lnTo>
                  <a:pt x="7315200" y="2615184"/>
                </a:lnTo>
                <a:lnTo>
                  <a:pt x="0" y="2615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4" name="Freeform 14"/>
          <p:cNvSpPr/>
          <p:nvPr/>
        </p:nvSpPr>
        <p:spPr>
          <a:xfrm rot="1981907">
            <a:off x="9083931" y="4777251"/>
            <a:ext cx="2766458" cy="989009"/>
          </a:xfrm>
          <a:custGeom>
            <a:avLst/>
            <a:gdLst/>
            <a:ahLst/>
            <a:cxnLst/>
            <a:rect l="l" t="t" r="r" b="b"/>
            <a:pathLst>
              <a:path w="2766458" h="989009">
                <a:moveTo>
                  <a:pt x="0" y="0"/>
                </a:moveTo>
                <a:lnTo>
                  <a:pt x="2766458" y="0"/>
                </a:lnTo>
                <a:lnTo>
                  <a:pt x="2766458" y="989008"/>
                </a:lnTo>
                <a:lnTo>
                  <a:pt x="0" y="9890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5" name="TextBox 15"/>
          <p:cNvSpPr txBox="1"/>
          <p:nvPr/>
        </p:nvSpPr>
        <p:spPr>
          <a:xfrm>
            <a:off x="3300438" y="1255443"/>
            <a:ext cx="11959828" cy="99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9"/>
              </a:lnSpc>
              <a:spcBef>
                <a:spcPct val="0"/>
              </a:spcBef>
            </a:pPr>
            <a:r>
              <a:rPr lang="en-US" sz="5799" b="1">
                <a:solidFill>
                  <a:srgbClr val="5ADADB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L‘allocataire n’a plus de droits</a:t>
            </a:r>
            <a:r>
              <a:rPr lang="en-US" sz="5799" b="1">
                <a:solidFill>
                  <a:srgbClr val="5E17EB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597042" y="2543353"/>
            <a:ext cx="6881812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 b="1">
                <a:solidFill>
                  <a:srgbClr val="5E17EB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plusieurs possibilité pour rembourser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7034" y="3931230"/>
            <a:ext cx="9516417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b="1">
                <a:solidFill>
                  <a:srgbClr val="8C52FF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Par carte bancaire sur le www.caf.fr</a:t>
            </a:r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 b="1">
                <a:solidFill>
                  <a:srgbClr val="8C52FF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rubrique mon compte /mes dettes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52341" y="5321880"/>
            <a:ext cx="5348234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 b="1">
                <a:solidFill>
                  <a:srgbClr val="8C52FF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Par virement bancaire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36020" y="6373661"/>
            <a:ext cx="6180876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 b="1">
                <a:solidFill>
                  <a:srgbClr val="8C52FF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Par prélèvement automatique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104031" y="1145679"/>
            <a:ext cx="11301259" cy="2952454"/>
          </a:xfrm>
          <a:custGeom>
            <a:avLst/>
            <a:gdLst/>
            <a:ahLst/>
            <a:cxnLst/>
            <a:rect l="l" t="t" r="r" b="b"/>
            <a:pathLst>
              <a:path w="11301259" h="2952454">
                <a:moveTo>
                  <a:pt x="0" y="0"/>
                </a:moveTo>
                <a:lnTo>
                  <a:pt x="11301259" y="0"/>
                </a:lnTo>
                <a:lnTo>
                  <a:pt x="11301259" y="2952454"/>
                </a:lnTo>
                <a:lnTo>
                  <a:pt x="0" y="29524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5636207" y="6537322"/>
            <a:ext cx="12798517" cy="3371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8872" lvl="1" indent="-404436" algn="l">
              <a:lnSpc>
                <a:spcPts val="4495"/>
              </a:lnSpc>
              <a:buFont typeface="Arial"/>
              <a:buChar char="•"/>
            </a:pPr>
            <a:r>
              <a:rPr lang="en-US" sz="3746">
                <a:solidFill>
                  <a:srgbClr val="5E17EB"/>
                </a:solidFill>
                <a:latin typeface="Roboto"/>
                <a:ea typeface="Roboto"/>
                <a:cs typeface="Roboto"/>
                <a:sym typeface="Roboto"/>
              </a:rPr>
              <a:t>les mensualités de remboursement sont majorées</a:t>
            </a:r>
          </a:p>
          <a:p>
            <a:pPr marL="808872" lvl="1" indent="-404436" algn="l">
              <a:lnSpc>
                <a:spcPts val="4495"/>
              </a:lnSpc>
              <a:buFont typeface="Arial"/>
              <a:buChar char="•"/>
            </a:pPr>
            <a:r>
              <a:rPr lang="en-US" sz="3746">
                <a:solidFill>
                  <a:srgbClr val="5E17EB"/>
                </a:solidFill>
                <a:latin typeface="Roboto"/>
                <a:ea typeface="Roboto"/>
                <a:cs typeface="Roboto"/>
                <a:sym typeface="Roboto"/>
              </a:rPr>
              <a:t>pas de remise de dette </a:t>
            </a:r>
          </a:p>
          <a:p>
            <a:pPr marL="808872" lvl="1" indent="-404436" algn="l">
              <a:lnSpc>
                <a:spcPts val="4495"/>
              </a:lnSpc>
              <a:buFont typeface="Arial"/>
              <a:buChar char="•"/>
            </a:pPr>
            <a:r>
              <a:rPr lang="en-US" sz="3746">
                <a:solidFill>
                  <a:srgbClr val="5E17EB"/>
                </a:solidFill>
                <a:latin typeface="Roboto"/>
                <a:ea typeface="Roboto"/>
                <a:cs typeface="Roboto"/>
                <a:sym typeface="Roboto"/>
              </a:rPr>
              <a:t>dette hors plan de surendettement</a:t>
            </a:r>
          </a:p>
          <a:p>
            <a:pPr marL="808872" lvl="1" indent="-404436" algn="l">
              <a:lnSpc>
                <a:spcPts val="4495"/>
              </a:lnSpc>
              <a:buFont typeface="Arial"/>
              <a:buChar char="•"/>
            </a:pPr>
            <a:r>
              <a:rPr lang="en-US" sz="3746">
                <a:solidFill>
                  <a:srgbClr val="5E17EB"/>
                </a:solidFill>
                <a:latin typeface="Roboto"/>
                <a:ea typeface="Roboto"/>
                <a:cs typeface="Roboto"/>
                <a:sym typeface="Roboto"/>
              </a:rPr>
              <a:t>ajout d’une pénalité</a:t>
            </a:r>
          </a:p>
          <a:p>
            <a:pPr marL="808872" lvl="1" indent="-404436" algn="l">
              <a:lnSpc>
                <a:spcPts val="4495"/>
              </a:lnSpc>
              <a:buFont typeface="Arial"/>
              <a:buChar char="•"/>
            </a:pPr>
            <a:r>
              <a:rPr lang="en-US" sz="3746">
                <a:solidFill>
                  <a:srgbClr val="5E17EB"/>
                </a:solidFill>
                <a:latin typeface="Roboto"/>
                <a:ea typeface="Roboto"/>
                <a:cs typeface="Roboto"/>
                <a:sym typeface="Roboto"/>
              </a:rPr>
              <a:t>ajout d’une majoration de 10% de la créance</a:t>
            </a:r>
          </a:p>
          <a:p>
            <a:pPr marL="808872" lvl="1" indent="-404436" algn="l">
              <a:lnSpc>
                <a:spcPts val="4495"/>
              </a:lnSpc>
              <a:buFont typeface="Arial"/>
              <a:buChar char="•"/>
            </a:pPr>
            <a:r>
              <a:rPr lang="en-US" sz="3746">
                <a:solidFill>
                  <a:srgbClr val="5E17EB"/>
                </a:solidFill>
                <a:latin typeface="Roboto"/>
                <a:ea typeface="Roboto"/>
                <a:cs typeface="Roboto"/>
                <a:sym typeface="Roboto"/>
              </a:rPr>
              <a:t>dépôt de plainte selon gravité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4460269"/>
            <a:ext cx="3942001" cy="3942001"/>
            <a:chOff x="0" y="0"/>
            <a:chExt cx="5256000" cy="525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256022" cy="5256022"/>
            </a:xfrm>
            <a:custGeom>
              <a:avLst/>
              <a:gdLst/>
              <a:ahLst/>
              <a:cxnLst/>
              <a:rect l="l" t="t" r="r" b="b"/>
              <a:pathLst>
                <a:path w="5256022" h="5256022">
                  <a:moveTo>
                    <a:pt x="0" y="2628011"/>
                  </a:moveTo>
                  <a:cubicBezTo>
                    <a:pt x="0" y="1176655"/>
                    <a:pt x="1176655" y="0"/>
                    <a:pt x="2628011" y="0"/>
                  </a:cubicBezTo>
                  <a:cubicBezTo>
                    <a:pt x="4079367" y="0"/>
                    <a:pt x="5256022" y="1176655"/>
                    <a:pt x="5256022" y="2628011"/>
                  </a:cubicBezTo>
                  <a:cubicBezTo>
                    <a:pt x="5256022" y="4079367"/>
                    <a:pt x="4079367" y="5256022"/>
                    <a:pt x="2628011" y="5256022"/>
                  </a:cubicBezTo>
                  <a:cubicBezTo>
                    <a:pt x="1176655" y="5256022"/>
                    <a:pt x="0" y="4079367"/>
                    <a:pt x="0" y="2628011"/>
                  </a:cubicBezTo>
                  <a:close/>
                </a:path>
              </a:pathLst>
            </a:custGeom>
            <a:blipFill>
              <a:blip r:embed="rId3"/>
              <a:stretch>
                <a:fillRect l="-21048" r="-29045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407445" y="5182839"/>
            <a:ext cx="12287745" cy="880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99"/>
              </a:lnSpc>
            </a:pPr>
            <a:r>
              <a:rPr lang="en-US" sz="5799" b="1" spc="57">
                <a:solidFill>
                  <a:srgbClr val="5ADADB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Conséquences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3998" y="2632498"/>
            <a:ext cx="5022001" cy="5022001"/>
            <a:chOff x="0" y="0"/>
            <a:chExt cx="6696000" cy="669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95948" cy="6695948"/>
            </a:xfrm>
            <a:custGeom>
              <a:avLst/>
              <a:gdLst/>
              <a:ahLst/>
              <a:cxnLst/>
              <a:rect l="l" t="t" r="r" b="b"/>
              <a:pathLst>
                <a:path w="6695948" h="6695948">
                  <a:moveTo>
                    <a:pt x="0" y="3347974"/>
                  </a:moveTo>
                  <a:cubicBezTo>
                    <a:pt x="0" y="1498981"/>
                    <a:pt x="1498981" y="0"/>
                    <a:pt x="3347974" y="0"/>
                  </a:cubicBezTo>
                  <a:cubicBezTo>
                    <a:pt x="5196967" y="0"/>
                    <a:pt x="6695948" y="1498981"/>
                    <a:pt x="6695948" y="3347974"/>
                  </a:cubicBezTo>
                  <a:cubicBezTo>
                    <a:pt x="6695948" y="5196967"/>
                    <a:pt x="5197094" y="6695948"/>
                    <a:pt x="3347974" y="6695948"/>
                  </a:cubicBezTo>
                  <a:cubicBezTo>
                    <a:pt x="1498854" y="6695948"/>
                    <a:pt x="0" y="5197094"/>
                    <a:pt x="0" y="3347974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" name="Group 4"/>
          <p:cNvGrpSpPr/>
          <p:nvPr/>
        </p:nvGrpSpPr>
        <p:grpSpPr>
          <a:xfrm rot="-5400000">
            <a:off x="9828000" y="1827000"/>
            <a:ext cx="10286999" cy="6633000"/>
            <a:chOff x="0" y="0"/>
            <a:chExt cx="13715996" cy="884399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716000" cy="8843899"/>
            </a:xfrm>
            <a:custGeom>
              <a:avLst/>
              <a:gdLst/>
              <a:ahLst/>
              <a:cxnLst/>
              <a:rect l="l" t="t" r="r" b="b"/>
              <a:pathLst>
                <a:path w="13716000" h="8843899">
                  <a:moveTo>
                    <a:pt x="11237341" y="0"/>
                  </a:moveTo>
                  <a:lnTo>
                    <a:pt x="2478659" y="0"/>
                  </a:lnTo>
                  <a:lnTo>
                    <a:pt x="0" y="2478659"/>
                  </a:lnTo>
                  <a:lnTo>
                    <a:pt x="0" y="8843899"/>
                  </a:lnTo>
                  <a:lnTo>
                    <a:pt x="13716000" y="8843899"/>
                  </a:lnTo>
                  <a:lnTo>
                    <a:pt x="13716000" y="2478659"/>
                  </a:lnTo>
                  <a:close/>
                </a:path>
              </a:pathLst>
            </a:custGeom>
            <a:solidFill>
              <a:srgbClr val="5ADADB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414718" y="2903218"/>
            <a:ext cx="4480561" cy="4480561"/>
            <a:chOff x="0" y="0"/>
            <a:chExt cx="5974080" cy="59740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974080" cy="5974080"/>
            </a:xfrm>
            <a:custGeom>
              <a:avLst/>
              <a:gdLst/>
              <a:ahLst/>
              <a:cxnLst/>
              <a:rect l="l" t="t" r="r" b="b"/>
              <a:pathLst>
                <a:path w="5974080" h="5974080">
                  <a:moveTo>
                    <a:pt x="0" y="2987040"/>
                  </a:moveTo>
                  <a:cubicBezTo>
                    <a:pt x="0" y="1337310"/>
                    <a:pt x="1337310" y="0"/>
                    <a:pt x="2987040" y="0"/>
                  </a:cubicBezTo>
                  <a:cubicBezTo>
                    <a:pt x="4636770" y="0"/>
                    <a:pt x="5974080" y="1337310"/>
                    <a:pt x="5974080" y="2987040"/>
                  </a:cubicBezTo>
                  <a:cubicBezTo>
                    <a:pt x="5974080" y="4636770"/>
                    <a:pt x="4636770" y="5974080"/>
                    <a:pt x="2987040" y="5974080"/>
                  </a:cubicBezTo>
                  <a:cubicBezTo>
                    <a:pt x="1337310" y="5974080"/>
                    <a:pt x="0" y="4636770"/>
                    <a:pt x="0" y="29870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683998" y="3172498"/>
            <a:ext cx="3942001" cy="3942001"/>
            <a:chOff x="0" y="0"/>
            <a:chExt cx="5256000" cy="5256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256022" cy="5256022"/>
            </a:xfrm>
            <a:custGeom>
              <a:avLst/>
              <a:gdLst/>
              <a:ahLst/>
              <a:cxnLst/>
              <a:rect l="l" t="t" r="r" b="b"/>
              <a:pathLst>
                <a:path w="5256022" h="5256022">
                  <a:moveTo>
                    <a:pt x="0" y="2628011"/>
                  </a:moveTo>
                  <a:cubicBezTo>
                    <a:pt x="0" y="1176655"/>
                    <a:pt x="1176655" y="0"/>
                    <a:pt x="2628011" y="0"/>
                  </a:cubicBezTo>
                  <a:cubicBezTo>
                    <a:pt x="4079367" y="0"/>
                    <a:pt x="5256022" y="1176655"/>
                    <a:pt x="5256022" y="2628011"/>
                  </a:cubicBezTo>
                  <a:cubicBezTo>
                    <a:pt x="5256022" y="4079367"/>
                    <a:pt x="4079367" y="5256022"/>
                    <a:pt x="2628011" y="5256022"/>
                  </a:cubicBezTo>
                  <a:cubicBezTo>
                    <a:pt x="1176655" y="5256022"/>
                    <a:pt x="0" y="4079367"/>
                    <a:pt x="0" y="2628011"/>
                  </a:cubicBezTo>
                  <a:close/>
                </a:path>
              </a:pathLst>
            </a:custGeom>
            <a:blipFill>
              <a:blip r:embed="rId2"/>
              <a:stretch>
                <a:fillRect l="-25046" r="-25046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210503" y="3987963"/>
            <a:ext cx="7933497" cy="292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800"/>
              </a:lnSpc>
            </a:pPr>
            <a:r>
              <a:rPr lang="en-US" sz="9000" b="1">
                <a:solidFill>
                  <a:srgbClr val="5ADADB"/>
                </a:solidFill>
                <a:latin typeface="Futura Bold"/>
                <a:ea typeface="Futura Bold"/>
                <a:cs typeface="Futura Bold"/>
                <a:sym typeface="Futura Bold"/>
              </a:rPr>
              <a:t>Merci </a:t>
            </a:r>
          </a:p>
          <a:p>
            <a:pPr algn="l">
              <a:lnSpc>
                <a:spcPts val="10800"/>
              </a:lnSpc>
            </a:pPr>
            <a:r>
              <a:rPr lang="en-US" sz="9000" b="1">
                <a:solidFill>
                  <a:srgbClr val="5ADADB"/>
                </a:solidFill>
                <a:latin typeface="Futura Bold"/>
                <a:ea typeface="Futura Bold"/>
                <a:cs typeface="Futura Bold"/>
                <a:sym typeface="Futura Bold"/>
              </a:rPr>
              <a:t>de votre attention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8278B619C5574FACA469417109D16F" ma:contentTypeVersion="6" ma:contentTypeDescription="Crée un document." ma:contentTypeScope="" ma:versionID="c467abb6e412a62f1cf0e46d805f3457">
  <xsd:schema xmlns:xsd="http://www.w3.org/2001/XMLSchema" xmlns:xs="http://www.w3.org/2001/XMLSchema" xmlns:p="http://schemas.microsoft.com/office/2006/metadata/properties" xmlns:ns2="cd90f93f-43b8-45ec-a3a6-be11532df334" xmlns:ns3="53ffee75-7093-4de4-a72d-d1fddee4d2d4" targetNamespace="http://schemas.microsoft.com/office/2006/metadata/properties" ma:root="true" ma:fieldsID="473d47063af65f4a21e777b2450bb3da" ns2:_="" ns3:_="">
    <xsd:import namespace="cd90f93f-43b8-45ec-a3a6-be11532df334"/>
    <xsd:import namespace="53ffee75-7093-4de4-a72d-d1fddee4d2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90f93f-43b8-45ec-a3a6-be11532df3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ffee75-7093-4de4-a72d-d1fddee4d2d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065E3A-8CD9-443D-8E15-96A33D248941}"/>
</file>

<file path=customXml/itemProps2.xml><?xml version="1.0" encoding="utf-8"?>
<ds:datastoreItem xmlns:ds="http://schemas.openxmlformats.org/officeDocument/2006/customXml" ds:itemID="{71BA4782-2AA3-4EDC-90BA-96D101B98B09}"/>
</file>

<file path=customXml/itemProps3.xml><?xml version="1.0" encoding="utf-8"?>
<ds:datastoreItem xmlns:ds="http://schemas.openxmlformats.org/officeDocument/2006/customXml" ds:itemID="{9DEF33A4-D880-4AA7-BE4E-CA151A5DB08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</Words>
  <Application>Microsoft Office PowerPoint</Application>
  <PresentationFormat>Personnalisé</PresentationFormat>
  <Paragraphs>63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7" baseType="lpstr">
      <vt:lpstr>Roboto Italics</vt:lpstr>
      <vt:lpstr>Arial</vt:lpstr>
      <vt:lpstr>Roboto</vt:lpstr>
      <vt:lpstr>Roboto Bold</vt:lpstr>
      <vt:lpstr>Futura Ultra-Bold</vt:lpstr>
      <vt:lpstr>Futura Bold</vt:lpstr>
      <vt:lpstr>Calibri</vt:lpstr>
      <vt:lpstr>Futura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Modern Marketing Agency Presentation</dc:title>
  <dc:creator>Maureen LE-GENTIL 293</dc:creator>
  <cp:lastModifiedBy>Maureen LE-GENTIL 293</cp:lastModifiedBy>
  <cp:revision>1</cp:revision>
  <dcterms:created xsi:type="dcterms:W3CDTF">2006-08-16T00:00:00Z</dcterms:created>
  <dcterms:modified xsi:type="dcterms:W3CDTF">2024-09-18T06:41:30Z</dcterms:modified>
  <dc:identifier>DAGQ7l-135M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0x010100868278B619C5574FACA469417109D16F</vt:lpwstr>
  </property>
</Properties>
</file>