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337" r:id="rId7"/>
    <p:sldId id="272" r:id="rId8"/>
    <p:sldId id="2145706313" r:id="rId9"/>
    <p:sldId id="321" r:id="rId10"/>
    <p:sldId id="258" r:id="rId11"/>
    <p:sldId id="322" r:id="rId12"/>
    <p:sldId id="259" r:id="rId13"/>
    <p:sldId id="328" r:id="rId14"/>
    <p:sldId id="277" r:id="rId15"/>
    <p:sldId id="278" r:id="rId16"/>
    <p:sldId id="280" r:id="rId17"/>
    <p:sldId id="281" r:id="rId18"/>
    <p:sldId id="2145706314" r:id="rId19"/>
    <p:sldId id="289" r:id="rId20"/>
    <p:sldId id="290" r:id="rId21"/>
    <p:sldId id="291" r:id="rId22"/>
    <p:sldId id="292" r:id="rId23"/>
    <p:sldId id="293" r:id="rId24"/>
    <p:sldId id="334" r:id="rId25"/>
    <p:sldId id="308" r:id="rId26"/>
    <p:sldId id="309" r:id="rId27"/>
    <p:sldId id="310" r:id="rId28"/>
    <p:sldId id="335" r:id="rId29"/>
    <p:sldId id="286" r:id="rId30"/>
    <p:sldId id="336" r:id="rId31"/>
    <p:sldId id="267" r:id="rId32"/>
    <p:sldId id="269" r:id="rId33"/>
    <p:sldId id="332"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84062-2A15-4C98-910E-3D8287A0791C}" v="45" dt="2024-12-13T08:23:34.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LE-PAGE 293" userId="edec0fe8-b1bb-41c8-866c-b6648a4d64ee" providerId="ADAL" clId="{B6884062-2A15-4C98-910E-3D8287A0791C}"/>
    <pc:docChg chg="undo custSel addSld delSld modSld sldOrd">
      <pc:chgData name="Vanessa LE-PAGE 293" userId="edec0fe8-b1bb-41c8-866c-b6648a4d64ee" providerId="ADAL" clId="{B6884062-2A15-4C98-910E-3D8287A0791C}" dt="2024-12-13T08:30:40.204" v="556" actId="20577"/>
      <pc:docMkLst>
        <pc:docMk/>
      </pc:docMkLst>
      <pc:sldChg chg="modSp mod">
        <pc:chgData name="Vanessa LE-PAGE 293" userId="edec0fe8-b1bb-41c8-866c-b6648a4d64ee" providerId="ADAL" clId="{B6884062-2A15-4C98-910E-3D8287A0791C}" dt="2024-12-09T14:54:08.531" v="516" actId="20577"/>
        <pc:sldMkLst>
          <pc:docMk/>
          <pc:sldMk cId="2793982926" sldId="257"/>
        </pc:sldMkLst>
        <pc:spChg chg="mod">
          <ac:chgData name="Vanessa LE-PAGE 293" userId="edec0fe8-b1bb-41c8-866c-b6648a4d64ee" providerId="ADAL" clId="{B6884062-2A15-4C98-910E-3D8287A0791C}" dt="2024-12-09T14:54:08.531" v="516" actId="20577"/>
          <ac:spMkLst>
            <pc:docMk/>
            <pc:sldMk cId="2793982926" sldId="257"/>
            <ac:spMk id="3" creationId="{A9FF09F9-9A57-5C52-526D-5DB86F43D543}"/>
          </ac:spMkLst>
        </pc:spChg>
      </pc:sldChg>
      <pc:sldChg chg="modSp mod">
        <pc:chgData name="Vanessa LE-PAGE 293" userId="edec0fe8-b1bb-41c8-866c-b6648a4d64ee" providerId="ADAL" clId="{B6884062-2A15-4C98-910E-3D8287A0791C}" dt="2024-12-09T14:54:45.487" v="518" actId="113"/>
        <pc:sldMkLst>
          <pc:docMk/>
          <pc:sldMk cId="3156246953" sldId="267"/>
        </pc:sldMkLst>
        <pc:spChg chg="mod">
          <ac:chgData name="Vanessa LE-PAGE 293" userId="edec0fe8-b1bb-41c8-866c-b6648a4d64ee" providerId="ADAL" clId="{B6884062-2A15-4C98-910E-3D8287A0791C}" dt="2024-12-09T14:54:45.487" v="518" actId="113"/>
          <ac:spMkLst>
            <pc:docMk/>
            <pc:sldMk cId="3156246953" sldId="267"/>
            <ac:spMk id="19" creationId="{5A523910-5E90-51C1-2BC0-4CD04398AEA4}"/>
          </ac:spMkLst>
        </pc:spChg>
      </pc:sldChg>
      <pc:sldChg chg="delSp modSp mod">
        <pc:chgData name="Vanessa LE-PAGE 293" userId="edec0fe8-b1bb-41c8-866c-b6648a4d64ee" providerId="ADAL" clId="{B6884062-2A15-4C98-910E-3D8287A0791C}" dt="2024-12-13T08:13:08.202" v="537" actId="20577"/>
        <pc:sldMkLst>
          <pc:docMk/>
          <pc:sldMk cId="4036677397" sldId="272"/>
        </pc:sldMkLst>
        <pc:spChg chg="mod">
          <ac:chgData name="Vanessa LE-PAGE 293" userId="edec0fe8-b1bb-41c8-866c-b6648a4d64ee" providerId="ADAL" clId="{B6884062-2A15-4C98-910E-3D8287A0791C}" dt="2024-12-13T08:13:08.202" v="537" actId="20577"/>
          <ac:spMkLst>
            <pc:docMk/>
            <pc:sldMk cId="4036677397" sldId="272"/>
            <ac:spMk id="6" creationId="{F9E4F271-06E9-5F82-79E2-6DAE998143A8}"/>
          </ac:spMkLst>
        </pc:spChg>
        <pc:grpChg chg="del">
          <ac:chgData name="Vanessa LE-PAGE 293" userId="edec0fe8-b1bb-41c8-866c-b6648a4d64ee" providerId="ADAL" clId="{B6884062-2A15-4C98-910E-3D8287A0791C}" dt="2024-12-09T14:32:15.597" v="32" actId="478"/>
          <ac:grpSpMkLst>
            <pc:docMk/>
            <pc:sldMk cId="4036677397" sldId="272"/>
            <ac:grpSpMk id="46" creationId="{0B5D84DA-21BD-8164-DAB8-EEA97607F94B}"/>
          </ac:grpSpMkLst>
        </pc:grpChg>
      </pc:sldChg>
      <pc:sldChg chg="delSp modSp mod">
        <pc:chgData name="Vanessa LE-PAGE 293" userId="edec0fe8-b1bb-41c8-866c-b6648a4d64ee" providerId="ADAL" clId="{B6884062-2A15-4C98-910E-3D8287A0791C}" dt="2024-12-09T14:41:35.477" v="218" actId="478"/>
        <pc:sldMkLst>
          <pc:docMk/>
          <pc:sldMk cId="2073971109" sldId="277"/>
        </pc:sldMkLst>
        <pc:spChg chg="del mod">
          <ac:chgData name="Vanessa LE-PAGE 293" userId="edec0fe8-b1bb-41c8-866c-b6648a4d64ee" providerId="ADAL" clId="{B6884062-2A15-4C98-910E-3D8287A0791C}" dt="2024-12-09T14:41:30.382" v="215" actId="478"/>
          <ac:spMkLst>
            <pc:docMk/>
            <pc:sldMk cId="2073971109" sldId="277"/>
            <ac:spMk id="3" creationId="{E0610CA2-8C50-BD1C-244C-B419FC21CA0D}"/>
          </ac:spMkLst>
        </pc:spChg>
        <pc:spChg chg="del">
          <ac:chgData name="Vanessa LE-PAGE 293" userId="edec0fe8-b1bb-41c8-866c-b6648a4d64ee" providerId="ADAL" clId="{B6884062-2A15-4C98-910E-3D8287A0791C}" dt="2024-12-09T14:41:35.477" v="218" actId="478"/>
          <ac:spMkLst>
            <pc:docMk/>
            <pc:sldMk cId="2073971109" sldId="277"/>
            <ac:spMk id="22" creationId="{8EBAC6B1-D45A-DB7F-D2F7-ADC339453245}"/>
          </ac:spMkLst>
        </pc:spChg>
        <pc:spChg chg="del mod">
          <ac:chgData name="Vanessa LE-PAGE 293" userId="edec0fe8-b1bb-41c8-866c-b6648a4d64ee" providerId="ADAL" clId="{B6884062-2A15-4C98-910E-3D8287A0791C}" dt="2024-12-09T14:41:32.517" v="217" actId="478"/>
          <ac:spMkLst>
            <pc:docMk/>
            <pc:sldMk cId="2073971109" sldId="277"/>
            <ac:spMk id="23" creationId="{02E4A3CF-19AA-54CE-45E0-7A99AEDE52E8}"/>
          </ac:spMkLst>
        </pc:spChg>
      </pc:sldChg>
      <pc:sldChg chg="delSp modSp mod">
        <pc:chgData name="Vanessa LE-PAGE 293" userId="edec0fe8-b1bb-41c8-866c-b6648a4d64ee" providerId="ADAL" clId="{B6884062-2A15-4C98-910E-3D8287A0791C}" dt="2024-12-09T14:44:09.928" v="222" actId="478"/>
        <pc:sldMkLst>
          <pc:docMk/>
          <pc:sldMk cId="3259408292" sldId="278"/>
        </pc:sldMkLst>
        <pc:spChg chg="del">
          <ac:chgData name="Vanessa LE-PAGE 293" userId="edec0fe8-b1bb-41c8-866c-b6648a4d64ee" providerId="ADAL" clId="{B6884062-2A15-4C98-910E-3D8287A0791C}" dt="2024-12-09T14:44:04.070" v="219" actId="478"/>
          <ac:spMkLst>
            <pc:docMk/>
            <pc:sldMk cId="3259408292" sldId="278"/>
            <ac:spMk id="2" creationId="{2F45A317-63C0-D4CF-DE25-C573658FF1B5}"/>
          </ac:spMkLst>
        </pc:spChg>
        <pc:spChg chg="del">
          <ac:chgData name="Vanessa LE-PAGE 293" userId="edec0fe8-b1bb-41c8-866c-b6648a4d64ee" providerId="ADAL" clId="{B6884062-2A15-4C98-910E-3D8287A0791C}" dt="2024-12-09T14:44:09.928" v="222" actId="478"/>
          <ac:spMkLst>
            <pc:docMk/>
            <pc:sldMk cId="3259408292" sldId="278"/>
            <ac:spMk id="24" creationId="{DF2B4C67-6C03-1A22-B8F2-3F00C611A0D9}"/>
          </ac:spMkLst>
        </pc:spChg>
        <pc:spChg chg="del mod">
          <ac:chgData name="Vanessa LE-PAGE 293" userId="edec0fe8-b1bb-41c8-866c-b6648a4d64ee" providerId="ADAL" clId="{B6884062-2A15-4C98-910E-3D8287A0791C}" dt="2024-12-09T14:44:06.624" v="221" actId="478"/>
          <ac:spMkLst>
            <pc:docMk/>
            <pc:sldMk cId="3259408292" sldId="278"/>
            <ac:spMk id="25" creationId="{A61E1F88-8640-3D93-3F70-2730FC31E54E}"/>
          </ac:spMkLst>
        </pc:spChg>
      </pc:sldChg>
      <pc:sldChg chg="delSp mod">
        <pc:chgData name="Vanessa LE-PAGE 293" userId="edec0fe8-b1bb-41c8-866c-b6648a4d64ee" providerId="ADAL" clId="{B6884062-2A15-4C98-910E-3D8287A0791C}" dt="2024-12-09T14:44:31.406" v="225" actId="478"/>
        <pc:sldMkLst>
          <pc:docMk/>
          <pc:sldMk cId="4211644457" sldId="280"/>
        </pc:sldMkLst>
        <pc:spChg chg="del">
          <ac:chgData name="Vanessa LE-PAGE 293" userId="edec0fe8-b1bb-41c8-866c-b6648a4d64ee" providerId="ADAL" clId="{B6884062-2A15-4C98-910E-3D8287A0791C}" dt="2024-12-09T14:44:26.420" v="223" actId="478"/>
          <ac:spMkLst>
            <pc:docMk/>
            <pc:sldMk cId="4211644457" sldId="280"/>
            <ac:spMk id="2" creationId="{6F95EE9C-FB86-ABF6-5707-B04D364383D0}"/>
          </ac:spMkLst>
        </pc:spChg>
        <pc:spChg chg="del">
          <ac:chgData name="Vanessa LE-PAGE 293" userId="edec0fe8-b1bb-41c8-866c-b6648a4d64ee" providerId="ADAL" clId="{B6884062-2A15-4C98-910E-3D8287A0791C}" dt="2024-12-09T14:44:31.406" v="225" actId="478"/>
          <ac:spMkLst>
            <pc:docMk/>
            <pc:sldMk cId="4211644457" sldId="280"/>
            <ac:spMk id="20" creationId="{6F9BEBBA-7E36-7270-4D87-292A8E1CD7BA}"/>
          </ac:spMkLst>
        </pc:spChg>
        <pc:spChg chg="del">
          <ac:chgData name="Vanessa LE-PAGE 293" userId="edec0fe8-b1bb-41c8-866c-b6648a4d64ee" providerId="ADAL" clId="{B6884062-2A15-4C98-910E-3D8287A0791C}" dt="2024-12-09T14:44:28.490" v="224" actId="478"/>
          <ac:spMkLst>
            <pc:docMk/>
            <pc:sldMk cId="4211644457" sldId="280"/>
            <ac:spMk id="21" creationId="{892D1C2B-6E92-C984-D862-7950B50186E8}"/>
          </ac:spMkLst>
        </pc:spChg>
      </pc:sldChg>
      <pc:sldChg chg="delSp mod">
        <pc:chgData name="Vanessa LE-PAGE 293" userId="edec0fe8-b1bb-41c8-866c-b6648a4d64ee" providerId="ADAL" clId="{B6884062-2A15-4C98-910E-3D8287A0791C}" dt="2024-12-09T14:53:42.509" v="460" actId="478"/>
        <pc:sldMkLst>
          <pc:docMk/>
          <pc:sldMk cId="435792816" sldId="286"/>
        </pc:sldMkLst>
        <pc:spChg chg="del">
          <ac:chgData name="Vanessa LE-PAGE 293" userId="edec0fe8-b1bb-41c8-866c-b6648a4d64ee" providerId="ADAL" clId="{B6884062-2A15-4C98-910E-3D8287A0791C}" dt="2024-12-09T14:53:42.509" v="460" actId="478"/>
          <ac:spMkLst>
            <pc:docMk/>
            <pc:sldMk cId="435792816" sldId="286"/>
            <ac:spMk id="14" creationId="{F9D23939-DD8A-8944-B5F9-49028D5FE95A}"/>
          </ac:spMkLst>
        </pc:spChg>
        <pc:spChg chg="del">
          <ac:chgData name="Vanessa LE-PAGE 293" userId="edec0fe8-b1bb-41c8-866c-b6648a4d64ee" providerId="ADAL" clId="{B6884062-2A15-4C98-910E-3D8287A0791C}" dt="2024-12-09T14:53:39.197" v="459" actId="478"/>
          <ac:spMkLst>
            <pc:docMk/>
            <pc:sldMk cId="435792816" sldId="286"/>
            <ac:spMk id="16" creationId="{7D33827D-34E6-C18C-3E88-BA54499A73AB}"/>
          </ac:spMkLst>
        </pc:spChg>
      </pc:sldChg>
      <pc:sldChg chg="delSp mod">
        <pc:chgData name="Vanessa LE-PAGE 293" userId="edec0fe8-b1bb-41c8-866c-b6648a4d64ee" providerId="ADAL" clId="{B6884062-2A15-4C98-910E-3D8287A0791C}" dt="2024-12-09T14:48:30.824" v="284" actId="478"/>
        <pc:sldMkLst>
          <pc:docMk/>
          <pc:sldMk cId="453178155" sldId="289"/>
        </pc:sldMkLst>
        <pc:spChg chg="del">
          <ac:chgData name="Vanessa LE-PAGE 293" userId="edec0fe8-b1bb-41c8-866c-b6648a4d64ee" providerId="ADAL" clId="{B6884062-2A15-4C98-910E-3D8287A0791C}" dt="2024-12-09T14:48:24.255" v="282" actId="478"/>
          <ac:spMkLst>
            <pc:docMk/>
            <pc:sldMk cId="453178155" sldId="289"/>
            <ac:spMk id="7" creationId="{57EEBEC2-BFB0-6BE6-450A-270AC1A26A32}"/>
          </ac:spMkLst>
        </pc:spChg>
        <pc:spChg chg="del">
          <ac:chgData name="Vanessa LE-PAGE 293" userId="edec0fe8-b1bb-41c8-866c-b6648a4d64ee" providerId="ADAL" clId="{B6884062-2A15-4C98-910E-3D8287A0791C}" dt="2024-12-09T14:48:30.824" v="284" actId="478"/>
          <ac:spMkLst>
            <pc:docMk/>
            <pc:sldMk cId="453178155" sldId="289"/>
            <ac:spMk id="8" creationId="{76B8C63C-19A3-9FA3-D9DC-73A413347FAC}"/>
          </ac:spMkLst>
        </pc:spChg>
        <pc:spChg chg="del">
          <ac:chgData name="Vanessa LE-PAGE 293" userId="edec0fe8-b1bb-41c8-866c-b6648a4d64ee" providerId="ADAL" clId="{B6884062-2A15-4C98-910E-3D8287A0791C}" dt="2024-12-09T14:48:27.821" v="283" actId="478"/>
          <ac:spMkLst>
            <pc:docMk/>
            <pc:sldMk cId="453178155" sldId="289"/>
            <ac:spMk id="9" creationId="{3AC482F1-4299-81A3-4F28-DBC4B89AEA3E}"/>
          </ac:spMkLst>
        </pc:spChg>
      </pc:sldChg>
      <pc:sldChg chg="delSp modSp mod">
        <pc:chgData name="Vanessa LE-PAGE 293" userId="edec0fe8-b1bb-41c8-866c-b6648a4d64ee" providerId="ADAL" clId="{B6884062-2A15-4C98-910E-3D8287A0791C}" dt="2024-12-09T14:48:43.051" v="288" actId="478"/>
        <pc:sldMkLst>
          <pc:docMk/>
          <pc:sldMk cId="467456768" sldId="290"/>
        </pc:sldMkLst>
        <pc:spChg chg="del mod">
          <ac:chgData name="Vanessa LE-PAGE 293" userId="edec0fe8-b1bb-41c8-866c-b6648a4d64ee" providerId="ADAL" clId="{B6884062-2A15-4C98-910E-3D8287A0791C}" dt="2024-12-09T14:48:43.051" v="288" actId="478"/>
          <ac:spMkLst>
            <pc:docMk/>
            <pc:sldMk cId="467456768" sldId="290"/>
            <ac:spMk id="7" creationId="{E77EE138-1DEB-AF55-624F-C1537FA1D929}"/>
          </ac:spMkLst>
        </pc:spChg>
        <pc:spChg chg="del">
          <ac:chgData name="Vanessa LE-PAGE 293" userId="edec0fe8-b1bb-41c8-866c-b6648a4d64ee" providerId="ADAL" clId="{B6884062-2A15-4C98-910E-3D8287A0791C}" dt="2024-12-09T14:48:39.950" v="286" actId="478"/>
          <ac:spMkLst>
            <pc:docMk/>
            <pc:sldMk cId="467456768" sldId="290"/>
            <ac:spMk id="9" creationId="{F5D9917F-4F3D-CD39-48EC-447CBF360EFD}"/>
          </ac:spMkLst>
        </pc:spChg>
        <pc:spChg chg="mod">
          <ac:chgData name="Vanessa LE-PAGE 293" userId="edec0fe8-b1bb-41c8-866c-b6648a4d64ee" providerId="ADAL" clId="{B6884062-2A15-4C98-910E-3D8287A0791C}" dt="2024-12-09T14:47:53.399" v="281" actId="6549"/>
          <ac:spMkLst>
            <pc:docMk/>
            <pc:sldMk cId="467456768" sldId="290"/>
            <ac:spMk id="13" creationId="{E3C00AF5-79A1-724C-E2D1-7E1059238633}"/>
          </ac:spMkLst>
        </pc:spChg>
        <pc:spChg chg="del">
          <ac:chgData name="Vanessa LE-PAGE 293" userId="edec0fe8-b1bb-41c8-866c-b6648a4d64ee" providerId="ADAL" clId="{B6884062-2A15-4C98-910E-3D8287A0791C}" dt="2024-12-09T14:48:37.808" v="285" actId="478"/>
          <ac:spMkLst>
            <pc:docMk/>
            <pc:sldMk cId="467456768" sldId="290"/>
            <ac:spMk id="20" creationId="{E757A8A7-D0B8-7420-44FB-1EE8DF788F5C}"/>
          </ac:spMkLst>
        </pc:spChg>
      </pc:sldChg>
      <pc:sldChg chg="delSp mod">
        <pc:chgData name="Vanessa LE-PAGE 293" userId="edec0fe8-b1bb-41c8-866c-b6648a4d64ee" providerId="ADAL" clId="{B6884062-2A15-4C98-910E-3D8287A0791C}" dt="2024-12-13T08:29:54.774" v="546" actId="478"/>
        <pc:sldMkLst>
          <pc:docMk/>
          <pc:sldMk cId="662045185" sldId="291"/>
        </pc:sldMkLst>
        <pc:spChg chg="del">
          <ac:chgData name="Vanessa LE-PAGE 293" userId="edec0fe8-b1bb-41c8-866c-b6648a4d64ee" providerId="ADAL" clId="{B6884062-2A15-4C98-910E-3D8287A0791C}" dt="2024-12-13T08:29:47.666" v="544" actId="478"/>
          <ac:spMkLst>
            <pc:docMk/>
            <pc:sldMk cId="662045185" sldId="291"/>
            <ac:spMk id="15" creationId="{D02B76AF-1B23-BFE0-0C3D-1DB4AE1E9CBD}"/>
          </ac:spMkLst>
        </pc:spChg>
        <pc:spChg chg="del">
          <ac:chgData name="Vanessa LE-PAGE 293" userId="edec0fe8-b1bb-41c8-866c-b6648a4d64ee" providerId="ADAL" clId="{B6884062-2A15-4C98-910E-3D8287A0791C}" dt="2024-12-13T08:29:54.774" v="546" actId="478"/>
          <ac:spMkLst>
            <pc:docMk/>
            <pc:sldMk cId="662045185" sldId="291"/>
            <ac:spMk id="16" creationId="{C1EB0723-D8D8-54E0-D039-DE2B2CF67E5C}"/>
          </ac:spMkLst>
        </pc:spChg>
        <pc:spChg chg="del">
          <ac:chgData name="Vanessa LE-PAGE 293" userId="edec0fe8-b1bb-41c8-866c-b6648a4d64ee" providerId="ADAL" clId="{B6884062-2A15-4C98-910E-3D8287A0791C}" dt="2024-12-13T08:29:51.342" v="545" actId="478"/>
          <ac:spMkLst>
            <pc:docMk/>
            <pc:sldMk cId="662045185" sldId="291"/>
            <ac:spMk id="17" creationId="{2866347B-57B3-C972-6215-2B04CA944C94}"/>
          </ac:spMkLst>
        </pc:spChg>
      </pc:sldChg>
      <pc:sldChg chg="delSp modSp mod">
        <pc:chgData name="Vanessa LE-PAGE 293" userId="edec0fe8-b1bb-41c8-866c-b6648a4d64ee" providerId="ADAL" clId="{B6884062-2A15-4C98-910E-3D8287A0791C}" dt="2024-12-09T14:48:54.011" v="292" actId="478"/>
        <pc:sldMkLst>
          <pc:docMk/>
          <pc:sldMk cId="3840868784" sldId="292"/>
        </pc:sldMkLst>
        <pc:spChg chg="del">
          <ac:chgData name="Vanessa LE-PAGE 293" userId="edec0fe8-b1bb-41c8-866c-b6648a4d64ee" providerId="ADAL" clId="{B6884062-2A15-4C98-910E-3D8287A0791C}" dt="2024-12-09T14:48:54.011" v="292" actId="478"/>
          <ac:spMkLst>
            <pc:docMk/>
            <pc:sldMk cId="3840868784" sldId="292"/>
            <ac:spMk id="12" creationId="{C4735735-E863-69A8-9526-E96E859FB704}"/>
          </ac:spMkLst>
        </pc:spChg>
        <pc:spChg chg="del">
          <ac:chgData name="Vanessa LE-PAGE 293" userId="edec0fe8-b1bb-41c8-866c-b6648a4d64ee" providerId="ADAL" clId="{B6884062-2A15-4C98-910E-3D8287A0791C}" dt="2024-12-09T14:48:50.763" v="291" actId="478"/>
          <ac:spMkLst>
            <pc:docMk/>
            <pc:sldMk cId="3840868784" sldId="292"/>
            <ac:spMk id="13" creationId="{44A5B46C-D353-40D1-6BB2-9B151BC35BF5}"/>
          </ac:spMkLst>
        </pc:spChg>
        <pc:spChg chg="del mod">
          <ac:chgData name="Vanessa LE-PAGE 293" userId="edec0fe8-b1bb-41c8-866c-b6648a4d64ee" providerId="ADAL" clId="{B6884062-2A15-4C98-910E-3D8287A0791C}" dt="2024-12-09T14:48:49.142" v="290" actId="478"/>
          <ac:spMkLst>
            <pc:docMk/>
            <pc:sldMk cId="3840868784" sldId="292"/>
            <ac:spMk id="16" creationId="{094F84F9-616B-B391-EB1A-825D096D7E48}"/>
          </ac:spMkLst>
        </pc:spChg>
      </pc:sldChg>
      <pc:sldChg chg="delSp mod">
        <pc:chgData name="Vanessa LE-PAGE 293" userId="edec0fe8-b1bb-41c8-866c-b6648a4d64ee" providerId="ADAL" clId="{B6884062-2A15-4C98-910E-3D8287A0791C}" dt="2024-12-09T14:49:27.149" v="295" actId="478"/>
        <pc:sldMkLst>
          <pc:docMk/>
          <pc:sldMk cId="18042419" sldId="293"/>
        </pc:sldMkLst>
        <pc:spChg chg="del">
          <ac:chgData name="Vanessa LE-PAGE 293" userId="edec0fe8-b1bb-41c8-866c-b6648a4d64ee" providerId="ADAL" clId="{B6884062-2A15-4C98-910E-3D8287A0791C}" dt="2024-12-09T14:49:27.149" v="295" actId="478"/>
          <ac:spMkLst>
            <pc:docMk/>
            <pc:sldMk cId="18042419" sldId="293"/>
            <ac:spMk id="15" creationId="{91567E65-ACEB-23CB-F3CC-0A685B4442A6}"/>
          </ac:spMkLst>
        </pc:spChg>
        <pc:spChg chg="del">
          <ac:chgData name="Vanessa LE-PAGE 293" userId="edec0fe8-b1bb-41c8-866c-b6648a4d64ee" providerId="ADAL" clId="{B6884062-2A15-4C98-910E-3D8287A0791C}" dt="2024-12-09T14:49:24.086" v="294" actId="478"/>
          <ac:spMkLst>
            <pc:docMk/>
            <pc:sldMk cId="18042419" sldId="293"/>
            <ac:spMk id="16" creationId="{C863361E-E6FF-6540-CBAD-89CA1A1CBA3D}"/>
          </ac:spMkLst>
        </pc:spChg>
        <pc:spChg chg="del">
          <ac:chgData name="Vanessa LE-PAGE 293" userId="edec0fe8-b1bb-41c8-866c-b6648a4d64ee" providerId="ADAL" clId="{B6884062-2A15-4C98-910E-3D8287A0791C}" dt="2024-12-09T14:49:21.101" v="293" actId="478"/>
          <ac:spMkLst>
            <pc:docMk/>
            <pc:sldMk cId="18042419" sldId="293"/>
            <ac:spMk id="30" creationId="{39389A90-095E-F076-8333-124F8BA99E80}"/>
          </ac:spMkLst>
        </pc:spChg>
      </pc:sldChg>
      <pc:sldChg chg="delSp modSp mod">
        <pc:chgData name="Vanessa LE-PAGE 293" userId="edec0fe8-b1bb-41c8-866c-b6648a4d64ee" providerId="ADAL" clId="{B6884062-2A15-4C98-910E-3D8287A0791C}" dt="2024-12-13T08:30:40.204" v="556" actId="20577"/>
        <pc:sldMkLst>
          <pc:docMk/>
          <pc:sldMk cId="4186054908" sldId="308"/>
        </pc:sldMkLst>
        <pc:spChg chg="del">
          <ac:chgData name="Vanessa LE-PAGE 293" userId="edec0fe8-b1bb-41c8-866c-b6648a4d64ee" providerId="ADAL" clId="{B6884062-2A15-4C98-910E-3D8287A0791C}" dt="2024-12-09T14:52:20.436" v="451" actId="478"/>
          <ac:spMkLst>
            <pc:docMk/>
            <pc:sldMk cId="4186054908" sldId="308"/>
            <ac:spMk id="6" creationId="{858753CD-55B9-4862-6B63-D30E7A813B85}"/>
          </ac:spMkLst>
        </pc:spChg>
        <pc:spChg chg="del">
          <ac:chgData name="Vanessa LE-PAGE 293" userId="edec0fe8-b1bb-41c8-866c-b6648a4d64ee" providerId="ADAL" clId="{B6884062-2A15-4C98-910E-3D8287A0791C}" dt="2024-12-09T14:52:15.839" v="450" actId="478"/>
          <ac:spMkLst>
            <pc:docMk/>
            <pc:sldMk cId="4186054908" sldId="308"/>
            <ac:spMk id="7" creationId="{9C44D5C6-0D47-7905-FA17-5FAF6D57D8C0}"/>
          </ac:spMkLst>
        </pc:spChg>
        <pc:spChg chg="mod">
          <ac:chgData name="Vanessa LE-PAGE 293" userId="edec0fe8-b1bb-41c8-866c-b6648a4d64ee" providerId="ADAL" clId="{B6884062-2A15-4C98-910E-3D8287A0791C}" dt="2024-12-13T08:30:40.204" v="556" actId="20577"/>
          <ac:spMkLst>
            <pc:docMk/>
            <pc:sldMk cId="4186054908" sldId="308"/>
            <ac:spMk id="24" creationId="{00000000-0000-0000-0000-000000000000}"/>
          </ac:spMkLst>
        </pc:spChg>
      </pc:sldChg>
      <pc:sldChg chg="delSp modSp mod">
        <pc:chgData name="Vanessa LE-PAGE 293" userId="edec0fe8-b1bb-41c8-866c-b6648a4d64ee" providerId="ADAL" clId="{B6884062-2A15-4C98-910E-3D8287A0791C}" dt="2024-12-09T14:52:31.343" v="455" actId="478"/>
        <pc:sldMkLst>
          <pc:docMk/>
          <pc:sldMk cId="844853039" sldId="309"/>
        </pc:sldMkLst>
        <pc:spChg chg="del mod">
          <ac:chgData name="Vanessa LE-PAGE 293" userId="edec0fe8-b1bb-41c8-866c-b6648a4d64ee" providerId="ADAL" clId="{B6884062-2A15-4C98-910E-3D8287A0791C}" dt="2024-12-09T14:52:31.343" v="455" actId="478"/>
          <ac:spMkLst>
            <pc:docMk/>
            <pc:sldMk cId="844853039" sldId="309"/>
            <ac:spMk id="6" creationId="{5CAC16D6-7C11-56A9-0E55-49E38E5E64D0}"/>
          </ac:spMkLst>
        </pc:spChg>
        <pc:spChg chg="del mod">
          <ac:chgData name="Vanessa LE-PAGE 293" userId="edec0fe8-b1bb-41c8-866c-b6648a4d64ee" providerId="ADAL" clId="{B6884062-2A15-4C98-910E-3D8287A0791C}" dt="2024-12-09T14:52:28.478" v="453" actId="478"/>
          <ac:spMkLst>
            <pc:docMk/>
            <pc:sldMk cId="844853039" sldId="309"/>
            <ac:spMk id="7" creationId="{BE64533D-ADF5-9BD3-ED5C-D26B0B2A8390}"/>
          </ac:spMkLst>
        </pc:spChg>
      </pc:sldChg>
      <pc:sldChg chg="delSp add mod">
        <pc:chgData name="Vanessa LE-PAGE 293" userId="edec0fe8-b1bb-41c8-866c-b6648a4d64ee" providerId="ADAL" clId="{B6884062-2A15-4C98-910E-3D8287A0791C}" dt="2024-12-13T08:23:49.191" v="543" actId="478"/>
        <pc:sldMkLst>
          <pc:docMk/>
          <pc:sldMk cId="790886276" sldId="321"/>
        </pc:sldMkLst>
        <pc:spChg chg="del">
          <ac:chgData name="Vanessa LE-PAGE 293" userId="edec0fe8-b1bb-41c8-866c-b6648a4d64ee" providerId="ADAL" clId="{B6884062-2A15-4C98-910E-3D8287A0791C}" dt="2024-12-13T08:23:49.191" v="543" actId="478"/>
          <ac:spMkLst>
            <pc:docMk/>
            <pc:sldMk cId="790886276" sldId="321"/>
            <ac:spMk id="23" creationId="{4842D5ED-0ACF-3D2E-E14D-3ABC659AEE44}"/>
          </ac:spMkLst>
        </pc:spChg>
        <pc:grpChg chg="del">
          <ac:chgData name="Vanessa LE-PAGE 293" userId="edec0fe8-b1bb-41c8-866c-b6648a4d64ee" providerId="ADAL" clId="{B6884062-2A15-4C98-910E-3D8287A0791C}" dt="2024-12-13T08:23:47.062" v="542" actId="478"/>
          <ac:grpSpMkLst>
            <pc:docMk/>
            <pc:sldMk cId="790886276" sldId="321"/>
            <ac:grpSpMk id="5" creationId="{7469088A-FF39-D671-991A-763B3B25511A}"/>
          </ac:grpSpMkLst>
        </pc:grpChg>
        <pc:grpChg chg="del">
          <ac:chgData name="Vanessa LE-PAGE 293" userId="edec0fe8-b1bb-41c8-866c-b6648a4d64ee" providerId="ADAL" clId="{B6884062-2A15-4C98-910E-3D8287A0791C}" dt="2024-12-13T08:23:45.270" v="541" actId="478"/>
          <ac:grpSpMkLst>
            <pc:docMk/>
            <pc:sldMk cId="790886276" sldId="321"/>
            <ac:grpSpMk id="17" creationId="{60E2DD85-3119-650E-E798-22B012FE9ABB}"/>
          </ac:grpSpMkLst>
        </pc:grpChg>
      </pc:sldChg>
      <pc:sldChg chg="addSp delSp modSp mod">
        <pc:chgData name="Vanessa LE-PAGE 293" userId="edec0fe8-b1bb-41c8-866c-b6648a4d64ee" providerId="ADAL" clId="{B6884062-2A15-4C98-910E-3D8287A0791C}" dt="2024-12-09T14:52:47.359" v="458" actId="478"/>
        <pc:sldMkLst>
          <pc:docMk/>
          <pc:sldMk cId="473785506" sldId="322"/>
        </pc:sldMkLst>
        <pc:spChg chg="del mod">
          <ac:chgData name="Vanessa LE-PAGE 293" userId="edec0fe8-b1bb-41c8-866c-b6648a4d64ee" providerId="ADAL" clId="{B6884062-2A15-4C98-910E-3D8287A0791C}" dt="2024-12-09T14:52:47.359" v="458" actId="478"/>
          <ac:spMkLst>
            <pc:docMk/>
            <pc:sldMk cId="473785506" sldId="322"/>
            <ac:spMk id="2" creationId="{80360FD0-15D2-E555-EAEE-26F22ABB0988}"/>
          </ac:spMkLst>
        </pc:spChg>
        <pc:spChg chg="del mod">
          <ac:chgData name="Vanessa LE-PAGE 293" userId="edec0fe8-b1bb-41c8-866c-b6648a4d64ee" providerId="ADAL" clId="{B6884062-2A15-4C98-910E-3D8287A0791C}" dt="2024-12-09T14:34:22.735" v="129" actId="478"/>
          <ac:spMkLst>
            <pc:docMk/>
            <pc:sldMk cId="473785506" sldId="322"/>
            <ac:spMk id="4" creationId="{C4FCC7D1-C130-55D0-FA0D-CD06E91403B1}"/>
          </ac:spMkLst>
        </pc:spChg>
        <pc:spChg chg="del">
          <ac:chgData name="Vanessa LE-PAGE 293" userId="edec0fe8-b1bb-41c8-866c-b6648a4d64ee" providerId="ADAL" clId="{B6884062-2A15-4C98-910E-3D8287A0791C}" dt="2024-12-09T14:34:29.113" v="130" actId="478"/>
          <ac:spMkLst>
            <pc:docMk/>
            <pc:sldMk cId="473785506" sldId="322"/>
            <ac:spMk id="5" creationId="{8CDD1318-77C4-34EA-831B-82AF18458F1C}"/>
          </ac:spMkLst>
        </pc:spChg>
        <pc:spChg chg="add del mod">
          <ac:chgData name="Vanessa LE-PAGE 293" userId="edec0fe8-b1bb-41c8-866c-b6648a4d64ee" providerId="ADAL" clId="{B6884062-2A15-4C98-910E-3D8287A0791C}" dt="2024-12-09T14:52:42.219" v="456" actId="478"/>
          <ac:spMkLst>
            <pc:docMk/>
            <pc:sldMk cId="473785506" sldId="322"/>
            <ac:spMk id="6" creationId="{8D7AD9AE-D4CA-3598-37EA-7D294CDEEDB3}"/>
          </ac:spMkLst>
        </pc:spChg>
        <pc:spChg chg="add del mod">
          <ac:chgData name="Vanessa LE-PAGE 293" userId="edec0fe8-b1bb-41c8-866c-b6648a4d64ee" providerId="ADAL" clId="{B6884062-2A15-4C98-910E-3D8287A0791C}" dt="2024-12-09T14:52:44.835" v="457" actId="478"/>
          <ac:spMkLst>
            <pc:docMk/>
            <pc:sldMk cId="473785506" sldId="322"/>
            <ac:spMk id="10" creationId="{95EB6B11-275B-FEA4-AD9D-17743A7A9785}"/>
          </ac:spMkLst>
        </pc:spChg>
        <pc:spChg chg="mod">
          <ac:chgData name="Vanessa LE-PAGE 293" userId="edec0fe8-b1bb-41c8-866c-b6648a4d64ee" providerId="ADAL" clId="{B6884062-2A15-4C98-910E-3D8287A0791C}" dt="2024-12-09T14:36:18.235" v="140" actId="14100"/>
          <ac:spMkLst>
            <pc:docMk/>
            <pc:sldMk cId="473785506" sldId="322"/>
            <ac:spMk id="17" creationId="{F8F60890-3129-DDB4-8D63-86C17B1D65BF}"/>
          </ac:spMkLst>
        </pc:spChg>
        <pc:spChg chg="mod">
          <ac:chgData name="Vanessa LE-PAGE 293" userId="edec0fe8-b1bb-41c8-866c-b6648a4d64ee" providerId="ADAL" clId="{B6884062-2A15-4C98-910E-3D8287A0791C}" dt="2024-12-09T14:36:23.205" v="141" actId="1076"/>
          <ac:spMkLst>
            <pc:docMk/>
            <pc:sldMk cId="473785506" sldId="322"/>
            <ac:spMk id="18" creationId="{F4DC4E54-998E-CA76-03EC-54A0507C7DCE}"/>
          </ac:spMkLst>
        </pc:spChg>
        <pc:picChg chg="mod">
          <ac:chgData name="Vanessa LE-PAGE 293" userId="edec0fe8-b1bb-41c8-866c-b6648a4d64ee" providerId="ADAL" clId="{B6884062-2A15-4C98-910E-3D8287A0791C}" dt="2024-12-09T14:36:12.473" v="138" actId="14100"/>
          <ac:picMkLst>
            <pc:docMk/>
            <pc:sldMk cId="473785506" sldId="322"/>
            <ac:picMk id="9" creationId="{4E4C84D2-0847-B673-3B2C-FC4151770110}"/>
          </ac:picMkLst>
        </pc:picChg>
        <pc:cxnChg chg="mod">
          <ac:chgData name="Vanessa LE-PAGE 293" userId="edec0fe8-b1bb-41c8-866c-b6648a4d64ee" providerId="ADAL" clId="{B6884062-2A15-4C98-910E-3D8287A0791C}" dt="2024-12-09T14:36:18.235" v="140" actId="14100"/>
          <ac:cxnSpMkLst>
            <pc:docMk/>
            <pc:sldMk cId="473785506" sldId="322"/>
            <ac:cxnSpMk id="7" creationId="{441268B3-1B44-A80C-DCDB-ED0E97C07922}"/>
          </ac:cxnSpMkLst>
        </pc:cxnChg>
      </pc:sldChg>
      <pc:sldChg chg="del ord">
        <pc:chgData name="Vanessa LE-PAGE 293" userId="edec0fe8-b1bb-41c8-866c-b6648a4d64ee" providerId="ADAL" clId="{B6884062-2A15-4C98-910E-3D8287A0791C}" dt="2024-12-09T14:46:06.443" v="280" actId="2696"/>
        <pc:sldMkLst>
          <pc:docMk/>
          <pc:sldMk cId="3923738896" sldId="323"/>
        </pc:sldMkLst>
      </pc:sldChg>
      <pc:sldChg chg="delSp modSp mod">
        <pc:chgData name="Vanessa LE-PAGE 293" userId="edec0fe8-b1bb-41c8-866c-b6648a4d64ee" providerId="ADAL" clId="{B6884062-2A15-4C98-910E-3D8287A0791C}" dt="2024-12-09T14:39:18.283" v="212" actId="478"/>
        <pc:sldMkLst>
          <pc:docMk/>
          <pc:sldMk cId="2958783439" sldId="328"/>
        </pc:sldMkLst>
        <pc:spChg chg="del mod">
          <ac:chgData name="Vanessa LE-PAGE 293" userId="edec0fe8-b1bb-41c8-866c-b6648a4d64ee" providerId="ADAL" clId="{B6884062-2A15-4C98-910E-3D8287A0791C}" dt="2024-12-09T14:39:18.283" v="212" actId="478"/>
          <ac:spMkLst>
            <pc:docMk/>
            <pc:sldMk cId="2958783439" sldId="328"/>
            <ac:spMk id="2" creationId="{F6ABC647-F321-3A3E-544F-9DE88C291AEA}"/>
          </ac:spMkLst>
        </pc:spChg>
        <pc:spChg chg="del">
          <ac:chgData name="Vanessa LE-PAGE 293" userId="edec0fe8-b1bb-41c8-866c-b6648a4d64ee" providerId="ADAL" clId="{B6884062-2A15-4C98-910E-3D8287A0791C}" dt="2024-12-09T14:39:05.079" v="208" actId="478"/>
          <ac:spMkLst>
            <pc:docMk/>
            <pc:sldMk cId="2958783439" sldId="328"/>
            <ac:spMk id="3" creationId="{04DD600E-B43E-F831-A827-FEF617E090D8}"/>
          </ac:spMkLst>
        </pc:spChg>
        <pc:spChg chg="del mod">
          <ac:chgData name="Vanessa LE-PAGE 293" userId="edec0fe8-b1bb-41c8-866c-b6648a4d64ee" providerId="ADAL" clId="{B6884062-2A15-4C98-910E-3D8287A0791C}" dt="2024-12-09T14:39:09.225" v="210" actId="478"/>
          <ac:spMkLst>
            <pc:docMk/>
            <pc:sldMk cId="2958783439" sldId="328"/>
            <ac:spMk id="5" creationId="{3C2D2F42-6D75-EC9B-107B-515E562226FB}"/>
          </ac:spMkLst>
        </pc:spChg>
      </pc:sldChg>
      <pc:sldChg chg="modSp mod">
        <pc:chgData name="Vanessa LE-PAGE 293" userId="edec0fe8-b1bb-41c8-866c-b6648a4d64ee" providerId="ADAL" clId="{B6884062-2A15-4C98-910E-3D8287A0791C}" dt="2024-12-09T14:51:38.098" v="372" actId="20577"/>
        <pc:sldMkLst>
          <pc:docMk/>
          <pc:sldMk cId="3222633652" sldId="335"/>
        </pc:sldMkLst>
        <pc:spChg chg="mod">
          <ac:chgData name="Vanessa LE-PAGE 293" userId="edec0fe8-b1bb-41c8-866c-b6648a4d64ee" providerId="ADAL" clId="{B6884062-2A15-4C98-910E-3D8287A0791C}" dt="2024-12-09T14:51:38.098" v="372" actId="20577"/>
          <ac:spMkLst>
            <pc:docMk/>
            <pc:sldMk cId="3222633652" sldId="335"/>
            <ac:spMk id="3" creationId="{9FC00FB1-90A1-75CB-4892-4C1D0FCC611F}"/>
          </ac:spMkLst>
        </pc:spChg>
      </pc:sldChg>
      <pc:sldChg chg="modSp mod">
        <pc:chgData name="Vanessa LE-PAGE 293" userId="edec0fe8-b1bb-41c8-866c-b6648a4d64ee" providerId="ADAL" clId="{B6884062-2A15-4C98-910E-3D8287A0791C}" dt="2024-12-09T14:30:50.970" v="2" actId="14100"/>
        <pc:sldMkLst>
          <pc:docMk/>
          <pc:sldMk cId="724964412" sldId="337"/>
        </pc:sldMkLst>
        <pc:spChg chg="mod">
          <ac:chgData name="Vanessa LE-PAGE 293" userId="edec0fe8-b1bb-41c8-866c-b6648a4d64ee" providerId="ADAL" clId="{B6884062-2A15-4C98-910E-3D8287A0791C}" dt="2024-12-09T14:30:50.970" v="2" actId="14100"/>
          <ac:spMkLst>
            <pc:docMk/>
            <pc:sldMk cId="724964412" sldId="337"/>
            <ac:spMk id="4" creationId="{CFAB014A-C08A-A605-27A0-7534E285D284}"/>
          </ac:spMkLst>
        </pc:spChg>
      </pc:sldChg>
      <pc:sldChg chg="del">
        <pc:chgData name="Vanessa LE-PAGE 293" userId="edec0fe8-b1bb-41c8-866c-b6648a4d64ee" providerId="ADAL" clId="{B6884062-2A15-4C98-910E-3D8287A0791C}" dt="2024-12-09T14:30:20.358" v="0" actId="2696"/>
        <pc:sldMkLst>
          <pc:docMk/>
          <pc:sldMk cId="226083193" sldId="338"/>
        </pc:sldMkLst>
      </pc:sldChg>
      <pc:sldChg chg="addSp delSp modSp mod">
        <pc:chgData name="Vanessa LE-PAGE 293" userId="edec0fe8-b1bb-41c8-866c-b6648a4d64ee" providerId="ADAL" clId="{B6884062-2A15-4C98-910E-3D8287A0791C}" dt="2024-12-11T13:40:30.034" v="520" actId="255"/>
        <pc:sldMkLst>
          <pc:docMk/>
          <pc:sldMk cId="4122927212" sldId="2145706313"/>
        </pc:sldMkLst>
        <pc:spChg chg="mod">
          <ac:chgData name="Vanessa LE-PAGE 293" userId="edec0fe8-b1bb-41c8-866c-b6648a4d64ee" providerId="ADAL" clId="{B6884062-2A15-4C98-910E-3D8287A0791C}" dt="2024-12-09T14:31:54.498" v="28" actId="255"/>
          <ac:spMkLst>
            <pc:docMk/>
            <pc:sldMk cId="4122927212" sldId="2145706313"/>
            <ac:spMk id="10" creationId="{4E90E83E-2ED0-1A65-6041-B90FFD9DDFCF}"/>
          </ac:spMkLst>
        </pc:spChg>
        <pc:spChg chg="add mod">
          <ac:chgData name="Vanessa LE-PAGE 293" userId="edec0fe8-b1bb-41c8-866c-b6648a4d64ee" providerId="ADAL" clId="{B6884062-2A15-4C98-910E-3D8287A0791C}" dt="2024-12-11T13:40:30.034" v="520" actId="255"/>
          <ac:spMkLst>
            <pc:docMk/>
            <pc:sldMk cId="4122927212" sldId="2145706313"/>
            <ac:spMk id="15" creationId="{37B9C79C-41F6-A51D-47BD-0DF420F6F6AF}"/>
          </ac:spMkLst>
        </pc:spChg>
        <pc:spChg chg="del">
          <ac:chgData name="Vanessa LE-PAGE 293" userId="edec0fe8-b1bb-41c8-866c-b6648a4d64ee" providerId="ADAL" clId="{B6884062-2A15-4C98-910E-3D8287A0791C}" dt="2024-12-09T14:32:12.874" v="31" actId="478"/>
          <ac:spMkLst>
            <pc:docMk/>
            <pc:sldMk cId="4122927212" sldId="2145706313"/>
            <ac:spMk id="17" creationId="{5F54156E-31B3-25F0-17CA-7A428219E220}"/>
          </ac:spMkLst>
        </pc:spChg>
        <pc:grpChg chg="mod">
          <ac:chgData name="Vanessa LE-PAGE 293" userId="edec0fe8-b1bb-41c8-866c-b6648a4d64ee" providerId="ADAL" clId="{B6884062-2A15-4C98-910E-3D8287A0791C}" dt="2024-12-09T14:33:10.986" v="38" actId="1076"/>
          <ac:grpSpMkLst>
            <pc:docMk/>
            <pc:sldMk cId="4122927212" sldId="2145706313"/>
            <ac:grpSpMk id="2" creationId="{00000000-0000-0000-0000-000000000000}"/>
          </ac:grpSpMkLst>
        </pc:grpChg>
        <pc:grpChg chg="del">
          <ac:chgData name="Vanessa LE-PAGE 293" userId="edec0fe8-b1bb-41c8-866c-b6648a4d64ee" providerId="ADAL" clId="{B6884062-2A15-4C98-910E-3D8287A0791C}" dt="2024-12-09T14:32:09.002" v="29" actId="478"/>
          <ac:grpSpMkLst>
            <pc:docMk/>
            <pc:sldMk cId="4122927212" sldId="2145706313"/>
            <ac:grpSpMk id="4" creationId="{06552647-F836-1F83-824F-0085A7367666}"/>
          </ac:grpSpMkLst>
        </pc:grpChg>
        <pc:grpChg chg="del">
          <ac:chgData name="Vanessa LE-PAGE 293" userId="edec0fe8-b1bb-41c8-866c-b6648a4d64ee" providerId="ADAL" clId="{B6884062-2A15-4C98-910E-3D8287A0791C}" dt="2024-12-09T14:32:11.523" v="30" actId="478"/>
          <ac:grpSpMkLst>
            <pc:docMk/>
            <pc:sldMk cId="4122927212" sldId="2145706313"/>
            <ac:grpSpMk id="9" creationId="{02AE6ADE-F9C3-754F-E0D2-663E69CA17B7}"/>
          </ac:grpSpMkLst>
        </pc:grpChg>
      </pc:sldChg>
      <pc:sldChg chg="modSp add mod ord">
        <pc:chgData name="Vanessa LE-PAGE 293" userId="edec0fe8-b1bb-41c8-866c-b6648a4d64ee" providerId="ADAL" clId="{B6884062-2A15-4C98-910E-3D8287A0791C}" dt="2024-12-09T14:45:02.651" v="238" actId="20577"/>
        <pc:sldMkLst>
          <pc:docMk/>
          <pc:sldMk cId="61638883" sldId="2145706314"/>
        </pc:sldMkLst>
        <pc:spChg chg="mod">
          <ac:chgData name="Vanessa LE-PAGE 293" userId="edec0fe8-b1bb-41c8-866c-b6648a4d64ee" providerId="ADAL" clId="{B6884062-2A15-4C98-910E-3D8287A0791C}" dt="2024-12-09T14:45:02.651" v="238" actId="20577"/>
          <ac:spMkLst>
            <pc:docMk/>
            <pc:sldMk cId="61638883" sldId="2145706314"/>
            <ac:spMk id="3" creationId="{9FC00FB1-90A1-75CB-4892-4C1D0FCC611F}"/>
          </ac:spMkLst>
        </pc:spChg>
      </pc:sldChg>
      <pc:sldChg chg="new del">
        <pc:chgData name="Vanessa LE-PAGE 293" userId="edec0fe8-b1bb-41c8-866c-b6648a4d64ee" providerId="ADAL" clId="{B6884062-2A15-4C98-910E-3D8287A0791C}" dt="2024-12-13T08:23:38.381" v="540" actId="2696"/>
        <pc:sldMkLst>
          <pc:docMk/>
          <pc:sldMk cId="1639171842" sldId="2145706315"/>
        </pc:sldMkLst>
      </pc:sldChg>
    </pc:docChg>
  </pc:docChgLst>
  <pc:docChgLst>
    <pc:chgData name="Vanessa LE-PAGE 293" userId="S::vanessa.le-page@caf29.caf.fr::edec0fe8-b1bb-41c8-866c-b6648a4d64ee" providerId="AD" clId="Web-{EE44D8DD-3596-465F-8E99-A7A70848489D}"/>
    <pc:docChg chg="addSld modSld sldOrd">
      <pc:chgData name="Vanessa LE-PAGE 293" userId="S::vanessa.le-page@caf29.caf.fr::edec0fe8-b1bb-41c8-866c-b6648a4d64ee" providerId="AD" clId="Web-{EE44D8DD-3596-465F-8E99-A7A70848489D}" dt="2024-12-03T08:32:25.518" v="18"/>
      <pc:docMkLst>
        <pc:docMk/>
      </pc:docMkLst>
      <pc:sldChg chg="ord">
        <pc:chgData name="Vanessa LE-PAGE 293" userId="S::vanessa.le-page@caf29.caf.fr::edec0fe8-b1bb-41c8-866c-b6648a4d64ee" providerId="AD" clId="Web-{EE44D8DD-3596-465F-8E99-A7A70848489D}" dt="2024-12-03T08:31:05.924" v="12"/>
        <pc:sldMkLst>
          <pc:docMk/>
          <pc:sldMk cId="2793982926" sldId="257"/>
        </pc:sldMkLst>
      </pc:sldChg>
      <pc:sldChg chg="delSp modSp add">
        <pc:chgData name="Vanessa LE-PAGE 293" userId="S::vanessa.le-page@caf29.caf.fr::edec0fe8-b1bb-41c8-866c-b6648a4d64ee" providerId="AD" clId="Web-{EE44D8DD-3596-465F-8E99-A7A70848489D}" dt="2024-12-03T08:31:29.643" v="17"/>
        <pc:sldMkLst>
          <pc:docMk/>
          <pc:sldMk cId="4036677397" sldId="272"/>
        </pc:sldMkLst>
        <pc:spChg chg="del mod">
          <ac:chgData name="Vanessa LE-PAGE 293" userId="S::vanessa.le-page@caf29.caf.fr::edec0fe8-b1bb-41c8-866c-b6648a4d64ee" providerId="AD" clId="Web-{EE44D8DD-3596-465F-8E99-A7A70848489D}" dt="2024-12-03T08:31:27.581" v="16"/>
          <ac:spMkLst>
            <pc:docMk/>
            <pc:sldMk cId="4036677397" sldId="272"/>
            <ac:spMk id="49" creationId="{EFABF727-2C35-2298-3464-6F0E129748E2}"/>
          </ac:spMkLst>
        </pc:spChg>
        <pc:grpChg chg="del">
          <ac:chgData name="Vanessa LE-PAGE 293" userId="S::vanessa.le-page@caf29.caf.fr::edec0fe8-b1bb-41c8-866c-b6648a4d64ee" providerId="AD" clId="Web-{EE44D8DD-3596-465F-8E99-A7A70848489D}" dt="2024-12-03T08:31:29.643" v="17"/>
          <ac:grpSpMkLst>
            <pc:docMk/>
            <pc:sldMk cId="4036677397" sldId="272"/>
            <ac:grpSpMk id="43" creationId="{141703E1-79F8-BC97-389F-A01DD8E7761A}"/>
          </ac:grpSpMkLst>
        </pc:grpChg>
      </pc:sldChg>
      <pc:sldChg chg="modSp add ord replId">
        <pc:chgData name="Vanessa LE-PAGE 293" userId="S::vanessa.le-page@caf29.caf.fr::edec0fe8-b1bb-41c8-866c-b6648a4d64ee" providerId="AD" clId="Web-{EE44D8DD-3596-465F-8E99-A7A70848489D}" dt="2024-12-03T08:31:03.034" v="11" actId="20577"/>
        <pc:sldMkLst>
          <pc:docMk/>
          <pc:sldMk cId="724964412" sldId="337"/>
        </pc:sldMkLst>
        <pc:spChg chg="mod">
          <ac:chgData name="Vanessa LE-PAGE 293" userId="S::vanessa.le-page@caf29.caf.fr::edec0fe8-b1bb-41c8-866c-b6648a4d64ee" providerId="AD" clId="Web-{EE44D8DD-3596-465F-8E99-A7A70848489D}" dt="2024-12-03T08:31:03.034" v="11" actId="20577"/>
          <ac:spMkLst>
            <pc:docMk/>
            <pc:sldMk cId="724964412" sldId="337"/>
            <ac:spMk id="4" creationId="{CFAB014A-C08A-A605-27A0-7534E285D284}"/>
          </ac:spMkLst>
        </pc:spChg>
      </pc:sldChg>
      <pc:sldChg chg="new">
        <pc:chgData name="Vanessa LE-PAGE 293" userId="S::vanessa.le-page@caf29.caf.fr::edec0fe8-b1bb-41c8-866c-b6648a4d64ee" providerId="AD" clId="Web-{EE44D8DD-3596-465F-8E99-A7A70848489D}" dt="2024-12-03T08:31:09.956" v="13"/>
        <pc:sldMkLst>
          <pc:docMk/>
          <pc:sldMk cId="226083193" sldId="338"/>
        </pc:sldMkLst>
      </pc:sldChg>
      <pc:sldChg chg="add">
        <pc:chgData name="Vanessa LE-PAGE 293" userId="S::vanessa.le-page@caf29.caf.fr::edec0fe8-b1bb-41c8-866c-b6648a4d64ee" providerId="AD" clId="Web-{EE44D8DD-3596-465F-8E99-A7A70848489D}" dt="2024-12-03T08:32:25.518" v="18"/>
        <pc:sldMkLst>
          <pc:docMk/>
          <pc:sldMk cId="4122927212" sldId="2145706313"/>
        </pc:sldMkLst>
      </pc:sldChg>
    </pc:docChg>
  </pc:docChgLst>
  <pc:docChgLst>
    <pc:chgData name="Vanessa LE-PAGE 293" userId="S::vanessa.le-page@caf29.caf.fr::edec0fe8-b1bb-41c8-866c-b6648a4d64ee" providerId="AD" clId="Web-{6A825216-BB6E-4E5D-A86A-C8CB7763D0EF}"/>
    <pc:docChg chg="addSld delSld modSld sldOrd">
      <pc:chgData name="Vanessa LE-PAGE 293" userId="S::vanessa.le-page@caf29.caf.fr::edec0fe8-b1bb-41c8-866c-b6648a4d64ee" providerId="AD" clId="Web-{6A825216-BB6E-4E5D-A86A-C8CB7763D0EF}" dt="2024-12-02T13:29:14.817" v="140"/>
      <pc:docMkLst>
        <pc:docMk/>
      </pc:docMkLst>
      <pc:sldChg chg="addSp modSp mod setBg">
        <pc:chgData name="Vanessa LE-PAGE 293" userId="S::vanessa.le-page@caf29.caf.fr::edec0fe8-b1bb-41c8-866c-b6648a4d64ee" providerId="AD" clId="Web-{6A825216-BB6E-4E5D-A86A-C8CB7763D0EF}" dt="2024-12-02T13:22:32.161" v="0"/>
        <pc:sldMkLst>
          <pc:docMk/>
          <pc:sldMk cId="259316712" sldId="256"/>
        </pc:sldMkLst>
        <pc:spChg chg="mod">
          <ac:chgData name="Vanessa LE-PAGE 293" userId="S::vanessa.le-page@caf29.caf.fr::edec0fe8-b1bb-41c8-866c-b6648a4d64ee" providerId="AD" clId="Web-{6A825216-BB6E-4E5D-A86A-C8CB7763D0EF}" dt="2024-12-02T13:22:32.161" v="0"/>
          <ac:spMkLst>
            <pc:docMk/>
            <pc:sldMk cId="259316712" sldId="256"/>
            <ac:spMk id="2" creationId="{665B52BC-D679-203D-B2DE-858855E87A10}"/>
          </ac:spMkLst>
        </pc:spChg>
        <pc:spChg chg="mod">
          <ac:chgData name="Vanessa LE-PAGE 293" userId="S::vanessa.le-page@caf29.caf.fr::edec0fe8-b1bb-41c8-866c-b6648a4d64ee" providerId="AD" clId="Web-{6A825216-BB6E-4E5D-A86A-C8CB7763D0EF}" dt="2024-12-02T13:22:32.161" v="0"/>
          <ac:spMkLst>
            <pc:docMk/>
            <pc:sldMk cId="259316712" sldId="256"/>
            <ac:spMk id="3" creationId="{15251E84-C811-0BA7-424B-321868E39540}"/>
          </ac:spMkLst>
        </pc:spChg>
        <pc:spChg chg="add">
          <ac:chgData name="Vanessa LE-PAGE 293" userId="S::vanessa.le-page@caf29.caf.fr::edec0fe8-b1bb-41c8-866c-b6648a4d64ee" providerId="AD" clId="Web-{6A825216-BB6E-4E5D-A86A-C8CB7763D0EF}" dt="2024-12-02T13:22:32.161" v="0"/>
          <ac:spMkLst>
            <pc:docMk/>
            <pc:sldMk cId="259316712" sldId="256"/>
            <ac:spMk id="10" creationId="{A3363022-C969-41E9-8EB2-E4C94908C1FA}"/>
          </ac:spMkLst>
        </pc:spChg>
        <pc:spChg chg="add">
          <ac:chgData name="Vanessa LE-PAGE 293" userId="S::vanessa.le-page@caf29.caf.fr::edec0fe8-b1bb-41c8-866c-b6648a4d64ee" providerId="AD" clId="Web-{6A825216-BB6E-4E5D-A86A-C8CB7763D0EF}" dt="2024-12-02T13:22:32.161" v="0"/>
          <ac:spMkLst>
            <pc:docMk/>
            <pc:sldMk cId="259316712" sldId="256"/>
            <ac:spMk id="12" creationId="{8D1AD6B3-BE88-4CEB-BA17-790657CC4729}"/>
          </ac:spMkLst>
        </pc:spChg>
        <pc:grpChg chg="add">
          <ac:chgData name="Vanessa LE-PAGE 293" userId="S::vanessa.le-page@caf29.caf.fr::edec0fe8-b1bb-41c8-866c-b6648a4d64ee" providerId="AD" clId="Web-{6A825216-BB6E-4E5D-A86A-C8CB7763D0EF}" dt="2024-12-02T13:22:32.161" v="0"/>
          <ac:grpSpMkLst>
            <pc:docMk/>
            <pc:sldMk cId="259316712" sldId="256"/>
            <ac:grpSpMk id="14" creationId="{89D1390B-7E13-4B4F-9CB2-391063412E54}"/>
          </ac:grpSpMkLst>
        </pc:grpChg>
        <pc:picChg chg="add">
          <ac:chgData name="Vanessa LE-PAGE 293" userId="S::vanessa.le-page@caf29.caf.fr::edec0fe8-b1bb-41c8-866c-b6648a4d64ee" providerId="AD" clId="Web-{6A825216-BB6E-4E5D-A86A-C8CB7763D0EF}" dt="2024-12-02T13:22:32.161" v="0"/>
          <ac:picMkLst>
            <pc:docMk/>
            <pc:sldMk cId="259316712" sldId="256"/>
            <ac:picMk id="7" creationId="{598AB311-27B3-E1E0-C1F6-AC44BAABF878}"/>
          </ac:picMkLst>
        </pc:picChg>
      </pc:sldChg>
      <pc:sldChg chg="addSp delSp modSp mod setBg">
        <pc:chgData name="Vanessa LE-PAGE 293" userId="S::vanessa.le-page@caf29.caf.fr::edec0fe8-b1bb-41c8-866c-b6648a4d64ee" providerId="AD" clId="Web-{6A825216-BB6E-4E5D-A86A-C8CB7763D0EF}" dt="2024-12-02T13:23:29.163" v="5" actId="14100"/>
        <pc:sldMkLst>
          <pc:docMk/>
          <pc:sldMk cId="372465962" sldId="258"/>
        </pc:sldMkLst>
        <pc:spChg chg="del">
          <ac:chgData name="Vanessa LE-PAGE 293" userId="S::vanessa.le-page@caf29.caf.fr::edec0fe8-b1bb-41c8-866c-b6648a4d64ee" providerId="AD" clId="Web-{6A825216-BB6E-4E5D-A86A-C8CB7763D0EF}" dt="2024-12-02T13:23:07.990" v="1"/>
          <ac:spMkLst>
            <pc:docMk/>
            <pc:sldMk cId="372465962" sldId="258"/>
            <ac:spMk id="2" creationId="{E0959115-56EC-BF30-215A-C7F0502663EC}"/>
          </ac:spMkLst>
        </pc:spChg>
        <pc:spChg chg="mod">
          <ac:chgData name="Vanessa LE-PAGE 293" userId="S::vanessa.le-page@caf29.caf.fr::edec0fe8-b1bb-41c8-866c-b6648a4d64ee" providerId="AD" clId="Web-{6A825216-BB6E-4E5D-A86A-C8CB7763D0EF}" dt="2024-12-02T13:23:29.163" v="5" actId="14100"/>
          <ac:spMkLst>
            <pc:docMk/>
            <pc:sldMk cId="372465962" sldId="258"/>
            <ac:spMk id="4" creationId="{CFAB014A-C08A-A605-27A0-7534E285D284}"/>
          </ac:spMkLst>
        </pc:spChg>
        <pc:spChg chg="add">
          <ac:chgData name="Vanessa LE-PAGE 293" userId="S::vanessa.le-page@caf29.caf.fr::edec0fe8-b1bb-41c8-866c-b6648a4d64ee" providerId="AD" clId="Web-{6A825216-BB6E-4E5D-A86A-C8CB7763D0EF}" dt="2024-12-02T13:23:18.006" v="2"/>
          <ac:spMkLst>
            <pc:docMk/>
            <pc:sldMk cId="372465962" sldId="258"/>
            <ac:spMk id="9" creationId="{4BC99CB9-DDAD-44A2-8A1C-E3AF4E72DF5C}"/>
          </ac:spMkLst>
        </pc:spChg>
        <pc:spChg chg="add">
          <ac:chgData name="Vanessa LE-PAGE 293" userId="S::vanessa.le-page@caf29.caf.fr::edec0fe8-b1bb-41c8-866c-b6648a4d64ee" providerId="AD" clId="Web-{6A825216-BB6E-4E5D-A86A-C8CB7763D0EF}" dt="2024-12-02T13:23:18.006" v="2"/>
          <ac:spMkLst>
            <pc:docMk/>
            <pc:sldMk cId="372465962" sldId="258"/>
            <ac:spMk id="11" creationId="{1561AEE4-4E38-4BAC-976D-E0DE523FC5D1}"/>
          </ac:spMkLst>
        </pc:spChg>
        <pc:grpChg chg="add">
          <ac:chgData name="Vanessa LE-PAGE 293" userId="S::vanessa.le-page@caf29.caf.fr::edec0fe8-b1bb-41c8-866c-b6648a4d64ee" providerId="AD" clId="Web-{6A825216-BB6E-4E5D-A86A-C8CB7763D0EF}" dt="2024-12-02T13:23:18.006" v="2"/>
          <ac:grpSpMkLst>
            <pc:docMk/>
            <pc:sldMk cId="372465962" sldId="258"/>
            <ac:grpSpMk id="13" creationId="{F0BC676B-D19A-44DB-910A-0C0E6D433979}"/>
          </ac:grpSpMkLst>
        </pc:grpChg>
      </pc:sldChg>
      <pc:sldChg chg="addSp delSp modSp mod setBg">
        <pc:chgData name="Vanessa LE-PAGE 293" userId="S::vanessa.le-page@caf29.caf.fr::edec0fe8-b1bb-41c8-866c-b6648a4d64ee" providerId="AD" clId="Web-{6A825216-BB6E-4E5D-A86A-C8CB7763D0EF}" dt="2024-12-02T13:24:14.040" v="12" actId="20577"/>
        <pc:sldMkLst>
          <pc:docMk/>
          <pc:sldMk cId="1989722423" sldId="259"/>
        </pc:sldMkLst>
        <pc:spChg chg="del">
          <ac:chgData name="Vanessa LE-PAGE 293" userId="S::vanessa.le-page@caf29.caf.fr::edec0fe8-b1bb-41c8-866c-b6648a4d64ee" providerId="AD" clId="Web-{6A825216-BB6E-4E5D-A86A-C8CB7763D0EF}" dt="2024-12-02T13:23:36.476" v="6"/>
          <ac:spMkLst>
            <pc:docMk/>
            <pc:sldMk cId="1989722423" sldId="259"/>
            <ac:spMk id="2" creationId="{392068CD-30A9-53FA-6A80-1E9C2FF88B9A}"/>
          </ac:spMkLst>
        </pc:spChg>
        <pc:spChg chg="mod">
          <ac:chgData name="Vanessa LE-PAGE 293" userId="S::vanessa.le-page@caf29.caf.fr::edec0fe8-b1bb-41c8-866c-b6648a4d64ee" providerId="AD" clId="Web-{6A825216-BB6E-4E5D-A86A-C8CB7763D0EF}" dt="2024-12-02T13:24:14.040" v="12" actId="20577"/>
          <ac:spMkLst>
            <pc:docMk/>
            <pc:sldMk cId="1989722423" sldId="259"/>
            <ac:spMk id="3" creationId="{9FC00FB1-90A1-75CB-4892-4C1D0FCC611F}"/>
          </ac:spMkLst>
        </pc:spChg>
        <pc:spChg chg="add">
          <ac:chgData name="Vanessa LE-PAGE 293" userId="S::vanessa.le-page@caf29.caf.fr::edec0fe8-b1bb-41c8-866c-b6648a4d64ee" providerId="AD" clId="Web-{6A825216-BB6E-4E5D-A86A-C8CB7763D0EF}" dt="2024-12-02T13:23:48.961" v="7"/>
          <ac:spMkLst>
            <pc:docMk/>
            <pc:sldMk cId="1989722423" sldId="259"/>
            <ac:spMk id="8" creationId="{4BC99CB9-DDAD-44A2-8A1C-E3AF4E72DF5C}"/>
          </ac:spMkLst>
        </pc:spChg>
        <pc:spChg chg="add">
          <ac:chgData name="Vanessa LE-PAGE 293" userId="S::vanessa.le-page@caf29.caf.fr::edec0fe8-b1bb-41c8-866c-b6648a4d64ee" providerId="AD" clId="Web-{6A825216-BB6E-4E5D-A86A-C8CB7763D0EF}" dt="2024-12-02T13:23:48.961" v="7"/>
          <ac:spMkLst>
            <pc:docMk/>
            <pc:sldMk cId="1989722423" sldId="259"/>
            <ac:spMk id="10" creationId="{1561AEE4-4E38-4BAC-976D-E0DE523FC5D1}"/>
          </ac:spMkLst>
        </pc:spChg>
        <pc:grpChg chg="add">
          <ac:chgData name="Vanessa LE-PAGE 293" userId="S::vanessa.le-page@caf29.caf.fr::edec0fe8-b1bb-41c8-866c-b6648a4d64ee" providerId="AD" clId="Web-{6A825216-BB6E-4E5D-A86A-C8CB7763D0EF}" dt="2024-12-02T13:23:48.961" v="7"/>
          <ac:grpSpMkLst>
            <pc:docMk/>
            <pc:sldMk cId="1989722423" sldId="259"/>
            <ac:grpSpMk id="12" creationId="{F0BC676B-D19A-44DB-910A-0C0E6D433979}"/>
          </ac:grpSpMkLst>
        </pc:grpChg>
      </pc:sldChg>
      <pc:sldChg chg="del">
        <pc:chgData name="Vanessa LE-PAGE 293" userId="S::vanessa.le-page@caf29.caf.fr::edec0fe8-b1bb-41c8-866c-b6648a4d64ee" providerId="AD" clId="Web-{6A825216-BB6E-4E5D-A86A-C8CB7763D0EF}" dt="2024-12-02T13:28:28.237" v="118"/>
        <pc:sldMkLst>
          <pc:docMk/>
          <pc:sldMk cId="3931505423" sldId="329"/>
        </pc:sldMkLst>
      </pc:sldChg>
      <pc:sldChg chg="delSp modSp del">
        <pc:chgData name="Vanessa LE-PAGE 293" userId="S::vanessa.le-page@caf29.caf.fr::edec0fe8-b1bb-41c8-866c-b6648a4d64ee" providerId="AD" clId="Web-{6A825216-BB6E-4E5D-A86A-C8CB7763D0EF}" dt="2024-12-02T13:27:44.361" v="93"/>
        <pc:sldMkLst>
          <pc:docMk/>
          <pc:sldMk cId="325917168" sldId="330"/>
        </pc:sldMkLst>
        <pc:spChg chg="del">
          <ac:chgData name="Vanessa LE-PAGE 293" userId="S::vanessa.le-page@caf29.caf.fr::edec0fe8-b1bb-41c8-866c-b6648a4d64ee" providerId="AD" clId="Web-{6A825216-BB6E-4E5D-A86A-C8CB7763D0EF}" dt="2024-12-02T13:24:23.587" v="13"/>
          <ac:spMkLst>
            <pc:docMk/>
            <pc:sldMk cId="325917168" sldId="330"/>
            <ac:spMk id="2" creationId="{AB98D62F-BCC9-0BB5-3D93-DE4F977A91F3}"/>
          </ac:spMkLst>
        </pc:spChg>
        <pc:spChg chg="mod">
          <ac:chgData name="Vanessa LE-PAGE 293" userId="S::vanessa.le-page@caf29.caf.fr::edec0fe8-b1bb-41c8-866c-b6648a4d64ee" providerId="AD" clId="Web-{6A825216-BB6E-4E5D-A86A-C8CB7763D0EF}" dt="2024-12-02T13:27:04.297" v="69" actId="20577"/>
          <ac:spMkLst>
            <pc:docMk/>
            <pc:sldMk cId="325917168" sldId="330"/>
            <ac:spMk id="3" creationId="{B8E462C8-7F25-5EAC-B2F2-427BE09DDABC}"/>
          </ac:spMkLst>
        </pc:spChg>
      </pc:sldChg>
      <pc:sldChg chg="modSp del">
        <pc:chgData name="Vanessa LE-PAGE 293" userId="S::vanessa.le-page@caf29.caf.fr::edec0fe8-b1bb-41c8-866c-b6648a4d64ee" providerId="AD" clId="Web-{6A825216-BB6E-4E5D-A86A-C8CB7763D0EF}" dt="2024-12-02T13:29:01.504" v="137"/>
        <pc:sldMkLst>
          <pc:docMk/>
          <pc:sldMk cId="2545076104" sldId="331"/>
        </pc:sldMkLst>
        <pc:spChg chg="mod">
          <ac:chgData name="Vanessa LE-PAGE 293" userId="S::vanessa.le-page@caf29.caf.fr::edec0fe8-b1bb-41c8-866c-b6648a4d64ee" providerId="AD" clId="Web-{6A825216-BB6E-4E5D-A86A-C8CB7763D0EF}" dt="2024-12-02T13:25:56.216" v="39" actId="20577"/>
          <ac:spMkLst>
            <pc:docMk/>
            <pc:sldMk cId="2545076104" sldId="331"/>
            <ac:spMk id="3" creationId="{9DBF0720-4EF9-6F37-4096-BC433F567FA7}"/>
          </ac:spMkLst>
        </pc:spChg>
      </pc:sldChg>
      <pc:sldChg chg="del">
        <pc:chgData name="Vanessa LE-PAGE 293" userId="S::vanessa.le-page@caf29.caf.fr::edec0fe8-b1bb-41c8-866c-b6648a4d64ee" providerId="AD" clId="Web-{6A825216-BB6E-4E5D-A86A-C8CB7763D0EF}" dt="2024-12-02T13:29:12.192" v="139"/>
        <pc:sldMkLst>
          <pc:docMk/>
          <pc:sldMk cId="1284484211" sldId="333"/>
        </pc:sldMkLst>
      </pc:sldChg>
      <pc:sldChg chg="modSp add ord replId">
        <pc:chgData name="Vanessa LE-PAGE 293" userId="S::vanessa.le-page@caf29.caf.fr::edec0fe8-b1bb-41c8-866c-b6648a4d64ee" providerId="AD" clId="Web-{6A825216-BB6E-4E5D-A86A-C8CB7763D0EF}" dt="2024-12-02T13:27:38.595" v="92" actId="20577"/>
        <pc:sldMkLst>
          <pc:docMk/>
          <pc:sldMk cId="52835361" sldId="334"/>
        </pc:sldMkLst>
        <pc:spChg chg="mod">
          <ac:chgData name="Vanessa LE-PAGE 293" userId="S::vanessa.le-page@caf29.caf.fr::edec0fe8-b1bb-41c8-866c-b6648a4d64ee" providerId="AD" clId="Web-{6A825216-BB6E-4E5D-A86A-C8CB7763D0EF}" dt="2024-12-02T13:27:38.595" v="92" actId="20577"/>
          <ac:spMkLst>
            <pc:docMk/>
            <pc:sldMk cId="52835361" sldId="334"/>
            <ac:spMk id="3" creationId="{9FC00FB1-90A1-75CB-4892-4C1D0FCC611F}"/>
          </ac:spMkLst>
        </pc:spChg>
      </pc:sldChg>
      <pc:sldChg chg="modSp add ord replId">
        <pc:chgData name="Vanessa LE-PAGE 293" userId="S::vanessa.le-page@caf29.caf.fr::edec0fe8-b1bb-41c8-866c-b6648a4d64ee" providerId="AD" clId="Web-{6A825216-BB6E-4E5D-A86A-C8CB7763D0EF}" dt="2024-12-02T13:28:18.862" v="117" actId="20577"/>
        <pc:sldMkLst>
          <pc:docMk/>
          <pc:sldMk cId="3222633652" sldId="335"/>
        </pc:sldMkLst>
        <pc:spChg chg="mod">
          <ac:chgData name="Vanessa LE-PAGE 293" userId="S::vanessa.le-page@caf29.caf.fr::edec0fe8-b1bb-41c8-866c-b6648a4d64ee" providerId="AD" clId="Web-{6A825216-BB6E-4E5D-A86A-C8CB7763D0EF}" dt="2024-12-02T13:28:18.862" v="117" actId="20577"/>
          <ac:spMkLst>
            <pc:docMk/>
            <pc:sldMk cId="3222633652" sldId="335"/>
            <ac:spMk id="3" creationId="{9FC00FB1-90A1-75CB-4892-4C1D0FCC611F}"/>
          </ac:spMkLst>
        </pc:spChg>
      </pc:sldChg>
      <pc:sldChg chg="modSp add ord replId">
        <pc:chgData name="Vanessa LE-PAGE 293" userId="S::vanessa.le-page@caf29.caf.fr::edec0fe8-b1bb-41c8-866c-b6648a4d64ee" providerId="AD" clId="Web-{6A825216-BB6E-4E5D-A86A-C8CB7763D0EF}" dt="2024-12-02T13:28:58.286" v="136" actId="20577"/>
        <pc:sldMkLst>
          <pc:docMk/>
          <pc:sldMk cId="1991899010" sldId="336"/>
        </pc:sldMkLst>
        <pc:spChg chg="mod">
          <ac:chgData name="Vanessa LE-PAGE 293" userId="S::vanessa.le-page@caf29.caf.fr::edec0fe8-b1bb-41c8-866c-b6648a4d64ee" providerId="AD" clId="Web-{6A825216-BB6E-4E5D-A86A-C8CB7763D0EF}" dt="2024-12-02T13:28:58.286" v="136" actId="20577"/>
          <ac:spMkLst>
            <pc:docMk/>
            <pc:sldMk cId="1991899010" sldId="336"/>
            <ac:spMk id="3" creationId="{9FC00FB1-90A1-75CB-4892-4C1D0FCC611F}"/>
          </ac:spMkLst>
        </pc:spChg>
      </pc:sldChg>
      <pc:sldChg chg="add del replId">
        <pc:chgData name="Vanessa LE-PAGE 293" userId="S::vanessa.le-page@caf29.caf.fr::edec0fe8-b1bb-41c8-866c-b6648a4d64ee" providerId="AD" clId="Web-{6A825216-BB6E-4E5D-A86A-C8CB7763D0EF}" dt="2024-12-02T13:29:14.817" v="140"/>
        <pc:sldMkLst>
          <pc:docMk/>
          <pc:sldMk cId="3172915586" sldId="337"/>
        </pc:sldMkLst>
      </pc:sldChg>
    </pc:docChg>
  </pc:docChgLst>
  <pc:docChgLst>
    <pc:chgData name="Vanessa LE-PAGE 293" userId="S::vanessa.le-page@caf29.caf.fr::edec0fe8-b1bb-41c8-866c-b6648a4d64ee" providerId="AD" clId="Web-{AD9A20E9-BC17-4799-81E3-8F11073EADBE}"/>
    <pc:docChg chg="modSld">
      <pc:chgData name="Vanessa LE-PAGE 293" userId="S::vanessa.le-page@caf29.caf.fr::edec0fe8-b1bb-41c8-866c-b6648a4d64ee" providerId="AD" clId="Web-{AD9A20E9-BC17-4799-81E3-8F11073EADBE}" dt="2024-12-11T13:38:31.091" v="2"/>
      <pc:docMkLst>
        <pc:docMk/>
      </pc:docMkLst>
      <pc:sldChg chg="addSp delSp modSp mod setBg">
        <pc:chgData name="Vanessa LE-PAGE 293" userId="S::vanessa.le-page@caf29.caf.fr::edec0fe8-b1bb-41c8-866c-b6648a4d64ee" providerId="AD" clId="Web-{AD9A20E9-BC17-4799-81E3-8F11073EADBE}" dt="2024-12-11T13:38:31.091" v="2"/>
        <pc:sldMkLst>
          <pc:docMk/>
          <pc:sldMk cId="2793982926" sldId="257"/>
        </pc:sldMkLst>
        <pc:spChg chg="mod">
          <ac:chgData name="Vanessa LE-PAGE 293" userId="S::vanessa.le-page@caf29.caf.fr::edec0fe8-b1bb-41c8-866c-b6648a4d64ee" providerId="AD" clId="Web-{AD9A20E9-BC17-4799-81E3-8F11073EADBE}" dt="2024-12-11T13:38:31.091" v="2"/>
          <ac:spMkLst>
            <pc:docMk/>
            <pc:sldMk cId="2793982926" sldId="257"/>
            <ac:spMk id="2" creationId="{B69267E7-E924-C980-F19A-3B93225CFFE7}"/>
          </ac:spMkLst>
        </pc:spChg>
        <pc:spChg chg="mod">
          <ac:chgData name="Vanessa LE-PAGE 293" userId="S::vanessa.le-page@caf29.caf.fr::edec0fe8-b1bb-41c8-866c-b6648a4d64ee" providerId="AD" clId="Web-{AD9A20E9-BC17-4799-81E3-8F11073EADBE}" dt="2024-12-11T13:38:31.091" v="2"/>
          <ac:spMkLst>
            <pc:docMk/>
            <pc:sldMk cId="2793982926" sldId="257"/>
            <ac:spMk id="3" creationId="{A9FF09F9-9A57-5C52-526D-5DB86F43D543}"/>
          </ac:spMkLst>
        </pc:spChg>
        <pc:spChg chg="add">
          <ac:chgData name="Vanessa LE-PAGE 293" userId="S::vanessa.le-page@caf29.caf.fr::edec0fe8-b1bb-41c8-866c-b6648a4d64ee" providerId="AD" clId="Web-{AD9A20E9-BC17-4799-81E3-8F11073EADBE}" dt="2024-12-11T13:38:31.091" v="2"/>
          <ac:spMkLst>
            <pc:docMk/>
            <pc:sldMk cId="2793982926" sldId="257"/>
            <ac:spMk id="8" creationId="{18873D23-2DCF-4B31-A009-95721C06E8E1}"/>
          </ac:spMkLst>
        </pc:spChg>
        <pc:spChg chg="add del">
          <ac:chgData name="Vanessa LE-PAGE 293" userId="S::vanessa.le-page@caf29.caf.fr::edec0fe8-b1bb-41c8-866c-b6648a4d64ee" providerId="AD" clId="Web-{AD9A20E9-BC17-4799-81E3-8F11073EADBE}" dt="2024-12-11T13:38:31.075" v="1"/>
          <ac:spMkLst>
            <pc:docMk/>
            <pc:sldMk cId="2793982926" sldId="257"/>
            <ac:spMk id="10" creationId="{245A9F99-D9B1-4094-A2E2-B90AC1DB7B9C}"/>
          </ac:spMkLst>
        </pc:spChg>
        <pc:spChg chg="add del">
          <ac:chgData name="Vanessa LE-PAGE 293" userId="S::vanessa.le-page@caf29.caf.fr::edec0fe8-b1bb-41c8-866c-b6648a4d64ee" providerId="AD" clId="Web-{AD9A20E9-BC17-4799-81E3-8F11073EADBE}" dt="2024-12-11T13:38:31.075" v="1"/>
          <ac:spMkLst>
            <pc:docMk/>
            <pc:sldMk cId="2793982926" sldId="257"/>
            <ac:spMk id="12" creationId="{B7FAF607-473A-4A43-A23D-BBFF5C4117BB}"/>
          </ac:spMkLst>
        </pc:spChg>
        <pc:spChg chg="add">
          <ac:chgData name="Vanessa LE-PAGE 293" userId="S::vanessa.le-page@caf29.caf.fr::edec0fe8-b1bb-41c8-866c-b6648a4d64ee" providerId="AD" clId="Web-{AD9A20E9-BC17-4799-81E3-8F11073EADBE}" dt="2024-12-11T13:38:31.091" v="2"/>
          <ac:spMkLst>
            <pc:docMk/>
            <pc:sldMk cId="2793982926" sldId="257"/>
            <ac:spMk id="19" creationId="{C13EF075-D4EF-4929-ADBC-91B27DA19955}"/>
          </ac:spMkLst>
        </pc:spChg>
        <pc:grpChg chg="add del">
          <ac:chgData name="Vanessa LE-PAGE 293" userId="S::vanessa.le-page@caf29.caf.fr::edec0fe8-b1bb-41c8-866c-b6648a4d64ee" providerId="AD" clId="Web-{AD9A20E9-BC17-4799-81E3-8F11073EADBE}" dt="2024-12-11T13:38:31.075" v="1"/>
          <ac:grpSpMkLst>
            <pc:docMk/>
            <pc:sldMk cId="2793982926" sldId="257"/>
            <ac:grpSpMk id="14" creationId="{C5F6476F-D303-44D3-B30F-1BA348F0F64A}"/>
          </ac:grpSpMkLst>
        </pc:grpChg>
        <pc:grpChg chg="add">
          <ac:chgData name="Vanessa LE-PAGE 293" userId="S::vanessa.le-page@caf29.caf.fr::edec0fe8-b1bb-41c8-866c-b6648a4d64ee" providerId="AD" clId="Web-{AD9A20E9-BC17-4799-81E3-8F11073EADBE}" dt="2024-12-11T13:38:31.091" v="2"/>
          <ac:grpSpMkLst>
            <pc:docMk/>
            <pc:sldMk cId="2793982926" sldId="257"/>
            <ac:grpSpMk id="20" creationId="{DAA26DFA-AAB2-4973-9C17-16D587C7B198}"/>
          </ac:grpSpMkLst>
        </pc:grpChg>
        <pc:picChg chg="add del">
          <ac:chgData name="Vanessa LE-PAGE 293" userId="S::vanessa.le-page@caf29.caf.fr::edec0fe8-b1bb-41c8-866c-b6648a4d64ee" providerId="AD" clId="Web-{AD9A20E9-BC17-4799-81E3-8F11073EADBE}" dt="2024-12-11T13:38:31.075" v="1"/>
          <ac:picMkLst>
            <pc:docMk/>
            <pc:sldMk cId="2793982926" sldId="257"/>
            <ac:picMk id="7" creationId="{BBA5EC1E-E2BB-4566-21CE-EFE1CF74EB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A7FB0-066A-42F0-9988-0AFD746929AB}" type="datetimeFigureOut">
              <a:rPr lang="fr-FR" smtClean="0"/>
              <a:t>13/12/2024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FA1B7-5040-475A-82DC-C56581E799D5}" type="slidenum">
              <a:rPr lang="fr-FR" smtClean="0"/>
              <a:t>‹N°›</a:t>
            </a:fld>
            <a:endParaRPr lang="fr-FR"/>
          </a:p>
        </p:txBody>
      </p:sp>
    </p:spTree>
    <p:extLst>
      <p:ext uri="{BB962C8B-B14F-4D97-AF65-F5344CB8AC3E}">
        <p14:creationId xmlns:p14="http://schemas.microsoft.com/office/powerpoint/2010/main" val="418344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143F4F3-66B5-4CF1-97A4-2FC959DB4014}" type="slidenum">
              <a:rPr lang="fr-FR" smtClean="0"/>
              <a:t>4</a:t>
            </a:fld>
            <a:endParaRPr lang="fr-FR"/>
          </a:p>
        </p:txBody>
      </p:sp>
    </p:spTree>
    <p:extLst>
      <p:ext uri="{BB962C8B-B14F-4D97-AF65-F5344CB8AC3E}">
        <p14:creationId xmlns:p14="http://schemas.microsoft.com/office/powerpoint/2010/main" val="58814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2CB1187-ACDE-448A-B941-557EE2302932}" type="slidenum">
              <a:rPr lang="fr-FR" smtClean="0"/>
              <a:t>8</a:t>
            </a:fld>
            <a:endParaRPr lang="fr-FR"/>
          </a:p>
        </p:txBody>
      </p:sp>
    </p:spTree>
    <p:extLst>
      <p:ext uri="{BB962C8B-B14F-4D97-AF65-F5344CB8AC3E}">
        <p14:creationId xmlns:p14="http://schemas.microsoft.com/office/powerpoint/2010/main" val="409325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en-US" dirty="0"/>
              <a:t>Dates et mails à actualiser</a:t>
            </a:r>
          </a:p>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24896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8489B-D269-C688-85F7-78B4E160831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7F12D81-7529-B814-A792-8A0B9D2E7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7EBE065-C5EB-95DD-327E-4C6E6068158C}"/>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D95D5D4F-BAFF-4D32-46AF-CED4600143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C0DEA1-AF2D-23CE-D733-F265130A15C2}"/>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33854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6227B-9282-F235-1215-3CFAE7290D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43FB083-756C-8422-EDB7-52C769E8A72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9CE6B1-68F7-5AF3-6716-1360354AD5CF}"/>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D072A3B9-72CD-CE06-369B-0FE3ED6F37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7FF38C-0471-D85F-66C2-AFC32ACA4D55}"/>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19943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266E36-3106-AD8C-2DE2-D036EC9AAC4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2F12B24-90B5-C4D9-8E64-28EE7FBCE32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2DACEA-C45F-20AA-5AF1-A00CDEE74931}"/>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9DBC2A52-1031-CDA7-36B0-8E2FB895E1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1296C4-03B3-AE3A-3A72-F9575635A2C5}"/>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193439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2 Pleine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ECF7A1-5A96-50A0-39F9-BBA2155CBBDA}"/>
              </a:ext>
            </a:extLst>
          </p:cNvPr>
          <p:cNvSpPr/>
          <p:nvPr userDrawn="1"/>
        </p:nvSpPr>
        <p:spPr>
          <a:xfrm>
            <a:off x="179092" y="126122"/>
            <a:ext cx="11833817" cy="61722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5">
            <a:extLst>
              <a:ext uri="{FF2B5EF4-FFF2-40B4-BE49-F238E27FC236}">
                <a16:creationId xmlns:a16="http://schemas.microsoft.com/office/drawing/2014/main" id="{56918E0B-EB3A-04DF-157E-AFD208E8F6F9}"/>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ctr">
              <a:defRPr sz="10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‹N°›</a:t>
            </a:fld>
            <a:endParaRPr lang="fr-FR"/>
          </a:p>
        </p:txBody>
      </p:sp>
      <p:sp>
        <p:nvSpPr>
          <p:cNvPr id="5" name="Espace réservé du titre 1">
            <a:extLst>
              <a:ext uri="{FF2B5EF4-FFF2-40B4-BE49-F238E27FC236}">
                <a16:creationId xmlns:a16="http://schemas.microsoft.com/office/drawing/2014/main" id="{8DC2C1E5-AAC8-5D96-4540-7F9CDD53E296}"/>
              </a:ext>
            </a:extLst>
          </p:cNvPr>
          <p:cNvSpPr>
            <a:spLocks noGrp="1"/>
          </p:cNvSpPr>
          <p:nvPr>
            <p:ph type="title" hasCustomPrompt="1"/>
          </p:nvPr>
        </p:nvSpPr>
        <p:spPr>
          <a:xfrm>
            <a:off x="677069" y="136525"/>
            <a:ext cx="108378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9" name="Espace réservé du contenu 8">
            <a:extLst>
              <a:ext uri="{FF2B5EF4-FFF2-40B4-BE49-F238E27FC236}">
                <a16:creationId xmlns:a16="http://schemas.microsoft.com/office/drawing/2014/main" id="{132ACE3E-47DB-A1E9-DDC4-3E0A4AAB2614}"/>
              </a:ext>
            </a:extLst>
          </p:cNvPr>
          <p:cNvSpPr>
            <a:spLocks noGrp="1"/>
          </p:cNvSpPr>
          <p:nvPr>
            <p:ph sz="quarter" idx="12"/>
          </p:nvPr>
        </p:nvSpPr>
        <p:spPr>
          <a:xfrm>
            <a:off x="677069" y="1063625"/>
            <a:ext cx="10837863" cy="19499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4">
            <a:extLst>
              <a:ext uri="{FF2B5EF4-FFF2-40B4-BE49-F238E27FC236}">
                <a16:creationId xmlns:a16="http://schemas.microsoft.com/office/drawing/2014/main" id="{C367F5A4-5634-766A-C783-B5A910D41BFD}"/>
              </a:ext>
            </a:extLst>
          </p:cNvPr>
          <p:cNvSpPr>
            <a:spLocks noGrp="1"/>
          </p:cNvSpPr>
          <p:nvPr>
            <p:ph type="ftr" sz="quarter" idx="3"/>
          </p:nvPr>
        </p:nvSpPr>
        <p:spPr>
          <a:xfrm>
            <a:off x="5219927" y="6361975"/>
            <a:ext cx="1752145" cy="365125"/>
          </a:xfrm>
          <a:prstGeom prst="rect">
            <a:avLst/>
          </a:prstGeom>
        </p:spPr>
        <p:txBody>
          <a:bodyPr vert="horz" lIns="91440" tIns="45720" rIns="91440" bIns="45720" rtlCol="0" anchor="ctr"/>
          <a:lstStyle>
            <a:lvl1pPr algn="ctr">
              <a:defRPr sz="800" cap="all" baseline="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INFOS PARTENAIRES</a:t>
            </a:r>
          </a:p>
        </p:txBody>
      </p:sp>
      <p:sp>
        <p:nvSpPr>
          <p:cNvPr id="2" name="Espace réservé du texte 16">
            <a:extLst>
              <a:ext uri="{FF2B5EF4-FFF2-40B4-BE49-F238E27FC236}">
                <a16:creationId xmlns:a16="http://schemas.microsoft.com/office/drawing/2014/main" id="{D23B660E-E58C-7F68-B649-D5A91A53C386}"/>
              </a:ext>
            </a:extLst>
          </p:cNvPr>
          <p:cNvSpPr>
            <a:spLocks noGrp="1"/>
          </p:cNvSpPr>
          <p:nvPr userDrawn="1"/>
        </p:nvSpPr>
        <p:spPr>
          <a:xfrm>
            <a:off x="838200" y="3167436"/>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3" name="Espace réservé du texte 16">
            <a:extLst>
              <a:ext uri="{FF2B5EF4-FFF2-40B4-BE49-F238E27FC236}">
                <a16:creationId xmlns:a16="http://schemas.microsoft.com/office/drawing/2014/main" id="{D23B660E-E58C-7F68-B649-D5A91A53C386}"/>
              </a:ext>
            </a:extLst>
          </p:cNvPr>
          <p:cNvSpPr>
            <a:spLocks noGrp="1"/>
          </p:cNvSpPr>
          <p:nvPr userDrawn="1"/>
        </p:nvSpPr>
        <p:spPr>
          <a:xfrm>
            <a:off x="838201" y="3122628"/>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4" name="Espace réservé du texte 16">
            <a:extLst>
              <a:ext uri="{FF2B5EF4-FFF2-40B4-BE49-F238E27FC236}">
                <a16:creationId xmlns:a16="http://schemas.microsoft.com/office/drawing/2014/main" id="{AAAF0F7E-74ED-3688-62EC-0386E9E81740}"/>
              </a:ext>
            </a:extLst>
          </p:cNvPr>
          <p:cNvSpPr>
            <a:spLocks noGrp="1"/>
          </p:cNvSpPr>
          <p:nvPr>
            <p:ph type="body" sz="quarter" idx="15"/>
          </p:nvPr>
        </p:nvSpPr>
        <p:spPr>
          <a:xfrm>
            <a:off x="677070"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6" name="Bouton d’action : avant ou précédent 5">
            <a:hlinkClick r:id="" action="ppaction://hlinkshowjump?jump=nextslide" highlightClick="1"/>
            <a:extLst>
              <a:ext uri="{FF2B5EF4-FFF2-40B4-BE49-F238E27FC236}">
                <a16:creationId xmlns:a16="http://schemas.microsoft.com/office/drawing/2014/main" id="{671EE812-F3B5-5A25-80F2-D020B8CCD934}"/>
              </a:ext>
            </a:extLst>
          </p:cNvPr>
          <p:cNvSpPr/>
          <p:nvPr userDrawn="1"/>
        </p:nvSpPr>
        <p:spPr>
          <a:xfrm>
            <a:off x="11694534" y="6356350"/>
            <a:ext cx="360000" cy="360000"/>
          </a:xfrm>
          <a:prstGeom prst="actionButtonForwardNext">
            <a:avLst/>
          </a:prstGeom>
          <a:solidFill>
            <a:srgbClr val="013593"/>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Bouton d’action : retour ou précédent 7">
            <a:hlinkClick r:id="" action="ppaction://hlinkshowjump?jump=previousslide" highlightClick="1"/>
            <a:extLst>
              <a:ext uri="{FF2B5EF4-FFF2-40B4-BE49-F238E27FC236}">
                <a16:creationId xmlns:a16="http://schemas.microsoft.com/office/drawing/2014/main" id="{A3719B60-7A0C-B595-41F9-7A0B84324035}"/>
              </a:ext>
            </a:extLst>
          </p:cNvPr>
          <p:cNvSpPr/>
          <p:nvPr userDrawn="1"/>
        </p:nvSpPr>
        <p:spPr>
          <a:xfrm>
            <a:off x="10861964" y="6356350"/>
            <a:ext cx="360000" cy="360000"/>
          </a:xfrm>
          <a:prstGeom prst="actionButtonBackPrevious">
            <a:avLst/>
          </a:prstGeom>
          <a:solidFill>
            <a:srgbClr val="013593"/>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Bouton d’action : accueil 10">
            <a:hlinkClick r:id="" action="ppaction://hlinkshowjump?jump=firstslide" highlightClick="1"/>
            <a:extLst>
              <a:ext uri="{FF2B5EF4-FFF2-40B4-BE49-F238E27FC236}">
                <a16:creationId xmlns:a16="http://schemas.microsoft.com/office/drawing/2014/main" id="{AF11AFC2-A5ED-4A52-3809-8ABF4A9BB0C3}"/>
              </a:ext>
            </a:extLst>
          </p:cNvPr>
          <p:cNvSpPr/>
          <p:nvPr userDrawn="1"/>
        </p:nvSpPr>
        <p:spPr>
          <a:xfrm>
            <a:off x="179092" y="6364537"/>
            <a:ext cx="360000" cy="360000"/>
          </a:xfrm>
          <a:prstGeom prst="actionButtonHome">
            <a:avLst/>
          </a:prstGeom>
          <a:solidFill>
            <a:srgbClr val="013593"/>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4603479"/>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F9F0FA"/>
        </a:solidFill>
        <a:effectLst/>
      </p:bgPr>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0DD42120-6251-354D-B6CE-CE035415792B}"/>
              </a:ext>
            </a:extLst>
          </p:cNvPr>
          <p:cNvSpPr/>
          <p:nvPr userDrawn="1"/>
        </p:nvSpPr>
        <p:spPr>
          <a:xfrm>
            <a:off x="0" y="0"/>
            <a:ext cx="2492939" cy="6858000"/>
          </a:xfrm>
          <a:prstGeom prst="rect">
            <a:avLst/>
          </a:prstGeom>
          <a:solidFill>
            <a:srgbClr val="AB6EB4"/>
          </a:solidFill>
        </p:spPr>
      </p:sp>
      <p:grpSp>
        <p:nvGrpSpPr>
          <p:cNvPr id="8" name="Groupe 7">
            <a:extLst>
              <a:ext uri="{FF2B5EF4-FFF2-40B4-BE49-F238E27FC236}">
                <a16:creationId xmlns:a16="http://schemas.microsoft.com/office/drawing/2014/main" id="{7872091D-D729-100F-00A9-C826EA39C40D}"/>
              </a:ext>
            </a:extLst>
          </p:cNvPr>
          <p:cNvGrpSpPr/>
          <p:nvPr userDrawn="1"/>
        </p:nvGrpSpPr>
        <p:grpSpPr>
          <a:xfrm>
            <a:off x="-821818" y="4946349"/>
            <a:ext cx="2308141" cy="2408056"/>
            <a:chOff x="-1232727" y="7419523"/>
            <a:chExt cx="3462211" cy="3612084"/>
          </a:xfrm>
        </p:grpSpPr>
        <p:sp>
          <p:nvSpPr>
            <p:cNvPr id="9" name="Freeform 3">
              <a:extLst>
                <a:ext uri="{FF2B5EF4-FFF2-40B4-BE49-F238E27FC236}">
                  <a16:creationId xmlns:a16="http://schemas.microsoft.com/office/drawing/2014/main" id="{9267FC0F-CBBB-9069-A9CD-DA1A1C5C4AAF}"/>
                </a:ext>
              </a:extLst>
            </p:cNvPr>
            <p:cNvSpPr/>
            <p:nvPr/>
          </p:nvSpPr>
          <p:spPr>
            <a:xfrm>
              <a:off x="-1232727" y="7743578"/>
              <a:ext cx="3462211" cy="3288029"/>
            </a:xfrm>
            <a:custGeom>
              <a:avLst/>
              <a:gdLst/>
              <a:ahLst/>
              <a:cxnLst/>
              <a:rect l="l" t="t" r="r" b="b"/>
              <a:pathLst>
                <a:path w="3462211" h="3288029">
                  <a:moveTo>
                    <a:pt x="0" y="0"/>
                  </a:moveTo>
                  <a:lnTo>
                    <a:pt x="3462211" y="0"/>
                  </a:lnTo>
                  <a:lnTo>
                    <a:pt x="3462211" y="3288029"/>
                  </a:lnTo>
                  <a:lnTo>
                    <a:pt x="0" y="3288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4">
              <a:extLst>
                <a:ext uri="{FF2B5EF4-FFF2-40B4-BE49-F238E27FC236}">
                  <a16:creationId xmlns:a16="http://schemas.microsoft.com/office/drawing/2014/main" id="{6B104EB1-472A-446F-C1A4-3B62AE95D33C}"/>
                </a:ext>
              </a:extLst>
            </p:cNvPr>
            <p:cNvSpPr/>
            <p:nvPr/>
          </p:nvSpPr>
          <p:spPr>
            <a:xfrm>
              <a:off x="-66698" y="7419523"/>
              <a:ext cx="2045625" cy="2964675"/>
            </a:xfrm>
            <a:custGeom>
              <a:avLst/>
              <a:gdLst/>
              <a:ahLst/>
              <a:cxnLst/>
              <a:rect l="l" t="t" r="r" b="b"/>
              <a:pathLst>
                <a:path w="2045625" h="2964675">
                  <a:moveTo>
                    <a:pt x="0" y="0"/>
                  </a:moveTo>
                  <a:lnTo>
                    <a:pt x="2045625" y="0"/>
                  </a:lnTo>
                  <a:lnTo>
                    <a:pt x="2045625" y="2964675"/>
                  </a:lnTo>
                  <a:lnTo>
                    <a:pt x="0" y="2964675"/>
                  </a:lnTo>
                  <a:lnTo>
                    <a:pt x="0" y="0"/>
                  </a:lnTo>
                  <a:close/>
                </a:path>
              </a:pathLst>
            </a:custGeom>
            <a:blipFill>
              <a:blip r:embed="rId4"/>
              <a:stretch>
                <a:fillRect/>
              </a:stretch>
            </a:blipFill>
          </p:spPr>
        </p:sp>
      </p:grpSp>
      <p:sp>
        <p:nvSpPr>
          <p:cNvPr id="12" name="TextBox 27">
            <a:extLst>
              <a:ext uri="{FF2B5EF4-FFF2-40B4-BE49-F238E27FC236}">
                <a16:creationId xmlns:a16="http://schemas.microsoft.com/office/drawing/2014/main" id="{0AC03874-30F3-2864-B5A2-44F9F0227952}"/>
              </a:ext>
            </a:extLst>
          </p:cNvPr>
          <p:cNvSpPr txBox="1"/>
          <p:nvPr userDrawn="1"/>
        </p:nvSpPr>
        <p:spPr>
          <a:xfrm>
            <a:off x="431669" y="533400"/>
            <a:ext cx="1629600" cy="1777794"/>
          </a:xfrm>
          <a:prstGeom prst="rect">
            <a:avLst/>
          </a:prstGeom>
        </p:spPr>
        <p:txBody>
          <a:bodyPr wrap="square" lIns="0" tIns="0" rIns="0" bIns="0" rtlCol="0" anchor="t">
            <a:spAutoFit/>
          </a:bodyPr>
          <a:lstStyle/>
          <a:p>
            <a:pPr>
              <a:lnSpc>
                <a:spcPts val="1993"/>
              </a:lnSpc>
            </a:pPr>
            <a:r>
              <a:rPr lang="en-US" sz="1594" dirty="0">
                <a:solidFill>
                  <a:srgbClr val="FFFFFF"/>
                </a:solidFill>
                <a:latin typeface="Asap Condensed Bold"/>
              </a:rPr>
              <a:t>ALS – ETUDIANTS</a:t>
            </a:r>
          </a:p>
          <a:p>
            <a:pPr>
              <a:lnSpc>
                <a:spcPts val="1993"/>
              </a:lnSpc>
            </a:pPr>
            <a:endParaRPr lang="en-US" sz="1594" dirty="0">
              <a:solidFill>
                <a:srgbClr val="FFFFFF"/>
              </a:solidFill>
              <a:latin typeface="Asap Condensed Bold"/>
            </a:endParaRPr>
          </a:p>
          <a:p>
            <a:pPr>
              <a:lnSpc>
                <a:spcPts val="1993"/>
              </a:lnSpc>
            </a:pPr>
            <a:r>
              <a:rPr lang="en-US" sz="1594" dirty="0">
                <a:solidFill>
                  <a:srgbClr val="FFFFFF"/>
                </a:solidFill>
                <a:latin typeface="Asap Condensed"/>
              </a:rPr>
              <a:t>GESTION DES  RENOUVELLEMENTS DES DROITS</a:t>
            </a:r>
          </a:p>
        </p:txBody>
      </p:sp>
    </p:spTree>
    <p:extLst>
      <p:ext uri="{BB962C8B-B14F-4D97-AF65-F5344CB8AC3E}">
        <p14:creationId xmlns:p14="http://schemas.microsoft.com/office/powerpoint/2010/main" val="298478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01E81-9C29-8B4A-B340-22979B00F7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8B0A38-8671-1AD7-787D-4DB41AD804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E54C6F-FC25-D39C-26CA-4172591015BD}"/>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96B1C4F3-5064-00B7-A20B-D5DAB7D143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809F92-2C9A-00A9-FCC2-B982CCC59FF7}"/>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335281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278CBC-5392-C06B-22BD-5D7127481CE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6A4E369-E610-69CC-643E-B3F46D34F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54B5D52-99C6-37B1-17A8-B4D840531896}"/>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628FF1F9-C4F9-C093-D040-EA8DFAB5FC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3FF702-3A26-C9B3-887D-96C9ABFA4620}"/>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172126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31F25-8E0C-86DC-599A-5B3B34D7CB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F1A232-5965-AB85-0FA6-0E782F7B9A8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55DD7D6-8739-D4AF-07D7-A99D6FF2D2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DCAF2E-21B2-7D0D-42CB-679D1E6ECEAC}"/>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6" name="Espace réservé du pied de page 5">
            <a:extLst>
              <a:ext uri="{FF2B5EF4-FFF2-40B4-BE49-F238E27FC236}">
                <a16:creationId xmlns:a16="http://schemas.microsoft.com/office/drawing/2014/main" id="{6D2F05F7-EA38-D225-4FA2-3BC35C43922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28123E-E3DF-2A0A-CA60-3C50B4774E54}"/>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144200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B14F9-3985-A164-5E5E-BA05C3FC5AB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C67829F-323C-7905-D0BD-30EB581E28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D824C40-639B-6708-9E05-B3C6E24B26D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82D4B4-A157-8569-6821-77B8DF8C8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D26161-62AF-7654-F723-126F886F00B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D28AB7-21A9-BB33-EE37-188B463DBE8A}"/>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8" name="Espace réservé du pied de page 7">
            <a:extLst>
              <a:ext uri="{FF2B5EF4-FFF2-40B4-BE49-F238E27FC236}">
                <a16:creationId xmlns:a16="http://schemas.microsoft.com/office/drawing/2014/main" id="{92C80368-0DCD-A66B-E967-A647FA96AE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2C81DF8-5FD9-0568-929F-D5A0FFB68619}"/>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93977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8315F-AEB1-07A7-47AF-05E56038CB5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7A02A1-306F-E10A-6067-88E23C75854A}"/>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4" name="Espace réservé du pied de page 3">
            <a:extLst>
              <a:ext uri="{FF2B5EF4-FFF2-40B4-BE49-F238E27FC236}">
                <a16:creationId xmlns:a16="http://schemas.microsoft.com/office/drawing/2014/main" id="{F2EFCCE1-0660-C19B-BBCF-3CBB0311F59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2D3FB6B-5859-4DEE-68CF-707B13B319B6}"/>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293385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AFCCE2-C026-E5D9-379C-79058BC16CDE}"/>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3" name="Espace réservé du pied de page 2">
            <a:extLst>
              <a:ext uri="{FF2B5EF4-FFF2-40B4-BE49-F238E27FC236}">
                <a16:creationId xmlns:a16="http://schemas.microsoft.com/office/drawing/2014/main" id="{2FBDC1BE-8530-B4AE-9417-74F0019130B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5454996-6870-3918-EF10-23F9B8F28E6D}"/>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129291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124A5-D1BE-905E-B0AD-FB85B0235B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ADCDFD-FD80-9135-F9FA-4BE3D6F4B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525CCB3-FCDB-5834-6F88-D327302E9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650475-D891-6209-B46C-998DCF786FB3}"/>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6" name="Espace réservé du pied de page 5">
            <a:extLst>
              <a:ext uri="{FF2B5EF4-FFF2-40B4-BE49-F238E27FC236}">
                <a16:creationId xmlns:a16="http://schemas.microsoft.com/office/drawing/2014/main" id="{665F11C1-8020-2719-2700-4EDB4F6A6D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21AD5A-72E3-E266-EC1A-F0BF2BFDC019}"/>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304988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D1B91-ADD4-F180-77B5-4FDEC94A04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50FD860-518B-0679-A5CA-963285C05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33C6746-16B4-CAA1-A62B-B361BBAFA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D57C5A-BDE1-646B-4BEE-B047AB318473}"/>
              </a:ext>
            </a:extLst>
          </p:cNvPr>
          <p:cNvSpPr>
            <a:spLocks noGrp="1"/>
          </p:cNvSpPr>
          <p:nvPr>
            <p:ph type="dt" sz="half" idx="10"/>
          </p:nvPr>
        </p:nvSpPr>
        <p:spPr/>
        <p:txBody>
          <a:bodyPr/>
          <a:lstStyle/>
          <a:p>
            <a:fld id="{72FAFD9B-AF11-45B2-8156-59A4189E5982}" type="datetimeFigureOut">
              <a:rPr lang="fr-FR" smtClean="0"/>
              <a:t>13/12/2024</a:t>
            </a:fld>
            <a:endParaRPr lang="fr-FR"/>
          </a:p>
        </p:txBody>
      </p:sp>
      <p:sp>
        <p:nvSpPr>
          <p:cNvPr id="6" name="Espace réservé du pied de page 5">
            <a:extLst>
              <a:ext uri="{FF2B5EF4-FFF2-40B4-BE49-F238E27FC236}">
                <a16:creationId xmlns:a16="http://schemas.microsoft.com/office/drawing/2014/main" id="{B9577C16-2503-D2BC-60DC-450A16E241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C9EA8E-9631-2E34-9623-4AAD4FF0520C}"/>
              </a:ext>
            </a:extLst>
          </p:cNvPr>
          <p:cNvSpPr>
            <a:spLocks noGrp="1"/>
          </p:cNvSpPr>
          <p:nvPr>
            <p:ph type="sldNum" sz="quarter" idx="12"/>
          </p:nvPr>
        </p:nvSpPr>
        <p:spPr/>
        <p:txBody>
          <a:bodyPr/>
          <a:lstStyle/>
          <a:p>
            <a:fld id="{1B221137-06A9-4AB8-8A27-D533B37BCD2B}" type="slidenum">
              <a:rPr lang="fr-FR" smtClean="0"/>
              <a:t>‹N°›</a:t>
            </a:fld>
            <a:endParaRPr lang="fr-FR"/>
          </a:p>
        </p:txBody>
      </p:sp>
    </p:spTree>
    <p:extLst>
      <p:ext uri="{BB962C8B-B14F-4D97-AF65-F5344CB8AC3E}">
        <p14:creationId xmlns:p14="http://schemas.microsoft.com/office/powerpoint/2010/main" val="416452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DAF8591-DEDB-F18C-7D1F-E990A4730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DD2ECF1-A912-6B68-D4B1-7AF2F78C5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C9103E-F16F-4F0C-8F26-E64288F6D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AFD9B-AF11-45B2-8156-59A4189E5982}" type="datetimeFigureOut">
              <a:rPr lang="fr-FR" smtClean="0"/>
              <a:t>13/12/2024</a:t>
            </a:fld>
            <a:endParaRPr lang="fr-FR"/>
          </a:p>
        </p:txBody>
      </p:sp>
      <p:sp>
        <p:nvSpPr>
          <p:cNvPr id="5" name="Espace réservé du pied de page 4">
            <a:extLst>
              <a:ext uri="{FF2B5EF4-FFF2-40B4-BE49-F238E27FC236}">
                <a16:creationId xmlns:a16="http://schemas.microsoft.com/office/drawing/2014/main" id="{529CE9F0-1966-BC1E-57C4-B13D17952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6959A17-A7A4-BBFB-DE01-56ED2A72A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1137-06A9-4AB8-8A27-D533B37BCD2B}" type="slidenum">
              <a:rPr lang="fr-FR" smtClean="0"/>
              <a:t>‹N°›</a:t>
            </a:fld>
            <a:endParaRPr lang="fr-FR"/>
          </a:p>
        </p:txBody>
      </p:sp>
    </p:spTree>
    <p:extLst>
      <p:ext uri="{BB962C8B-B14F-4D97-AF65-F5344CB8AC3E}">
        <p14:creationId xmlns:p14="http://schemas.microsoft.com/office/powerpoint/2010/main" val="122033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4.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6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hyperlink" Target="https://www.caf.fr/allocataires/actualites/actualites-nationales/double-authentification-l-acces-votre-espace-mon-compte-mieux-protege"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hyperlink" Target="https://www.caf.fr/allocataires/actualites/actualites-nationales/janvier-vos-droits-sont-recalcul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5B52BC-D679-203D-B2DE-858855E87A10}"/>
              </a:ext>
            </a:extLst>
          </p:cNvPr>
          <p:cNvSpPr>
            <a:spLocks noGrp="1"/>
          </p:cNvSpPr>
          <p:nvPr>
            <p:ph type="ctrTitle"/>
          </p:nvPr>
        </p:nvSpPr>
        <p:spPr>
          <a:xfrm>
            <a:off x="6590662" y="4267832"/>
            <a:ext cx="4805996" cy="1297115"/>
          </a:xfrm>
        </p:spPr>
        <p:txBody>
          <a:bodyPr anchor="t">
            <a:normAutofit/>
          </a:bodyPr>
          <a:lstStyle/>
          <a:p>
            <a:pPr algn="l"/>
            <a:r>
              <a:rPr lang="fr-FR" sz="4000">
                <a:solidFill>
                  <a:schemeClr val="tx2"/>
                </a:solidFill>
              </a:rPr>
              <a:t>Informations partenaires</a:t>
            </a:r>
          </a:p>
        </p:txBody>
      </p:sp>
      <p:sp>
        <p:nvSpPr>
          <p:cNvPr id="3" name="Sous-titre 2">
            <a:extLst>
              <a:ext uri="{FF2B5EF4-FFF2-40B4-BE49-F238E27FC236}">
                <a16:creationId xmlns:a16="http://schemas.microsoft.com/office/drawing/2014/main" id="{15251E84-C811-0BA7-424B-321868E39540}"/>
              </a:ext>
            </a:extLst>
          </p:cNvPr>
          <p:cNvSpPr>
            <a:spLocks noGrp="1"/>
          </p:cNvSpPr>
          <p:nvPr>
            <p:ph type="subTitle" idx="1"/>
          </p:nvPr>
        </p:nvSpPr>
        <p:spPr>
          <a:xfrm>
            <a:off x="6590966" y="3428999"/>
            <a:ext cx="4805691" cy="838831"/>
          </a:xfrm>
        </p:spPr>
        <p:txBody>
          <a:bodyPr anchor="b">
            <a:normAutofit/>
          </a:bodyPr>
          <a:lstStyle/>
          <a:p>
            <a:pPr algn="l"/>
            <a:r>
              <a:rPr lang="fr-FR" sz="2000">
                <a:solidFill>
                  <a:schemeClr val="tx2"/>
                </a:solidFill>
              </a:rPr>
              <a:t>Réunion FS 12/2024</a:t>
            </a:r>
          </a:p>
        </p:txBody>
      </p:sp>
      <p:pic>
        <p:nvPicPr>
          <p:cNvPr id="7" name="Graphic 6" descr="Poignée de main">
            <a:extLst>
              <a:ext uri="{FF2B5EF4-FFF2-40B4-BE49-F238E27FC236}">
                <a16:creationId xmlns:a16="http://schemas.microsoft.com/office/drawing/2014/main" id="{598AB311-27B3-E1E0-C1F6-AC44BAABF8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31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a:extLst>
              <a:ext uri="{FF2B5EF4-FFF2-40B4-BE49-F238E27FC236}">
                <a16:creationId xmlns:a16="http://schemas.microsoft.com/office/drawing/2014/main" id="{2C502401-87B5-2DE4-8390-796C225D69C5}"/>
              </a:ext>
            </a:extLst>
          </p:cNvPr>
          <p:cNvSpPr>
            <a:spLocks noGrp="1"/>
          </p:cNvSpPr>
          <p:nvPr>
            <p:ph type="title"/>
          </p:nvPr>
        </p:nvSpPr>
        <p:spPr>
          <a:xfrm>
            <a:off x="186813" y="136525"/>
            <a:ext cx="11818374" cy="661168"/>
          </a:xfrm>
          <a:solidFill>
            <a:srgbClr val="9482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dirty="0">
                <a:solidFill>
                  <a:schemeClr val="bg2"/>
                </a:solidFill>
              </a:rPr>
              <a:t>Assurance Vieillesse des Aidants</a:t>
            </a:r>
            <a:r>
              <a:rPr lang="fr-FR">
                <a:solidFill>
                  <a:schemeClr val="bg2"/>
                </a:solidFill>
              </a:rPr>
              <a:t> : ouverture de la téléprocédure</a:t>
            </a:r>
          </a:p>
        </p:txBody>
      </p:sp>
      <p:sp>
        <p:nvSpPr>
          <p:cNvPr id="6" name="ZoneTexte 5">
            <a:extLst>
              <a:ext uri="{FF2B5EF4-FFF2-40B4-BE49-F238E27FC236}">
                <a16:creationId xmlns:a16="http://schemas.microsoft.com/office/drawing/2014/main" id="{3C2E48A7-5E47-3668-1DC8-CF2063E8B745}"/>
              </a:ext>
            </a:extLst>
          </p:cNvPr>
          <p:cNvSpPr txBox="1"/>
          <p:nvPr/>
        </p:nvSpPr>
        <p:spPr>
          <a:xfrm>
            <a:off x="838200" y="1113396"/>
            <a:ext cx="10861766" cy="4185761"/>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effectLst/>
                <a:uLnTx/>
                <a:uFillTx/>
                <a:ea typeface="+mn-ea"/>
                <a:cs typeface="+mn-cs"/>
              </a:rPr>
              <a:t>Qu'est-ce que l'Ava (</a:t>
            </a:r>
            <a:r>
              <a:rPr kumimoji="0" lang="fr-FR" sz="1400" b="0" i="0" u="none" strike="noStrike" kern="1200" cap="none" spc="0" normalizeH="0" baseline="0" noProof="0" dirty="0">
                <a:ln>
                  <a:noFill/>
                </a:ln>
                <a:effectLst/>
                <a:uLnTx/>
                <a:uFillTx/>
                <a:ea typeface="+mn-ea"/>
                <a:cs typeface="+mn-cs"/>
              </a:rPr>
              <a:t>Assurance vieillesse des aidants)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ea typeface="+mn-ea"/>
                <a:cs typeface="+mn-cs"/>
              </a:rPr>
              <a:t>Créé depuis septembre 2023, les droits à l’assurance vieillesse des aidants sont ouverts à de nouveaux aidants :</a:t>
            </a:r>
          </a:p>
          <a:p>
            <a:pPr marL="190510" marR="0" lvl="0" indent="-19051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effectLst/>
                <a:uLnTx/>
                <a:uFillTx/>
                <a:ea typeface="+mn-ea"/>
                <a:cs typeface="+mn-cs"/>
              </a:rPr>
              <a:t>les parents d'un enfant handicapé dont le taux d'incapacité est inférieur à 80 %, mais qui sont éligibles au complément de l'allocation d'éducation de l'enfant handicapé,</a:t>
            </a:r>
          </a:p>
          <a:p>
            <a:pPr marL="190510" marR="0" lvl="0" indent="-19051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effectLst/>
                <a:uLnTx/>
                <a:uFillTx/>
                <a:ea typeface="+mn-ea"/>
                <a:cs typeface="+mn-cs"/>
              </a:rPr>
              <a:t>les aidants d’un adulte handicapé qui ne cohabitent pas ou ne présentent pas de lien familial avec la personne aidée, mais qui ont un lien stable et étroit avec elle.</a:t>
            </a:r>
          </a:p>
          <a:p>
            <a:pPr marL="190510" marR="0" lvl="0" indent="-19051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400" b="0" i="0" u="none" strike="noStrike" kern="1200" cap="none" spc="0" normalizeH="0" baseline="0" noProof="0" dirty="0">
              <a:ln>
                <a:noFill/>
              </a:ln>
              <a:effectLst/>
              <a:uLnTx/>
              <a:uFillTx/>
              <a:ea typeface="+mn-ea"/>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effectLst/>
                <a:uLnTx/>
                <a:uFillTx/>
                <a:ea typeface="+mn-ea"/>
                <a:cs typeface="+mn-cs"/>
              </a:rPr>
              <a:t>Qu’est-ce que l'</a:t>
            </a:r>
            <a:r>
              <a:rPr kumimoji="0" lang="fr-FR" sz="1400" b="1" i="0" u="none" strike="noStrike" kern="1200" cap="none" spc="0" normalizeH="0" baseline="0" noProof="0" dirty="0" err="1">
                <a:ln>
                  <a:noFill/>
                </a:ln>
                <a:effectLst/>
                <a:uLnTx/>
                <a:uFillTx/>
                <a:ea typeface="+mn-ea"/>
                <a:cs typeface="+mn-cs"/>
              </a:rPr>
              <a:t>Avpf</a:t>
            </a:r>
            <a:r>
              <a:rPr kumimoji="0" lang="fr-FR" sz="1400" b="1" i="0" u="none" strike="noStrike" kern="1200" cap="none" spc="0" normalizeH="0" baseline="0" noProof="0" dirty="0">
                <a:ln>
                  <a:noFill/>
                </a:ln>
                <a:effectLst/>
                <a:uLnTx/>
                <a:uFillTx/>
                <a:ea typeface="+mn-ea"/>
                <a:cs typeface="+mn-cs"/>
              </a:rPr>
              <a:t> </a:t>
            </a:r>
            <a:r>
              <a:rPr kumimoji="0" lang="fr-FR" sz="1400" b="0" i="0" u="none" strike="noStrike" kern="1200" cap="none" spc="0" normalizeH="0" baseline="0" noProof="0" dirty="0">
                <a:ln>
                  <a:noFill/>
                </a:ln>
                <a:effectLst/>
                <a:uLnTx/>
                <a:uFillTx/>
                <a:ea typeface="+mn-ea"/>
                <a:cs typeface="+mn-cs"/>
              </a:rPr>
              <a:t>(Assurance Vieillesse du Parent au Foyer)</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ea typeface="+mn-ea"/>
                <a:cs typeface="+mn-cs"/>
              </a:rPr>
              <a:t>L'assurance vieillesse du parent au foyer (</a:t>
            </a:r>
            <a:r>
              <a:rPr kumimoji="0" lang="fr-FR" sz="1400" b="0" i="0" u="none" strike="noStrike" kern="1200" cap="none" spc="0" normalizeH="0" baseline="0" noProof="0" dirty="0" err="1">
                <a:ln>
                  <a:noFill/>
                </a:ln>
                <a:effectLst/>
                <a:uLnTx/>
                <a:uFillTx/>
                <a:ea typeface="+mn-ea"/>
                <a:cs typeface="+mn-cs"/>
              </a:rPr>
              <a:t>Avpf</a:t>
            </a:r>
            <a:r>
              <a:rPr kumimoji="0" lang="fr-FR" sz="1400" b="0" i="0" u="none" strike="noStrike" kern="1200" cap="none" spc="0" normalizeH="0" baseline="0" noProof="0" dirty="0">
                <a:ln>
                  <a:noFill/>
                </a:ln>
                <a:effectLst/>
                <a:uLnTx/>
                <a:uFillTx/>
                <a:ea typeface="+mn-ea"/>
                <a:cs typeface="+mn-cs"/>
              </a:rPr>
              <a:t>) est une affiliation gratuite et obligatoire au régime général de l'assurance vieillesse, pour les personnes n'exerçant pas ou plus d'activité professionnelle ou en exerçant une à taux réduit, pour s'occuper : </a:t>
            </a:r>
          </a:p>
          <a:p>
            <a:pPr marL="190510" marR="0" lvl="0" indent="-19051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effectLst/>
                <a:uLnTx/>
                <a:uFillTx/>
                <a:ea typeface="+mn-ea"/>
                <a:cs typeface="+mn-cs"/>
              </a:rPr>
              <a:t>d'un ou plusieurs enfants et bénéficiant à ce titre de certaines prestations familiales ;</a:t>
            </a:r>
          </a:p>
          <a:p>
            <a:pPr marL="190510" marR="0" lvl="0" indent="-19051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400" b="0" i="0" u="none" strike="noStrike" kern="1200" cap="none" spc="0" normalizeH="0" baseline="0" noProof="0" dirty="0">
                <a:ln>
                  <a:noFill/>
                </a:ln>
                <a:effectLst/>
                <a:uLnTx/>
                <a:uFillTx/>
                <a:ea typeface="+mn-ea"/>
                <a:cs typeface="+mn-cs"/>
              </a:rPr>
              <a:t>ou d'une personne handicapée ou dépendante. </a:t>
            </a:r>
          </a:p>
          <a:p>
            <a:pPr marL="190510" marR="0" lvl="0" indent="-19051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400" b="0" i="0" u="none" strike="noStrike" kern="1200" cap="none" spc="0" normalizeH="0" baseline="0" noProof="0" dirty="0">
              <a:ln>
                <a:noFill/>
              </a:ln>
              <a:effectLst/>
              <a:uLnTx/>
              <a:uFillTx/>
              <a:ea typeface="+mn-ea"/>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ea typeface="+mn-ea"/>
                <a:cs typeface="+mn-cs"/>
              </a:rPr>
              <a:t>Les mêmes dispositions s'appliquent à l’Ava et à l’</a:t>
            </a:r>
            <a:r>
              <a:rPr kumimoji="0" lang="fr-FR" sz="1400" b="0" i="0" u="none" strike="noStrike" kern="1200" cap="none" spc="0" normalizeH="0" baseline="0" noProof="0" dirty="0" err="1">
                <a:ln>
                  <a:noFill/>
                </a:ln>
                <a:effectLst/>
                <a:uLnTx/>
                <a:uFillTx/>
                <a:ea typeface="+mn-ea"/>
                <a:cs typeface="+mn-cs"/>
              </a:rPr>
              <a:t>Avpf</a:t>
            </a:r>
            <a:r>
              <a:rPr kumimoji="0" lang="fr-FR" sz="1400" b="0" i="0" u="none" strike="noStrike" kern="1200" cap="none" spc="0" normalizeH="0" baseline="0" noProof="0" dirty="0">
                <a:ln>
                  <a:noFill/>
                </a:ln>
                <a:effectLst/>
                <a:uLnTx/>
                <a:uFillTx/>
                <a:ea typeface="+mn-ea"/>
                <a:cs typeface="+mn-cs"/>
              </a:rPr>
              <a:t>.</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effectLst/>
              <a:uLnTx/>
              <a:uFillTx/>
              <a:ea typeface="+mn-ea"/>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effectLst/>
              <a:uLnTx/>
              <a:uFillTx/>
              <a:ea typeface="+mn-ea"/>
              <a:cs typeface="+mn-cs"/>
            </a:endParaRP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effectLst/>
                <a:uLnTx/>
                <a:uFillTx/>
                <a:ea typeface="+mn-ea"/>
                <a:cs typeface="+mn-cs"/>
              </a:rPr>
              <a:t>L’évolution : </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ea typeface="+mn-ea"/>
                <a:cs typeface="+mn-cs"/>
              </a:rPr>
              <a:t>La téléprocédure </a:t>
            </a:r>
            <a:r>
              <a:rPr kumimoji="0" lang="fr-FR" sz="1400" b="0" i="0" u="none" strike="noStrike" kern="1200" cap="none" spc="0" normalizeH="0" baseline="0" noProof="0" dirty="0" err="1">
                <a:ln>
                  <a:noFill/>
                </a:ln>
                <a:effectLst/>
                <a:uLnTx/>
                <a:uFillTx/>
                <a:ea typeface="+mn-ea"/>
                <a:cs typeface="+mn-cs"/>
              </a:rPr>
              <a:t>Avpf</a:t>
            </a:r>
            <a:r>
              <a:rPr kumimoji="0" lang="fr-FR" sz="1400" b="0" i="0" u="none" strike="noStrike" kern="1200" cap="none" spc="0" normalizeH="0" baseline="0" noProof="0" dirty="0">
                <a:ln>
                  <a:noFill/>
                </a:ln>
                <a:effectLst/>
                <a:uLnTx/>
                <a:uFillTx/>
                <a:ea typeface="+mn-ea"/>
                <a:cs typeface="+mn-cs"/>
              </a:rPr>
              <a:t> englobe désormais la demande d’Ava.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95878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35EA641-8030-EAFA-7EFA-2BCD807EF519}"/>
              </a:ext>
            </a:extLst>
          </p:cNvPr>
          <p:cNvSpPr txBox="1"/>
          <p:nvPr/>
        </p:nvSpPr>
        <p:spPr>
          <a:xfrm>
            <a:off x="468131" y="1015535"/>
            <a:ext cx="11207931" cy="307777"/>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effectLst/>
                <a:uLnTx/>
                <a:uFillTx/>
                <a:ea typeface="+mn-ea"/>
                <a:cs typeface="+mn-cs"/>
              </a:rPr>
              <a:t> La demande est accessible par 2 entrées :</a:t>
            </a:r>
          </a:p>
        </p:txBody>
      </p:sp>
      <p:pic>
        <p:nvPicPr>
          <p:cNvPr id="7" name="Image 6">
            <a:extLst>
              <a:ext uri="{FF2B5EF4-FFF2-40B4-BE49-F238E27FC236}">
                <a16:creationId xmlns:a16="http://schemas.microsoft.com/office/drawing/2014/main" id="{CF3EE5B6-6268-C61D-F504-304A0655E901}"/>
              </a:ext>
            </a:extLst>
          </p:cNvPr>
          <p:cNvPicPr>
            <a:picLocks noChangeAspect="1"/>
          </p:cNvPicPr>
          <p:nvPr/>
        </p:nvPicPr>
        <p:blipFill>
          <a:blip r:embed="rId2"/>
          <a:stretch>
            <a:fillRect/>
          </a:stretch>
        </p:blipFill>
        <p:spPr>
          <a:xfrm>
            <a:off x="6415570" y="1697174"/>
            <a:ext cx="4844613" cy="2744859"/>
          </a:xfrm>
          <a:prstGeom prst="rect">
            <a:avLst/>
          </a:prstGeom>
          <a:ln>
            <a:noFill/>
          </a:ln>
          <a:effectLst>
            <a:outerShdw blurRad="292100" dist="139700" dir="2700000" algn="tl" rotWithShape="0">
              <a:srgbClr val="333333">
                <a:alpha val="65000"/>
              </a:srgbClr>
            </a:outerShdw>
          </a:effectLst>
        </p:spPr>
      </p:pic>
      <p:sp>
        <p:nvSpPr>
          <p:cNvPr id="8" name="Rectangle : coins arrondis 7">
            <a:extLst>
              <a:ext uri="{FF2B5EF4-FFF2-40B4-BE49-F238E27FC236}">
                <a16:creationId xmlns:a16="http://schemas.microsoft.com/office/drawing/2014/main" id="{B840477A-EC95-DDE1-21A8-732F20EE4CF6}"/>
              </a:ext>
            </a:extLst>
          </p:cNvPr>
          <p:cNvSpPr/>
          <p:nvPr/>
        </p:nvSpPr>
        <p:spPr>
          <a:xfrm>
            <a:off x="6576938" y="4074769"/>
            <a:ext cx="2107475" cy="367264"/>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Avenir Light"/>
              <a:ea typeface="+mn-ea"/>
              <a:cs typeface="+mn-cs"/>
            </a:endParaRPr>
          </a:p>
        </p:txBody>
      </p:sp>
      <p:pic>
        <p:nvPicPr>
          <p:cNvPr id="9" name="Image 8">
            <a:extLst>
              <a:ext uri="{FF2B5EF4-FFF2-40B4-BE49-F238E27FC236}">
                <a16:creationId xmlns:a16="http://schemas.microsoft.com/office/drawing/2014/main" id="{D8417244-5FC0-1B8A-6689-CD2CFD3A49F9}"/>
              </a:ext>
            </a:extLst>
          </p:cNvPr>
          <p:cNvPicPr>
            <a:picLocks noChangeAspect="1"/>
          </p:cNvPicPr>
          <p:nvPr/>
        </p:nvPicPr>
        <p:blipFill>
          <a:blip r:embed="rId3"/>
          <a:stretch>
            <a:fillRect/>
          </a:stretch>
        </p:blipFill>
        <p:spPr>
          <a:xfrm>
            <a:off x="1098999" y="1607504"/>
            <a:ext cx="3424639" cy="3980233"/>
          </a:xfrm>
          <a:prstGeom prst="rect">
            <a:avLst/>
          </a:prstGeom>
          <a:ln>
            <a:noFill/>
          </a:ln>
          <a:effectLst>
            <a:outerShdw blurRad="292100" dist="139700" dir="2700000" algn="tl" rotWithShape="0">
              <a:srgbClr val="333333">
                <a:alpha val="65000"/>
              </a:srgbClr>
            </a:outerShdw>
          </a:effectLst>
        </p:spPr>
      </p:pic>
      <p:sp>
        <p:nvSpPr>
          <p:cNvPr id="10" name="Rectangle : coins arrondis 9">
            <a:extLst>
              <a:ext uri="{FF2B5EF4-FFF2-40B4-BE49-F238E27FC236}">
                <a16:creationId xmlns:a16="http://schemas.microsoft.com/office/drawing/2014/main" id="{D0EF8814-3768-A442-0BD7-7CA06A5EE7C1}"/>
              </a:ext>
            </a:extLst>
          </p:cNvPr>
          <p:cNvSpPr/>
          <p:nvPr/>
        </p:nvSpPr>
        <p:spPr>
          <a:xfrm>
            <a:off x="1098999" y="5349454"/>
            <a:ext cx="3228230" cy="235131"/>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Avenir Light"/>
              <a:ea typeface="+mn-ea"/>
              <a:cs typeface="+mn-cs"/>
            </a:endParaRPr>
          </a:p>
        </p:txBody>
      </p:sp>
      <p:sp>
        <p:nvSpPr>
          <p:cNvPr id="12" name="ZoneTexte 11">
            <a:extLst>
              <a:ext uri="{FF2B5EF4-FFF2-40B4-BE49-F238E27FC236}">
                <a16:creationId xmlns:a16="http://schemas.microsoft.com/office/drawing/2014/main" id="{6D4A3816-F870-6F5B-F251-E0D1229FC801}"/>
              </a:ext>
            </a:extLst>
          </p:cNvPr>
          <p:cNvSpPr txBox="1"/>
          <p:nvPr/>
        </p:nvSpPr>
        <p:spPr>
          <a:xfrm>
            <a:off x="5713534" y="5195565"/>
            <a:ext cx="6096000" cy="307777"/>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effectLst/>
                <a:uLnTx/>
                <a:uFillTx/>
                <a:ea typeface="+mn-ea"/>
                <a:cs typeface="+mn-cs"/>
              </a:rPr>
              <a:t>Excepté le titre, la présentation est la même dans les deux sous rubriques</a:t>
            </a:r>
          </a:p>
        </p:txBody>
      </p:sp>
      <p:sp>
        <p:nvSpPr>
          <p:cNvPr id="21" name="Titre 2">
            <a:extLst>
              <a:ext uri="{FF2B5EF4-FFF2-40B4-BE49-F238E27FC236}">
                <a16:creationId xmlns:a16="http://schemas.microsoft.com/office/drawing/2014/main" id="{50B9881F-1995-ED28-C4CD-307B6D506DF8}"/>
              </a:ext>
            </a:extLst>
          </p:cNvPr>
          <p:cNvSpPr>
            <a:spLocks noGrp="1"/>
          </p:cNvSpPr>
          <p:nvPr>
            <p:ph type="title"/>
          </p:nvPr>
        </p:nvSpPr>
        <p:spPr>
          <a:xfrm>
            <a:off x="186813" y="136525"/>
            <a:ext cx="11818374" cy="661168"/>
          </a:xfrm>
          <a:solidFill>
            <a:srgbClr val="9482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dirty="0">
                <a:solidFill>
                  <a:schemeClr val="bg2"/>
                </a:solidFill>
              </a:rPr>
              <a:t>Assurance Vieillesse des Aidants</a:t>
            </a:r>
            <a:r>
              <a:rPr lang="fr-FR">
                <a:solidFill>
                  <a:schemeClr val="bg2"/>
                </a:solidFill>
              </a:rPr>
              <a:t> : ouverture de la téléprocédure</a:t>
            </a:r>
          </a:p>
        </p:txBody>
      </p:sp>
      <p:sp>
        <p:nvSpPr>
          <p:cNvPr id="4" name="Rectangle : coins arrondis 3">
            <a:extLst>
              <a:ext uri="{FF2B5EF4-FFF2-40B4-BE49-F238E27FC236}">
                <a16:creationId xmlns:a16="http://schemas.microsoft.com/office/drawing/2014/main" id="{407D4E68-3D90-AEBE-32B5-36F71D066710}"/>
              </a:ext>
            </a:extLst>
          </p:cNvPr>
          <p:cNvSpPr/>
          <p:nvPr/>
        </p:nvSpPr>
        <p:spPr>
          <a:xfrm>
            <a:off x="1098998" y="1697174"/>
            <a:ext cx="710137" cy="77072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Avenir Light"/>
              <a:ea typeface="+mn-ea"/>
              <a:cs typeface="+mn-cs"/>
            </a:endParaRPr>
          </a:p>
        </p:txBody>
      </p:sp>
      <p:sp>
        <p:nvSpPr>
          <p:cNvPr id="11" name="Rectangle : coins arrondis 10">
            <a:extLst>
              <a:ext uri="{FF2B5EF4-FFF2-40B4-BE49-F238E27FC236}">
                <a16:creationId xmlns:a16="http://schemas.microsoft.com/office/drawing/2014/main" id="{26BD93A8-9447-F95A-48B8-7DA1BB3214E3}"/>
              </a:ext>
            </a:extLst>
          </p:cNvPr>
          <p:cNvSpPr/>
          <p:nvPr/>
        </p:nvSpPr>
        <p:spPr>
          <a:xfrm>
            <a:off x="9230274" y="1977690"/>
            <a:ext cx="896952" cy="77072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Avenir Light"/>
              <a:ea typeface="+mn-ea"/>
              <a:cs typeface="+mn-cs"/>
            </a:endParaRPr>
          </a:p>
        </p:txBody>
      </p:sp>
    </p:spTree>
    <p:extLst>
      <p:ext uri="{BB962C8B-B14F-4D97-AF65-F5344CB8AC3E}">
        <p14:creationId xmlns:p14="http://schemas.microsoft.com/office/powerpoint/2010/main" val="207397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CB2B73F-8FB4-125F-A0BC-97D7A276A2B2}"/>
              </a:ext>
            </a:extLst>
          </p:cNvPr>
          <p:cNvSpPr txBox="1"/>
          <p:nvPr/>
        </p:nvSpPr>
        <p:spPr>
          <a:xfrm>
            <a:off x="325866" y="998309"/>
            <a:ext cx="11484494" cy="2339102"/>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Le </a:t>
            </a:r>
            <a:r>
              <a:rPr kumimoji="0" lang="fr-FR" sz="14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téléchargement </a:t>
            </a: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de la demande Assurance Vieillesse des Aidants reste accessible aux profils suivants :</a:t>
            </a:r>
          </a:p>
          <a:p>
            <a:pPr marL="0" marR="0" lvl="0" indent="0" algn="l" defTabSz="609630" rtl="0" eaLnBrk="1" fontAlgn="auto" latinLnBrk="0" hangingPunct="1">
              <a:spcBef>
                <a:spcPts val="0"/>
              </a:spcBef>
              <a:spcAft>
                <a:spcPts val="0"/>
              </a:spcAft>
              <a:buClrTx/>
              <a:buSzTx/>
              <a:buFontTx/>
              <a:buNone/>
              <a:tabLst/>
              <a:defRPr/>
            </a:pPr>
            <a:endPar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609630" rtl="0" eaLnBrk="1" fontAlgn="auto" latinLnBrk="0" hangingPunct="1">
              <a:spcBef>
                <a:spcPts val="0"/>
              </a:spcBef>
              <a:spcAft>
                <a:spcPts val="0"/>
              </a:spcAft>
              <a:buClrTx/>
              <a:buSzTx/>
              <a:buFontTx/>
              <a:buNone/>
              <a:tabLst/>
              <a:defRPr/>
            </a:pPr>
            <a:r>
              <a:rPr lang="fr-FR" sz="1400" dirty="0">
                <a:latin typeface="Roboto" panose="02000000000000000000" pitchFamily="2" charset="0"/>
                <a:ea typeface="Roboto" panose="02000000000000000000" pitchFamily="2" charset="0"/>
                <a:cs typeface="Roboto" panose="02000000000000000000" pitchFamily="2" charset="0"/>
              </a:rPr>
              <a:t>- Conjoint</a:t>
            </a: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sans délégation, </a:t>
            </a:r>
          </a:p>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Mahorais, </a:t>
            </a:r>
          </a:p>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Première demande de prestation, </a:t>
            </a:r>
          </a:p>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Dossier radié,</a:t>
            </a:r>
          </a:p>
          <a:p>
            <a:pPr marL="88900" marR="0" lvl="0" indent="-88900" algn="l" defTabSz="609630" rtl="0" eaLnBrk="1" fontAlgn="auto" latinLnBrk="0" hangingPunct="1">
              <a:spcBef>
                <a:spcPts val="0"/>
              </a:spcBef>
              <a:spcAft>
                <a:spcPts val="0"/>
              </a:spcAft>
              <a:buClrTx/>
              <a:buSzTx/>
              <a:buFontTx/>
              <a:buChar char="-"/>
              <a:tabLst/>
              <a:defRPr/>
            </a:pP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Tuteurs moraux et tuteurs physiques</a:t>
            </a:r>
          </a:p>
          <a:p>
            <a:pPr marR="0" lvl="0" algn="l" defTabSz="609630" rtl="0" eaLnBrk="1" fontAlgn="auto" latinLnBrk="0" hangingPunct="1">
              <a:spcBef>
                <a:spcPts val="0"/>
              </a:spcBef>
              <a:spcAft>
                <a:spcPts val="0"/>
              </a:spcAft>
              <a:buClrTx/>
              <a:buSzTx/>
              <a:tabLst/>
              <a:defRPr/>
            </a:pPr>
            <a:r>
              <a:rPr lang="fr-FR" i="1" dirty="0">
                <a:latin typeface="Roboto" panose="02000000000000000000" pitchFamily="2" charset="0"/>
                <a:ea typeface="Roboto" panose="02000000000000000000" pitchFamily="2" charset="0"/>
                <a:cs typeface="Roboto" panose="02000000000000000000" pitchFamily="2" charset="0"/>
              </a:rPr>
              <a:t>  (mesure judiciaire d’aide à la gestion du budget familial, mesure</a:t>
            </a:r>
          </a:p>
          <a:p>
            <a:pPr marR="0" lvl="0" algn="l" defTabSz="609630" rtl="0" eaLnBrk="1" fontAlgn="auto" latinLnBrk="0" hangingPunct="1">
              <a:spcBef>
                <a:spcPts val="0"/>
              </a:spcBef>
              <a:spcAft>
                <a:spcPts val="0"/>
              </a:spcAft>
              <a:buClrTx/>
              <a:buSzTx/>
              <a:tabLst/>
              <a:defRPr/>
            </a:pPr>
            <a:r>
              <a:rPr lang="fr-FR" i="1" dirty="0">
                <a:latin typeface="Roboto" panose="02000000000000000000" pitchFamily="2" charset="0"/>
                <a:ea typeface="Roboto" panose="02000000000000000000" pitchFamily="2" charset="0"/>
                <a:cs typeface="Roboto" panose="02000000000000000000" pitchFamily="2" charset="0"/>
              </a:rPr>
              <a:t>   d’accompagnement social personnalisé niveau 2 et 3, et mesure</a:t>
            </a:r>
          </a:p>
          <a:p>
            <a:pPr marR="0" lvl="0" algn="l" defTabSz="609630" rtl="0" eaLnBrk="1" fontAlgn="auto" latinLnBrk="0" hangingPunct="1">
              <a:spcBef>
                <a:spcPts val="0"/>
              </a:spcBef>
              <a:spcAft>
                <a:spcPts val="0"/>
              </a:spcAft>
              <a:buClrTx/>
              <a:buSzTx/>
              <a:tabLst/>
              <a:defRPr/>
            </a:pPr>
            <a:r>
              <a:rPr lang="fr-FR" i="1" dirty="0">
                <a:latin typeface="Roboto" panose="02000000000000000000" pitchFamily="2" charset="0"/>
                <a:ea typeface="Roboto" panose="02000000000000000000" pitchFamily="2" charset="0"/>
                <a:cs typeface="Roboto" panose="02000000000000000000" pitchFamily="2" charset="0"/>
              </a:rPr>
              <a:t>   d’accompagnement judiciaire)</a:t>
            </a:r>
          </a:p>
          <a:p>
            <a:pPr marR="0" lvl="0" algn="l" defTabSz="609630" rtl="0" eaLnBrk="1" fontAlgn="auto" latinLnBrk="0" hangingPunct="1">
              <a:spcBef>
                <a:spcPts val="0"/>
              </a:spcBef>
              <a:spcAft>
                <a:spcPts val="0"/>
              </a:spcAft>
              <a:buClrTx/>
              <a:buSzTx/>
              <a:tabLst/>
              <a:defRPr/>
            </a:pPr>
            <a:r>
              <a:rPr kumimoji="0" lang="fr-FR"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a:t>
            </a:r>
          </a:p>
        </p:txBody>
      </p:sp>
      <p:pic>
        <p:nvPicPr>
          <p:cNvPr id="7" name="Image 6">
            <a:extLst>
              <a:ext uri="{FF2B5EF4-FFF2-40B4-BE49-F238E27FC236}">
                <a16:creationId xmlns:a16="http://schemas.microsoft.com/office/drawing/2014/main" id="{A04037E6-0C43-EACB-54B1-15DF7812993A}"/>
              </a:ext>
            </a:extLst>
          </p:cNvPr>
          <p:cNvPicPr>
            <a:picLocks noChangeAspect="1"/>
          </p:cNvPicPr>
          <p:nvPr/>
        </p:nvPicPr>
        <p:blipFill>
          <a:blip r:embed="rId2"/>
          <a:stretch>
            <a:fillRect/>
          </a:stretch>
        </p:blipFill>
        <p:spPr>
          <a:xfrm>
            <a:off x="5085746" y="1407230"/>
            <a:ext cx="3069428" cy="1918935"/>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221DA797-E82D-A59B-DEB1-605C69925C5F}"/>
              </a:ext>
            </a:extLst>
          </p:cNvPr>
          <p:cNvPicPr>
            <a:picLocks noChangeAspect="1"/>
          </p:cNvPicPr>
          <p:nvPr/>
        </p:nvPicPr>
        <p:blipFill>
          <a:blip r:embed="rId3"/>
          <a:stretch>
            <a:fillRect/>
          </a:stretch>
        </p:blipFill>
        <p:spPr>
          <a:xfrm>
            <a:off x="9101454" y="1407230"/>
            <a:ext cx="2296649" cy="1999096"/>
          </a:xfrm>
          <a:prstGeom prst="rect">
            <a:avLst/>
          </a:prstGeom>
          <a:ln>
            <a:noFill/>
          </a:ln>
          <a:effectLst>
            <a:outerShdw blurRad="292100" dist="139700" dir="2700000" algn="tl" rotWithShape="0">
              <a:srgbClr val="333333">
                <a:alpha val="65000"/>
              </a:srgbClr>
            </a:outerShdw>
          </a:effectLst>
        </p:spPr>
      </p:pic>
      <p:sp>
        <p:nvSpPr>
          <p:cNvPr id="23" name="Titre 2">
            <a:extLst>
              <a:ext uri="{FF2B5EF4-FFF2-40B4-BE49-F238E27FC236}">
                <a16:creationId xmlns:a16="http://schemas.microsoft.com/office/drawing/2014/main" id="{8C091CE3-ACFF-A916-D848-66B2730F76C6}"/>
              </a:ext>
            </a:extLst>
          </p:cNvPr>
          <p:cNvSpPr>
            <a:spLocks noGrp="1"/>
          </p:cNvSpPr>
          <p:nvPr>
            <p:ph type="title"/>
          </p:nvPr>
        </p:nvSpPr>
        <p:spPr>
          <a:xfrm>
            <a:off x="186813" y="136525"/>
            <a:ext cx="11818374" cy="661168"/>
          </a:xfrm>
          <a:solidFill>
            <a:srgbClr val="9482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dirty="0">
                <a:solidFill>
                  <a:schemeClr val="bg2"/>
                </a:solidFill>
              </a:rPr>
              <a:t>Assurance Vieillesse des Aidants</a:t>
            </a:r>
            <a:r>
              <a:rPr lang="fr-FR">
                <a:solidFill>
                  <a:schemeClr val="bg2"/>
                </a:solidFill>
              </a:rPr>
              <a:t> : ouverture de la téléprocédure</a:t>
            </a:r>
          </a:p>
        </p:txBody>
      </p:sp>
      <p:sp>
        <p:nvSpPr>
          <p:cNvPr id="15" name="Flèche : chevron 14">
            <a:extLst>
              <a:ext uri="{FF2B5EF4-FFF2-40B4-BE49-F238E27FC236}">
                <a16:creationId xmlns:a16="http://schemas.microsoft.com/office/drawing/2014/main" id="{1ADBF653-F961-DA51-527A-2652135D9468}"/>
              </a:ext>
            </a:extLst>
          </p:cNvPr>
          <p:cNvSpPr/>
          <p:nvPr/>
        </p:nvSpPr>
        <p:spPr>
          <a:xfrm>
            <a:off x="8606754" y="2218018"/>
            <a:ext cx="337085" cy="321294"/>
          </a:xfrm>
          <a:prstGeom prst="chevron">
            <a:avLst/>
          </a:prstGeom>
          <a:solidFill>
            <a:srgbClr val="9482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7" name="Groupe 26">
            <a:extLst>
              <a:ext uri="{FF2B5EF4-FFF2-40B4-BE49-F238E27FC236}">
                <a16:creationId xmlns:a16="http://schemas.microsoft.com/office/drawing/2014/main" id="{DD0BF8FD-B122-26A3-5DD7-1FA1C65C2F34}"/>
              </a:ext>
            </a:extLst>
          </p:cNvPr>
          <p:cNvGrpSpPr/>
          <p:nvPr/>
        </p:nvGrpSpPr>
        <p:grpSpPr>
          <a:xfrm>
            <a:off x="5085746" y="4096002"/>
            <a:ext cx="3069428" cy="1890127"/>
            <a:chOff x="443807" y="4398412"/>
            <a:chExt cx="2821103" cy="1763688"/>
          </a:xfrm>
        </p:grpSpPr>
        <p:pic>
          <p:nvPicPr>
            <p:cNvPr id="19" name="Image 18">
              <a:extLst>
                <a:ext uri="{FF2B5EF4-FFF2-40B4-BE49-F238E27FC236}">
                  <a16:creationId xmlns:a16="http://schemas.microsoft.com/office/drawing/2014/main" id="{59705426-F63C-9DAF-1C74-1D36CEB022C4}"/>
                </a:ext>
              </a:extLst>
            </p:cNvPr>
            <p:cNvPicPr>
              <a:picLocks noChangeAspect="1"/>
            </p:cNvPicPr>
            <p:nvPr/>
          </p:nvPicPr>
          <p:blipFill>
            <a:blip r:embed="rId2"/>
            <a:stretch>
              <a:fillRect/>
            </a:stretch>
          </p:blipFill>
          <p:spPr>
            <a:xfrm>
              <a:off x="443807" y="4398412"/>
              <a:ext cx="2821103" cy="1763688"/>
            </a:xfrm>
            <a:prstGeom prst="rect">
              <a:avLst/>
            </a:prstGeom>
            <a:ln>
              <a:noFill/>
            </a:ln>
            <a:effectLst>
              <a:outerShdw blurRad="292100" dist="139700" dir="2700000" algn="tl" rotWithShape="0">
                <a:srgbClr val="333333">
                  <a:alpha val="65000"/>
                </a:srgbClr>
              </a:outerShdw>
            </a:effectLst>
          </p:spPr>
        </p:pic>
        <p:pic>
          <p:nvPicPr>
            <p:cNvPr id="21" name="Image 20">
              <a:extLst>
                <a:ext uri="{FF2B5EF4-FFF2-40B4-BE49-F238E27FC236}">
                  <a16:creationId xmlns:a16="http://schemas.microsoft.com/office/drawing/2014/main" id="{24A0EE63-FABE-FE14-8E6D-87388D4381A8}"/>
                </a:ext>
              </a:extLst>
            </p:cNvPr>
            <p:cNvPicPr>
              <a:picLocks noChangeAspect="1"/>
            </p:cNvPicPr>
            <p:nvPr/>
          </p:nvPicPr>
          <p:blipFill>
            <a:blip r:embed="rId4"/>
            <a:stretch>
              <a:fillRect/>
            </a:stretch>
          </p:blipFill>
          <p:spPr>
            <a:xfrm>
              <a:off x="570978" y="5890677"/>
              <a:ext cx="349601" cy="236620"/>
            </a:xfrm>
            <a:prstGeom prst="rect">
              <a:avLst/>
            </a:prstGeom>
            <a:ln>
              <a:noFill/>
            </a:ln>
            <a:effectLst>
              <a:outerShdw blurRad="292100" dist="139700" dir="2700000" algn="tl" rotWithShape="0">
                <a:srgbClr val="333333">
                  <a:alpha val="65000"/>
                </a:srgbClr>
              </a:outerShdw>
            </a:effectLst>
          </p:spPr>
        </p:pic>
        <p:pic>
          <p:nvPicPr>
            <p:cNvPr id="26" name="Image 25">
              <a:extLst>
                <a:ext uri="{FF2B5EF4-FFF2-40B4-BE49-F238E27FC236}">
                  <a16:creationId xmlns:a16="http://schemas.microsoft.com/office/drawing/2014/main" id="{96D4DBAC-3CDA-F010-BE77-115566E19B75}"/>
                </a:ext>
              </a:extLst>
            </p:cNvPr>
            <p:cNvPicPr>
              <a:picLocks noChangeAspect="1"/>
            </p:cNvPicPr>
            <p:nvPr/>
          </p:nvPicPr>
          <p:blipFill>
            <a:blip r:embed="rId5"/>
            <a:stretch>
              <a:fillRect/>
            </a:stretch>
          </p:blipFill>
          <p:spPr>
            <a:xfrm>
              <a:off x="920579" y="5890677"/>
              <a:ext cx="195263" cy="158514"/>
            </a:xfrm>
            <a:prstGeom prst="rect">
              <a:avLst/>
            </a:prstGeom>
            <a:ln>
              <a:noFill/>
            </a:ln>
            <a:effectLst>
              <a:outerShdw blurRad="292100" dist="139700" dir="2700000" algn="tl" rotWithShape="0">
                <a:srgbClr val="333333">
                  <a:alpha val="65000"/>
                </a:srgbClr>
              </a:outerShdw>
            </a:effectLst>
          </p:spPr>
        </p:pic>
      </p:grpSp>
      <p:pic>
        <p:nvPicPr>
          <p:cNvPr id="29" name="Image 28">
            <a:extLst>
              <a:ext uri="{FF2B5EF4-FFF2-40B4-BE49-F238E27FC236}">
                <a16:creationId xmlns:a16="http://schemas.microsoft.com/office/drawing/2014/main" id="{DB07D0F5-47F5-DAB6-C554-BA12233ADA3D}"/>
              </a:ext>
            </a:extLst>
          </p:cNvPr>
          <p:cNvPicPr>
            <a:picLocks noChangeAspect="1"/>
          </p:cNvPicPr>
          <p:nvPr/>
        </p:nvPicPr>
        <p:blipFill>
          <a:blip r:embed="rId6"/>
          <a:stretch>
            <a:fillRect/>
          </a:stretch>
        </p:blipFill>
        <p:spPr>
          <a:xfrm>
            <a:off x="9101453" y="4428549"/>
            <a:ext cx="2296649" cy="1056772"/>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3DE9F8FE-D6B0-1F20-7B23-268C304BC575}"/>
              </a:ext>
            </a:extLst>
          </p:cNvPr>
          <p:cNvSpPr txBox="1"/>
          <p:nvPr/>
        </p:nvSpPr>
        <p:spPr>
          <a:xfrm>
            <a:off x="384946" y="3645035"/>
            <a:ext cx="7166228" cy="1538883"/>
          </a:xfrm>
          <a:prstGeom prst="rect">
            <a:avLst/>
          </a:prstGeom>
          <a:noFill/>
        </p:spPr>
        <p:txBody>
          <a:bodyPr wrap="square">
            <a:spAutoFit/>
          </a:bodyPr>
          <a:lstStyle/>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La </a:t>
            </a:r>
            <a:r>
              <a:rPr kumimoji="0" lang="fr-FR" sz="1400" b="1"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téléprocédure</a:t>
            </a:r>
            <a:r>
              <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 </a:t>
            </a: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Assurance Vieillesse des Aidants </a:t>
            </a:r>
            <a:r>
              <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est ouverte aux profils suivants : </a:t>
            </a:r>
            <a:endPar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609630" rtl="0" eaLnBrk="1" fontAlgn="auto" latinLnBrk="0" hangingPunct="1">
              <a:spcBef>
                <a:spcPts val="0"/>
              </a:spcBef>
              <a:spcAft>
                <a:spcPts val="0"/>
              </a:spcAft>
              <a:buClrTx/>
              <a:buSzTx/>
              <a:buFontTx/>
              <a:buNone/>
              <a:tabLst/>
              <a:defRPr/>
            </a:pPr>
            <a:endParaRPr lang="fr-FR" sz="1400" dirty="0">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609630" rtl="0" eaLnBrk="1" fontAlgn="auto" latinLnBrk="0" hangingPunct="1">
              <a:spcBef>
                <a:spcPts val="0"/>
              </a:spcBef>
              <a:spcAft>
                <a:spcPts val="0"/>
              </a:spcAft>
              <a:buClrTx/>
              <a:buSzTx/>
              <a:buFontTx/>
              <a:buChar char="-"/>
              <a:tabLst/>
              <a:defRPr/>
            </a:pP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Dossiers </a:t>
            </a:r>
            <a:r>
              <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affiliés, </a:t>
            </a:r>
            <a:endPar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609630" rtl="0" eaLnBrk="1" fontAlgn="auto" latinLnBrk="0" hangingPunct="1">
              <a:spcBef>
                <a:spcPts val="0"/>
              </a:spcBef>
              <a:spcAft>
                <a:spcPts val="0"/>
              </a:spcAft>
              <a:buClrTx/>
              <a:buSzTx/>
              <a:buFontTx/>
              <a:buChar char="-"/>
              <a:tabLst/>
              <a:defRPr/>
            </a:pP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Conjoint </a:t>
            </a:r>
            <a:r>
              <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avec délégation</a:t>
            </a: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
            </a:r>
          </a:p>
          <a:p>
            <a:pPr marL="285750" marR="0" lvl="0" indent="-285750" algn="l" defTabSz="609630" rtl="0" eaLnBrk="1" fontAlgn="auto" latinLnBrk="0" hangingPunct="1">
              <a:spcBef>
                <a:spcPts val="0"/>
              </a:spcBef>
              <a:spcAft>
                <a:spcPts val="0"/>
              </a:spcAft>
              <a:buClrTx/>
              <a:buSzTx/>
              <a:buFontTx/>
              <a:buChar char="-"/>
              <a:tabLst/>
              <a:defRPr/>
            </a:pPr>
            <a:r>
              <a:rPr lang="fr-FR" sz="1400" dirty="0">
                <a:latin typeface="Roboto" panose="02000000000000000000" pitchFamily="2" charset="0"/>
                <a:ea typeface="Roboto" panose="02000000000000000000" pitchFamily="2" charset="0"/>
                <a:cs typeface="Roboto" panose="02000000000000000000" pitchFamily="2" charset="0"/>
              </a:rPr>
              <a:t>Tuteur</a:t>
            </a:r>
            <a:r>
              <a:rPr kumimoji="0" lang="fr-FR"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physique </a:t>
            </a:r>
            <a:r>
              <a:rPr kumimoji="0" lang="fr-FR" sz="1200" b="0" i="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(tutelle, curatelle renforcée, sauvegarde de </a:t>
            </a:r>
          </a:p>
          <a:p>
            <a:pPr marR="0" lvl="0" algn="l" defTabSz="609630" rtl="0" eaLnBrk="1" fontAlgn="auto" latinLnBrk="0" hangingPunct="1">
              <a:spcBef>
                <a:spcPts val="0"/>
              </a:spcBef>
              <a:spcAft>
                <a:spcPts val="0"/>
              </a:spcAft>
              <a:buClrTx/>
              <a:buSzTx/>
              <a:tabLst/>
              <a:defRPr/>
            </a:pPr>
            <a:r>
              <a:rPr kumimoji="0" lang="fr-FR" sz="1200" b="0" i="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justice, mesure d’habilitation familiale générale et mandat de </a:t>
            </a:r>
          </a:p>
          <a:p>
            <a:pPr marR="0" lvl="0" algn="l" defTabSz="609630" rtl="0" eaLnBrk="1" fontAlgn="auto" latinLnBrk="0" hangingPunct="1">
              <a:spcBef>
                <a:spcPts val="0"/>
              </a:spcBef>
              <a:spcAft>
                <a:spcPts val="0"/>
              </a:spcAft>
              <a:buClrTx/>
              <a:buSzTx/>
              <a:tabLst/>
              <a:defRPr/>
            </a:pPr>
            <a:r>
              <a:rPr lang="fr-FR" sz="1200" i="1" dirty="0">
                <a:latin typeface="Roboto" panose="02000000000000000000" pitchFamily="2" charset="0"/>
                <a:ea typeface="Roboto" panose="02000000000000000000" pitchFamily="2" charset="0"/>
                <a:cs typeface="Roboto" panose="02000000000000000000" pitchFamily="2" charset="0"/>
              </a:rPr>
              <a:t>        </a:t>
            </a:r>
            <a:r>
              <a:rPr kumimoji="0" lang="fr-FR" sz="1200" b="0" i="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protection future)</a:t>
            </a:r>
            <a:endParaRPr kumimoji="0" lang="fr-FR" sz="1400" b="0" i="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9" name="Flèche : chevron 38">
            <a:extLst>
              <a:ext uri="{FF2B5EF4-FFF2-40B4-BE49-F238E27FC236}">
                <a16:creationId xmlns:a16="http://schemas.microsoft.com/office/drawing/2014/main" id="{DCB52936-B69B-8F83-EE73-DE49FB3134DD}"/>
              </a:ext>
            </a:extLst>
          </p:cNvPr>
          <p:cNvSpPr/>
          <p:nvPr/>
        </p:nvSpPr>
        <p:spPr>
          <a:xfrm>
            <a:off x="8606753" y="4878068"/>
            <a:ext cx="337085" cy="321294"/>
          </a:xfrm>
          <a:prstGeom prst="chevron">
            <a:avLst/>
          </a:prstGeom>
          <a:solidFill>
            <a:srgbClr val="9482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5940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3AD3448-CF13-6B44-2968-F8AFE5807D43}"/>
              </a:ext>
            </a:extLst>
          </p:cNvPr>
          <p:cNvSpPr txBox="1"/>
          <p:nvPr/>
        </p:nvSpPr>
        <p:spPr>
          <a:xfrm>
            <a:off x="531222" y="1042721"/>
            <a:ext cx="11077303" cy="738664"/>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spcBef>
                <a:spcPts val="0"/>
              </a:spcBef>
              <a:spcAft>
                <a:spcPts val="0"/>
              </a:spcAft>
              <a:buClrTx/>
              <a:buSzTx/>
              <a:buFontTx/>
              <a:buNone/>
              <a:tabLst/>
              <a:defRPr/>
            </a:pPr>
            <a:r>
              <a:rPr kumimoji="0" lang="fr-FR" sz="1600" b="1" i="0" u="sng" strike="noStrike" kern="1200" cap="none" spc="0" normalizeH="0" baseline="0" noProof="0" dirty="0">
                <a:ln>
                  <a:noFill/>
                </a:ln>
                <a:effectLst/>
                <a:uLnTx/>
                <a:uFillTx/>
                <a:ea typeface="+mn-ea"/>
                <a:cs typeface="+mn-cs"/>
              </a:rPr>
              <a:t>Test d’éligibilité</a:t>
            </a:r>
          </a:p>
          <a:p>
            <a:pPr marL="0" marR="0" lvl="0" indent="0" algn="l" defTabSz="609630" rtl="0" eaLnBrk="1" fontAlgn="auto" latinLnBrk="0" hangingPunct="1">
              <a:spcBef>
                <a:spcPts val="0"/>
              </a:spcBef>
              <a:spcAft>
                <a:spcPts val="0"/>
              </a:spcAft>
              <a:buClrTx/>
              <a:buSzTx/>
              <a:buFontTx/>
              <a:buNone/>
              <a:tabLst/>
              <a:defRPr/>
            </a:pPr>
            <a:endParaRPr kumimoji="0" lang="fr-FR" sz="1200" b="1" i="0" u="sng" strike="noStrike" kern="1200" cap="none" spc="0" normalizeH="0" baseline="0" noProof="0" dirty="0">
              <a:ln>
                <a:noFill/>
              </a:ln>
              <a:effectLst/>
              <a:uLnTx/>
              <a:uFillTx/>
              <a:ea typeface="+mn-ea"/>
              <a:cs typeface="+mn-cs"/>
            </a:endParaRPr>
          </a:p>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0" normalizeH="0" baseline="0" noProof="0" dirty="0">
                <a:ln>
                  <a:noFill/>
                </a:ln>
                <a:effectLst/>
                <a:uLnTx/>
                <a:uFillTx/>
                <a:ea typeface="+mn-ea"/>
                <a:cs typeface="+mn-cs"/>
              </a:rPr>
              <a:t>Si l’une des conditions n’est pas remplies lors du test d’éligibilité, alors un message de refus s’affiche et s’adapte au motif de refus.</a:t>
            </a:r>
            <a:endParaRPr kumimoji="0" lang="fr-FR" sz="1200" b="0" i="0" u="none" strike="noStrike" kern="1200" cap="none" spc="0" normalizeH="0" baseline="0" noProof="0" dirty="0">
              <a:ln>
                <a:noFill/>
              </a:ln>
              <a:effectLst/>
              <a:uLnTx/>
              <a:uFillTx/>
              <a:ea typeface="+mn-ea"/>
              <a:cs typeface="+mn-cs"/>
            </a:endParaRPr>
          </a:p>
        </p:txBody>
      </p:sp>
      <p:sp>
        <p:nvSpPr>
          <p:cNvPr id="13" name="ZoneTexte 12">
            <a:extLst>
              <a:ext uri="{FF2B5EF4-FFF2-40B4-BE49-F238E27FC236}">
                <a16:creationId xmlns:a16="http://schemas.microsoft.com/office/drawing/2014/main" id="{C6776B2A-2EAD-7641-F953-B93FAB48E99D}"/>
              </a:ext>
            </a:extLst>
          </p:cNvPr>
          <p:cNvSpPr txBox="1"/>
          <p:nvPr/>
        </p:nvSpPr>
        <p:spPr>
          <a:xfrm>
            <a:off x="726817" y="1781385"/>
            <a:ext cx="11337443" cy="1323439"/>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90510" marR="0" lvl="0" indent="-190510" algn="l" defTabSz="609630" rtl="0" eaLnBrk="1" fontAlgn="auto" latinLnBrk="0" hangingPunct="1">
              <a:spcBef>
                <a:spcPts val="0"/>
              </a:spcBef>
              <a:spcAft>
                <a:spcPts val="300"/>
              </a:spcAft>
              <a:buClrTx/>
              <a:buSzTx/>
              <a:buFont typeface="Wingdings" panose="05000000000000000000" pitchFamily="2" charset="2"/>
              <a:buChar char="Ø"/>
              <a:tabLst/>
              <a:defRPr/>
            </a:pPr>
            <a:r>
              <a:rPr kumimoji="0" lang="fr-FR" sz="1400" b="0" i="1" strike="noStrike" kern="1200" cap="none" spc="0" normalizeH="0" baseline="0" noProof="0" dirty="0">
                <a:ln>
                  <a:noFill/>
                </a:ln>
                <a:effectLst/>
                <a:uLnTx/>
                <a:uFillTx/>
                <a:ea typeface="+mn-ea"/>
                <a:cs typeface="+mn-cs"/>
              </a:rPr>
              <a:t>La personne aidée réside dans un établissement spécialisé</a:t>
            </a:r>
          </a:p>
          <a:p>
            <a:pPr marL="190510" marR="0" lvl="0" indent="-190510" algn="l" defTabSz="609630" rtl="0" eaLnBrk="1" fontAlgn="auto" latinLnBrk="0" hangingPunct="1">
              <a:spcBef>
                <a:spcPts val="0"/>
              </a:spcBef>
              <a:spcAft>
                <a:spcPts val="300"/>
              </a:spcAft>
              <a:buClrTx/>
              <a:buSzTx/>
              <a:buFont typeface="Wingdings" panose="05000000000000000000" pitchFamily="2" charset="2"/>
              <a:buChar char="Ø"/>
              <a:tabLst/>
              <a:defRPr/>
            </a:pPr>
            <a:r>
              <a:rPr kumimoji="0" lang="fr-FR" sz="1400" b="0" i="1" strike="noStrike" kern="1200" cap="none" spc="0" normalizeH="0" baseline="0" noProof="0" dirty="0">
                <a:ln>
                  <a:noFill/>
                </a:ln>
                <a:effectLst/>
                <a:uLnTx/>
                <a:uFillTx/>
                <a:ea typeface="+mn-ea"/>
                <a:cs typeface="+mn-cs"/>
              </a:rPr>
              <a:t>L’aidant est TNS (travailleur non salarié) mais n’a pas réduit son activité pour s’occuper d’un proche dépendant</a:t>
            </a:r>
          </a:p>
          <a:p>
            <a:pPr marL="190510" marR="0" lvl="0" indent="-190510" algn="l" defTabSz="609630" rtl="0" eaLnBrk="1" fontAlgn="auto" latinLnBrk="0" hangingPunct="1">
              <a:spcBef>
                <a:spcPts val="0"/>
              </a:spcBef>
              <a:spcAft>
                <a:spcPts val="300"/>
              </a:spcAft>
              <a:buClrTx/>
              <a:buSzTx/>
              <a:buFont typeface="Wingdings" panose="05000000000000000000" pitchFamily="2" charset="2"/>
              <a:buChar char="Ø"/>
              <a:tabLst/>
              <a:defRPr/>
            </a:pPr>
            <a:r>
              <a:rPr kumimoji="0" lang="fr-FR" sz="1400" b="0" i="1" strike="noStrike" kern="1200" cap="none" spc="0" normalizeH="0" baseline="0" noProof="0" dirty="0">
                <a:ln>
                  <a:noFill/>
                </a:ln>
                <a:effectLst/>
                <a:uLnTx/>
                <a:uFillTx/>
                <a:ea typeface="+mn-ea"/>
                <a:cs typeface="+mn-cs"/>
              </a:rPr>
              <a:t>Le demandeur est magistrat, fonctionnaire ou militaire</a:t>
            </a:r>
          </a:p>
          <a:p>
            <a:pPr marL="190510" marR="0" lvl="0" indent="-190510" algn="l" defTabSz="609630" rtl="0" eaLnBrk="1" fontAlgn="auto" latinLnBrk="0" hangingPunct="1">
              <a:spcBef>
                <a:spcPts val="0"/>
              </a:spcBef>
              <a:spcAft>
                <a:spcPts val="300"/>
              </a:spcAft>
              <a:buClrTx/>
              <a:buSzTx/>
              <a:buFont typeface="Wingdings" panose="05000000000000000000" pitchFamily="2" charset="2"/>
              <a:buChar char="Ø"/>
              <a:tabLst/>
              <a:defRPr/>
            </a:pPr>
            <a:r>
              <a:rPr kumimoji="0" lang="fr-FR" sz="1400" b="0" i="1" strike="noStrike" kern="1200" cap="none" spc="0" normalizeH="0" baseline="0" noProof="0" dirty="0">
                <a:ln>
                  <a:noFill/>
                </a:ln>
                <a:effectLst/>
                <a:uLnTx/>
                <a:uFillTx/>
                <a:ea typeface="+mn-ea"/>
                <a:cs typeface="+mn-cs"/>
              </a:rPr>
              <a:t>La situation professionnelle du demandeur ne permet pas l’ouverture du droit ( ex : chômeur, stagiaire de la formation professionnelle)</a:t>
            </a:r>
          </a:p>
          <a:p>
            <a:pPr marL="190510" marR="0" lvl="0" indent="-190510" algn="l" defTabSz="609630" rtl="0" eaLnBrk="1" fontAlgn="auto" latinLnBrk="0" hangingPunct="1">
              <a:spcBef>
                <a:spcPts val="0"/>
              </a:spcBef>
              <a:spcAft>
                <a:spcPts val="300"/>
              </a:spcAft>
              <a:buClrTx/>
              <a:buSzTx/>
              <a:buFont typeface="Wingdings" panose="05000000000000000000" pitchFamily="2" charset="2"/>
              <a:buChar char="Ø"/>
              <a:tabLst/>
              <a:defRPr/>
            </a:pPr>
            <a:r>
              <a:rPr kumimoji="0" lang="fr-FR" sz="1400" b="0" i="1" strike="noStrike" kern="1200" cap="none" spc="0" normalizeH="0" baseline="0" noProof="0" dirty="0">
                <a:ln>
                  <a:noFill/>
                </a:ln>
                <a:effectLst/>
                <a:uLnTx/>
                <a:uFillTx/>
                <a:ea typeface="+mn-ea"/>
                <a:cs typeface="+mn-cs"/>
              </a:rPr>
              <a:t>Le taux d’incapacité de la personne aidée est inférieur à 80% </a:t>
            </a:r>
            <a:endParaRPr kumimoji="0" lang="fr-FR" sz="1400" b="0" i="0" u="none" strike="noStrike" kern="1200" cap="none" spc="0" normalizeH="0" baseline="0" noProof="0" dirty="0">
              <a:ln>
                <a:noFill/>
              </a:ln>
              <a:effectLst/>
              <a:uLnTx/>
              <a:uFillTx/>
              <a:ea typeface="+mn-ea"/>
              <a:cs typeface="+mn-cs"/>
            </a:endParaRPr>
          </a:p>
        </p:txBody>
      </p:sp>
      <p:sp>
        <p:nvSpPr>
          <p:cNvPr id="19" name="Titre 2">
            <a:extLst>
              <a:ext uri="{FF2B5EF4-FFF2-40B4-BE49-F238E27FC236}">
                <a16:creationId xmlns:a16="http://schemas.microsoft.com/office/drawing/2014/main" id="{98B84747-944B-128C-3310-AC9C9D95F2B7}"/>
              </a:ext>
            </a:extLst>
          </p:cNvPr>
          <p:cNvSpPr>
            <a:spLocks noGrp="1"/>
          </p:cNvSpPr>
          <p:nvPr>
            <p:ph type="title"/>
          </p:nvPr>
        </p:nvSpPr>
        <p:spPr>
          <a:xfrm>
            <a:off x="186813" y="136525"/>
            <a:ext cx="11818374" cy="661168"/>
          </a:xfrm>
          <a:solidFill>
            <a:srgbClr val="9482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dirty="0">
                <a:solidFill>
                  <a:schemeClr val="bg2"/>
                </a:solidFill>
              </a:rPr>
              <a:t>Assurance Vieillesse des Aidants</a:t>
            </a:r>
            <a:r>
              <a:rPr lang="fr-FR">
                <a:solidFill>
                  <a:schemeClr val="bg2"/>
                </a:solidFill>
              </a:rPr>
              <a:t> : ouverture de la téléprocédure</a:t>
            </a:r>
          </a:p>
        </p:txBody>
      </p:sp>
      <p:grpSp>
        <p:nvGrpSpPr>
          <p:cNvPr id="9" name="Groupe 8">
            <a:extLst>
              <a:ext uri="{FF2B5EF4-FFF2-40B4-BE49-F238E27FC236}">
                <a16:creationId xmlns:a16="http://schemas.microsoft.com/office/drawing/2014/main" id="{1FBB5E49-5AAC-8B9D-73E5-DA778D681D73}"/>
              </a:ext>
            </a:extLst>
          </p:cNvPr>
          <p:cNvGrpSpPr/>
          <p:nvPr/>
        </p:nvGrpSpPr>
        <p:grpSpPr>
          <a:xfrm>
            <a:off x="1342103" y="4708265"/>
            <a:ext cx="4224631" cy="1323203"/>
            <a:chOff x="658760" y="4845702"/>
            <a:chExt cx="4048180" cy="1008333"/>
          </a:xfrm>
        </p:grpSpPr>
        <p:pic>
          <p:nvPicPr>
            <p:cNvPr id="4" name="Image 3">
              <a:extLst>
                <a:ext uri="{FF2B5EF4-FFF2-40B4-BE49-F238E27FC236}">
                  <a16:creationId xmlns:a16="http://schemas.microsoft.com/office/drawing/2014/main" id="{E0E775F1-A0CF-501F-7F3F-EC87F5D39EC3}"/>
                </a:ext>
              </a:extLst>
            </p:cNvPr>
            <p:cNvPicPr>
              <a:picLocks noChangeAspect="1"/>
            </p:cNvPicPr>
            <p:nvPr/>
          </p:nvPicPr>
          <p:blipFill rotWithShape="1">
            <a:blip r:embed="rId2"/>
            <a:srcRect t="46419"/>
            <a:stretch/>
          </p:blipFill>
          <p:spPr>
            <a:xfrm>
              <a:off x="658761" y="5113040"/>
              <a:ext cx="4048179" cy="740995"/>
            </a:xfrm>
            <a:prstGeom prst="rect">
              <a:avLst/>
            </a:prstGeom>
            <a:ln>
              <a:solidFill>
                <a:srgbClr val="948200"/>
              </a:solidFill>
            </a:ln>
          </p:spPr>
        </p:pic>
        <p:pic>
          <p:nvPicPr>
            <p:cNvPr id="7" name="Image 6">
              <a:extLst>
                <a:ext uri="{FF2B5EF4-FFF2-40B4-BE49-F238E27FC236}">
                  <a16:creationId xmlns:a16="http://schemas.microsoft.com/office/drawing/2014/main" id="{E95B09DF-1460-6D7C-32FF-90AAD4D6EAFF}"/>
                </a:ext>
              </a:extLst>
            </p:cNvPr>
            <p:cNvPicPr>
              <a:picLocks noChangeAspect="1"/>
            </p:cNvPicPr>
            <p:nvPr/>
          </p:nvPicPr>
          <p:blipFill rotWithShape="1">
            <a:blip r:embed="rId2"/>
            <a:srcRect t="-6524" b="87193"/>
            <a:stretch/>
          </p:blipFill>
          <p:spPr>
            <a:xfrm>
              <a:off x="658760" y="4845702"/>
              <a:ext cx="4042407" cy="267338"/>
            </a:xfrm>
            <a:prstGeom prst="rect">
              <a:avLst/>
            </a:prstGeom>
            <a:ln>
              <a:solidFill>
                <a:srgbClr val="948200"/>
              </a:solidFill>
            </a:ln>
          </p:spPr>
        </p:pic>
      </p:grpSp>
      <p:grpSp>
        <p:nvGrpSpPr>
          <p:cNvPr id="12" name="Groupe 11">
            <a:extLst>
              <a:ext uri="{FF2B5EF4-FFF2-40B4-BE49-F238E27FC236}">
                <a16:creationId xmlns:a16="http://schemas.microsoft.com/office/drawing/2014/main" id="{AF838CA4-B529-D432-5296-21EEB7CFC990}"/>
              </a:ext>
            </a:extLst>
          </p:cNvPr>
          <p:cNvGrpSpPr/>
          <p:nvPr/>
        </p:nvGrpSpPr>
        <p:grpSpPr>
          <a:xfrm>
            <a:off x="1342103" y="3189867"/>
            <a:ext cx="4218606" cy="1323439"/>
            <a:chOff x="743051" y="3372046"/>
            <a:chExt cx="4042407" cy="970838"/>
          </a:xfrm>
        </p:grpSpPr>
        <p:pic>
          <p:nvPicPr>
            <p:cNvPr id="3" name="Image 2">
              <a:extLst>
                <a:ext uri="{FF2B5EF4-FFF2-40B4-BE49-F238E27FC236}">
                  <a16:creationId xmlns:a16="http://schemas.microsoft.com/office/drawing/2014/main" id="{758CDAF5-1B35-D332-8FAF-40F2687814FD}"/>
                </a:ext>
              </a:extLst>
            </p:cNvPr>
            <p:cNvPicPr>
              <a:picLocks noChangeAspect="1"/>
            </p:cNvPicPr>
            <p:nvPr/>
          </p:nvPicPr>
          <p:blipFill rotWithShape="1">
            <a:blip r:embed="rId3"/>
            <a:srcRect t="48050"/>
            <a:stretch/>
          </p:blipFill>
          <p:spPr>
            <a:xfrm>
              <a:off x="743051" y="3601889"/>
              <a:ext cx="4042407" cy="740995"/>
            </a:xfrm>
            <a:prstGeom prst="rect">
              <a:avLst/>
            </a:prstGeom>
            <a:ln>
              <a:solidFill>
                <a:srgbClr val="948200"/>
              </a:solidFill>
            </a:ln>
          </p:spPr>
        </p:pic>
        <p:pic>
          <p:nvPicPr>
            <p:cNvPr id="11" name="Image 10">
              <a:extLst>
                <a:ext uri="{FF2B5EF4-FFF2-40B4-BE49-F238E27FC236}">
                  <a16:creationId xmlns:a16="http://schemas.microsoft.com/office/drawing/2014/main" id="{4F106B49-04FF-C64C-ADC7-E8C97D7357AE}"/>
                </a:ext>
              </a:extLst>
            </p:cNvPr>
            <p:cNvPicPr>
              <a:picLocks noChangeAspect="1"/>
            </p:cNvPicPr>
            <p:nvPr/>
          </p:nvPicPr>
          <p:blipFill rotWithShape="1">
            <a:blip r:embed="rId3"/>
            <a:srcRect t="34" b="83852"/>
            <a:stretch/>
          </p:blipFill>
          <p:spPr>
            <a:xfrm>
              <a:off x="743051" y="3372046"/>
              <a:ext cx="4042407" cy="229843"/>
            </a:xfrm>
            <a:prstGeom prst="rect">
              <a:avLst/>
            </a:prstGeom>
            <a:ln>
              <a:solidFill>
                <a:srgbClr val="948200"/>
              </a:solidFill>
            </a:ln>
          </p:spPr>
        </p:pic>
      </p:grpSp>
      <p:grpSp>
        <p:nvGrpSpPr>
          <p:cNvPr id="17" name="Groupe 16">
            <a:extLst>
              <a:ext uri="{FF2B5EF4-FFF2-40B4-BE49-F238E27FC236}">
                <a16:creationId xmlns:a16="http://schemas.microsoft.com/office/drawing/2014/main" id="{E338727C-AFE6-7E42-AF9A-84874281FEF0}"/>
              </a:ext>
            </a:extLst>
          </p:cNvPr>
          <p:cNvGrpSpPr/>
          <p:nvPr/>
        </p:nvGrpSpPr>
        <p:grpSpPr>
          <a:xfrm>
            <a:off x="6395540" y="3192733"/>
            <a:ext cx="4042407" cy="1323439"/>
            <a:chOff x="5691206" y="3258528"/>
            <a:chExt cx="3746268" cy="1022602"/>
          </a:xfrm>
        </p:grpSpPr>
        <p:pic>
          <p:nvPicPr>
            <p:cNvPr id="6" name="Image 5" descr="Une image contenant texte, capture d’écran, Page web, Site web&#10;&#10;Description générée automatiquement">
              <a:extLst>
                <a:ext uri="{FF2B5EF4-FFF2-40B4-BE49-F238E27FC236}">
                  <a16:creationId xmlns:a16="http://schemas.microsoft.com/office/drawing/2014/main" id="{08286DF5-7E02-A2F0-2914-3FD6B61E8915}"/>
                </a:ext>
              </a:extLst>
            </p:cNvPr>
            <p:cNvPicPr>
              <a:picLocks noChangeAspect="1"/>
            </p:cNvPicPr>
            <p:nvPr/>
          </p:nvPicPr>
          <p:blipFill rotWithShape="1">
            <a:blip r:embed="rId4"/>
            <a:srcRect t="33445" b="8572"/>
            <a:stretch/>
          </p:blipFill>
          <p:spPr>
            <a:xfrm>
              <a:off x="5691206" y="3461085"/>
              <a:ext cx="3746268" cy="820045"/>
            </a:xfrm>
            <a:prstGeom prst="rect">
              <a:avLst/>
            </a:prstGeom>
            <a:ln>
              <a:solidFill>
                <a:srgbClr val="948200"/>
              </a:solidFill>
            </a:ln>
          </p:spPr>
        </p:pic>
        <p:pic>
          <p:nvPicPr>
            <p:cNvPr id="14" name="Image 13" descr="Une image contenant texte, capture d’écran, Page web, Site web&#10;&#10;Description générée automatiquement">
              <a:extLst>
                <a:ext uri="{FF2B5EF4-FFF2-40B4-BE49-F238E27FC236}">
                  <a16:creationId xmlns:a16="http://schemas.microsoft.com/office/drawing/2014/main" id="{C063A2E2-7EC6-1034-6F57-E715DDF1081D}"/>
                </a:ext>
              </a:extLst>
            </p:cNvPr>
            <p:cNvPicPr>
              <a:picLocks noChangeAspect="1"/>
            </p:cNvPicPr>
            <p:nvPr/>
          </p:nvPicPr>
          <p:blipFill rotWithShape="1">
            <a:blip r:embed="rId4"/>
            <a:srcRect t="-2208" b="90553"/>
            <a:stretch/>
          </p:blipFill>
          <p:spPr>
            <a:xfrm>
              <a:off x="5691206" y="3258528"/>
              <a:ext cx="3746268" cy="190543"/>
            </a:xfrm>
            <a:prstGeom prst="rect">
              <a:avLst/>
            </a:prstGeom>
            <a:ln>
              <a:solidFill>
                <a:srgbClr val="948200"/>
              </a:solidFill>
            </a:ln>
          </p:spPr>
        </p:pic>
      </p:grpSp>
      <p:grpSp>
        <p:nvGrpSpPr>
          <p:cNvPr id="23" name="Groupe 22">
            <a:extLst>
              <a:ext uri="{FF2B5EF4-FFF2-40B4-BE49-F238E27FC236}">
                <a16:creationId xmlns:a16="http://schemas.microsoft.com/office/drawing/2014/main" id="{1835F41F-A4C3-A3FE-FEFE-F1E8B1E9AE3E}"/>
              </a:ext>
            </a:extLst>
          </p:cNvPr>
          <p:cNvGrpSpPr/>
          <p:nvPr/>
        </p:nvGrpSpPr>
        <p:grpSpPr>
          <a:xfrm>
            <a:off x="6395539" y="4708030"/>
            <a:ext cx="4042407" cy="1323438"/>
            <a:chOff x="5691206" y="4980324"/>
            <a:chExt cx="3789858" cy="982874"/>
          </a:xfrm>
        </p:grpSpPr>
        <p:pic>
          <p:nvPicPr>
            <p:cNvPr id="18" name="Image 17">
              <a:extLst>
                <a:ext uri="{FF2B5EF4-FFF2-40B4-BE49-F238E27FC236}">
                  <a16:creationId xmlns:a16="http://schemas.microsoft.com/office/drawing/2014/main" id="{4D9115BA-5139-6F84-3B46-BECB57FCC238}"/>
                </a:ext>
              </a:extLst>
            </p:cNvPr>
            <p:cNvPicPr>
              <a:picLocks noChangeAspect="1"/>
            </p:cNvPicPr>
            <p:nvPr/>
          </p:nvPicPr>
          <p:blipFill rotWithShape="1">
            <a:blip r:embed="rId5"/>
            <a:srcRect t="49701"/>
            <a:stretch/>
          </p:blipFill>
          <p:spPr>
            <a:xfrm>
              <a:off x="5691206" y="5222202"/>
              <a:ext cx="3789858" cy="740996"/>
            </a:xfrm>
            <a:prstGeom prst="rect">
              <a:avLst/>
            </a:prstGeom>
            <a:ln>
              <a:solidFill>
                <a:srgbClr val="948200"/>
              </a:solidFill>
            </a:ln>
          </p:spPr>
        </p:pic>
        <p:pic>
          <p:nvPicPr>
            <p:cNvPr id="22" name="Image 21">
              <a:extLst>
                <a:ext uri="{FF2B5EF4-FFF2-40B4-BE49-F238E27FC236}">
                  <a16:creationId xmlns:a16="http://schemas.microsoft.com/office/drawing/2014/main" id="{B257930D-B649-6DEC-3ED7-A8B3AA29ED64}"/>
                </a:ext>
              </a:extLst>
            </p:cNvPr>
            <p:cNvPicPr>
              <a:picLocks noChangeAspect="1"/>
            </p:cNvPicPr>
            <p:nvPr/>
          </p:nvPicPr>
          <p:blipFill rotWithShape="1">
            <a:blip r:embed="rId5"/>
            <a:srcRect t="1382" b="83176"/>
            <a:stretch/>
          </p:blipFill>
          <p:spPr>
            <a:xfrm>
              <a:off x="5691206" y="4980324"/>
              <a:ext cx="3789858" cy="227486"/>
            </a:xfrm>
            <a:prstGeom prst="rect">
              <a:avLst/>
            </a:prstGeom>
            <a:ln>
              <a:solidFill>
                <a:srgbClr val="948200"/>
              </a:solidFill>
            </a:ln>
          </p:spPr>
        </p:pic>
      </p:grpSp>
    </p:spTree>
    <p:extLst>
      <p:ext uri="{BB962C8B-B14F-4D97-AF65-F5344CB8AC3E}">
        <p14:creationId xmlns:p14="http://schemas.microsoft.com/office/powerpoint/2010/main" val="421164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35EA641-8030-EAFA-7EFA-2BCD807EF519}"/>
              </a:ext>
            </a:extLst>
          </p:cNvPr>
          <p:cNvSpPr txBox="1"/>
          <p:nvPr/>
        </p:nvSpPr>
        <p:spPr>
          <a:xfrm>
            <a:off x="496389" y="1130814"/>
            <a:ext cx="11207931" cy="738664"/>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Si les conditions d’éligibilité sont remplies, l’allocataire est orienté vers la téléprocédure de demande.</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rPr>
              <a:t>Des infos bulles sont là pour accompagner l’allocataire tout au long de sa demande.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Image 1">
            <a:extLst>
              <a:ext uri="{FF2B5EF4-FFF2-40B4-BE49-F238E27FC236}">
                <a16:creationId xmlns:a16="http://schemas.microsoft.com/office/drawing/2014/main" id="{CA7E71AC-1355-CA45-3DBE-931313D39A4F}"/>
              </a:ext>
            </a:extLst>
          </p:cNvPr>
          <p:cNvPicPr>
            <a:picLocks noChangeAspect="1"/>
          </p:cNvPicPr>
          <p:nvPr/>
        </p:nvPicPr>
        <p:blipFill>
          <a:blip r:embed="rId2"/>
          <a:stretch>
            <a:fillRect/>
          </a:stretch>
        </p:blipFill>
        <p:spPr>
          <a:xfrm>
            <a:off x="3069770" y="1813049"/>
            <a:ext cx="6052457" cy="396182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8177B352-0732-AB47-2D13-82C9EF652A68}"/>
              </a:ext>
            </a:extLst>
          </p:cNvPr>
          <p:cNvSpPr/>
          <p:nvPr/>
        </p:nvSpPr>
        <p:spPr>
          <a:xfrm>
            <a:off x="7977405" y="5307942"/>
            <a:ext cx="1071155" cy="4669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Avenir Light"/>
              <a:ea typeface="+mn-ea"/>
              <a:cs typeface="+mn-cs"/>
            </a:endParaRPr>
          </a:p>
        </p:txBody>
      </p:sp>
      <p:sp>
        <p:nvSpPr>
          <p:cNvPr id="16" name="Titre 2">
            <a:extLst>
              <a:ext uri="{FF2B5EF4-FFF2-40B4-BE49-F238E27FC236}">
                <a16:creationId xmlns:a16="http://schemas.microsoft.com/office/drawing/2014/main" id="{7309710D-EC0A-E11B-1C77-56C12CEE8238}"/>
              </a:ext>
            </a:extLst>
          </p:cNvPr>
          <p:cNvSpPr>
            <a:spLocks noGrp="1"/>
          </p:cNvSpPr>
          <p:nvPr>
            <p:ph type="title"/>
          </p:nvPr>
        </p:nvSpPr>
        <p:spPr>
          <a:xfrm>
            <a:off x="186813" y="136525"/>
            <a:ext cx="11818374" cy="661168"/>
          </a:xfrm>
          <a:solidFill>
            <a:srgbClr val="9482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dirty="0">
                <a:solidFill>
                  <a:schemeClr val="bg2"/>
                </a:solidFill>
              </a:rPr>
              <a:t>Assurance Vieillesse des Aidants</a:t>
            </a:r>
            <a:r>
              <a:rPr lang="fr-FR">
                <a:solidFill>
                  <a:schemeClr val="bg2"/>
                </a:solidFill>
              </a:rPr>
              <a:t> : ouverture de la téléprocédure</a:t>
            </a:r>
          </a:p>
        </p:txBody>
      </p:sp>
      <p:sp>
        <p:nvSpPr>
          <p:cNvPr id="17" name="Espace réservé du numéro de diapositive 1">
            <a:extLst>
              <a:ext uri="{FF2B5EF4-FFF2-40B4-BE49-F238E27FC236}">
                <a16:creationId xmlns:a16="http://schemas.microsoft.com/office/drawing/2014/main" id="{550BDCBC-ABB7-8137-7C91-FDC9F2BA71E1}"/>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14</a:t>
            </a:fld>
            <a:endParaRPr lang="fr-FR"/>
          </a:p>
        </p:txBody>
      </p:sp>
      <p:sp>
        <p:nvSpPr>
          <p:cNvPr id="18" name="Espace réservé du pied de page 4">
            <a:extLst>
              <a:ext uri="{FF2B5EF4-FFF2-40B4-BE49-F238E27FC236}">
                <a16:creationId xmlns:a16="http://schemas.microsoft.com/office/drawing/2014/main" id="{8D360739-9B2F-12A3-847F-61FF124D6CD0}"/>
              </a:ext>
            </a:extLst>
          </p:cNvPr>
          <p:cNvSpPr>
            <a:spLocks noGrp="1"/>
          </p:cNvSpPr>
          <p:nvPr>
            <p:ph type="ftr" sz="quarter" idx="3"/>
          </p:nvPr>
        </p:nvSpPr>
        <p:spPr>
          <a:xfrm>
            <a:off x="5219927" y="6361975"/>
            <a:ext cx="1752145" cy="365125"/>
          </a:xfrm>
          <a:prstGeom prst="rect">
            <a:avLst/>
          </a:prstGeom>
        </p:spPr>
        <p:txBody>
          <a:bodyPr/>
          <a:lstStyle/>
          <a:p>
            <a:r>
              <a:rPr lang="fr-FR"/>
              <a:t>INFOS PARTENAIRES</a:t>
            </a:r>
          </a:p>
        </p:txBody>
      </p:sp>
      <p:sp>
        <p:nvSpPr>
          <p:cNvPr id="3" name="Rectangle : coins arrondis 2">
            <a:hlinkClick r:id="rId3" action="ppaction://hlinksldjump"/>
            <a:extLst>
              <a:ext uri="{FF2B5EF4-FFF2-40B4-BE49-F238E27FC236}">
                <a16:creationId xmlns:a16="http://schemas.microsoft.com/office/drawing/2014/main" id="{E5D0EE7E-0E56-11D9-D78E-D59AC21E69BC}"/>
              </a:ext>
            </a:extLst>
          </p:cNvPr>
          <p:cNvSpPr/>
          <p:nvPr/>
        </p:nvSpPr>
        <p:spPr>
          <a:xfrm>
            <a:off x="658761" y="6366182"/>
            <a:ext cx="973394" cy="365125"/>
          </a:xfrm>
          <a:prstGeom prst="roundRect">
            <a:avLst/>
          </a:prstGeom>
          <a:solidFill>
            <a:srgbClr val="94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a:t>Retour menu «prestations»</a:t>
            </a:r>
            <a:endParaRPr lang="fr-FR" sz="1000"/>
          </a:p>
        </p:txBody>
      </p:sp>
    </p:spTree>
    <p:extLst>
      <p:ext uri="{BB962C8B-B14F-4D97-AF65-F5344CB8AC3E}">
        <p14:creationId xmlns:p14="http://schemas.microsoft.com/office/powerpoint/2010/main" val="1435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Espace réservé du contenu 2">
            <a:extLst>
              <a:ext uri="{FF2B5EF4-FFF2-40B4-BE49-F238E27FC236}">
                <a16:creationId xmlns:a16="http://schemas.microsoft.com/office/drawing/2014/main" id="{9FC00FB1-90A1-75CB-4892-4C1D0FCC611F}"/>
              </a:ext>
            </a:extLst>
          </p:cNvPr>
          <p:cNvSpPr>
            <a:spLocks noGrp="1"/>
          </p:cNvSpPr>
          <p:nvPr>
            <p:ph idx="1"/>
          </p:nvPr>
        </p:nvSpPr>
        <p:spPr>
          <a:xfrm>
            <a:off x="1310106" y="2979336"/>
            <a:ext cx="9018151" cy="2430864"/>
          </a:xfrm>
        </p:spPr>
        <p:txBody>
          <a:bodyPr anchor="t">
            <a:normAutofit/>
          </a:bodyPr>
          <a:lstStyle/>
          <a:p>
            <a:pPr marL="0" indent="0" algn="ctr">
              <a:buNone/>
            </a:pPr>
            <a:r>
              <a:rPr lang="fr-FR" sz="3600" dirty="0">
                <a:solidFill>
                  <a:schemeClr val="tx2"/>
                </a:solidFill>
              </a:rPr>
              <a:t>Médiation :</a:t>
            </a:r>
            <a:endParaRPr lang="fr-FR" dirty="0">
              <a:solidFill>
                <a:schemeClr val="tx2"/>
              </a:solidFill>
              <a:ea typeface="Calibri" panose="020F0502020204030204"/>
              <a:cs typeface="Calibri" panose="020F0502020204030204"/>
            </a:endParaRPr>
          </a:p>
          <a:p>
            <a:pPr marL="0" indent="0" algn="ctr">
              <a:buNone/>
            </a:pPr>
            <a:r>
              <a:rPr lang="fr-FR" sz="3600" dirty="0">
                <a:solidFill>
                  <a:schemeClr val="tx2"/>
                </a:solidFill>
              </a:rPr>
              <a:t> ouverture de la téléprocédure</a:t>
            </a:r>
            <a:endParaRPr lang="fr-FR" dirty="0">
              <a:solidFill>
                <a:schemeClr val="tx2"/>
              </a:solidFill>
              <a:ea typeface="Calibri" panose="020F0502020204030204"/>
              <a:cs typeface="Calibri" panose="020F0502020204030204"/>
            </a:endParaRPr>
          </a:p>
          <a:p>
            <a:endParaRPr lang="fr-FR" sz="2000" dirty="0">
              <a:solidFill>
                <a:schemeClr val="tx2"/>
              </a:solidFill>
            </a:endParaRPr>
          </a:p>
        </p:txBody>
      </p:sp>
    </p:spTree>
    <p:extLst>
      <p:ext uri="{BB962C8B-B14F-4D97-AF65-F5344CB8AC3E}">
        <p14:creationId xmlns:p14="http://schemas.microsoft.com/office/powerpoint/2010/main" val="6163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4FF9F89-AC70-41C7-3054-6411F1CF3093}"/>
              </a:ext>
            </a:extLst>
          </p:cNvPr>
          <p:cNvSpPr txBox="1"/>
          <p:nvPr/>
        </p:nvSpPr>
        <p:spPr>
          <a:xfrm>
            <a:off x="584024" y="1324012"/>
            <a:ext cx="5829134" cy="2605842"/>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spcBef>
                <a:spcPts val="0"/>
              </a:spcBef>
              <a:spcAft>
                <a:spcPts val="0"/>
              </a:spcAft>
              <a:buClrTx/>
              <a:buSzTx/>
              <a:buFontTx/>
              <a:buNone/>
              <a:tabLst/>
              <a:defRPr/>
            </a:pPr>
            <a:r>
              <a:rPr kumimoji="0" lang="fr-FR" sz="1400" b="1" i="0" u="none" strike="noStrike" kern="1200" cap="none" spc="-47" normalizeH="0" baseline="0">
                <a:ln>
                  <a:noFill/>
                </a:ln>
                <a:solidFill>
                  <a:srgbClr val="0070C0"/>
                </a:solidFill>
                <a:effectLst/>
                <a:uLnTx/>
                <a:uFillTx/>
                <a:ea typeface="Open Sans"/>
                <a:cs typeface="Open Sans"/>
                <a:sym typeface="Open Sans"/>
              </a:rPr>
              <a:t>RAPPEL </a:t>
            </a:r>
            <a:r>
              <a:rPr kumimoji="0" lang="fr-FR" sz="1400" b="0" i="0" u="none" strike="noStrike" kern="1200" cap="none" spc="-47" normalizeH="0" baseline="0">
                <a:ln>
                  <a:noFill/>
                </a:ln>
                <a:solidFill>
                  <a:srgbClr val="15243F"/>
                </a:solidFill>
                <a:effectLst/>
                <a:uLnTx/>
                <a:uFillTx/>
                <a:ea typeface="Open Sans"/>
                <a:cs typeface="Open Sans"/>
                <a:sym typeface="Open Sans"/>
              </a:rPr>
              <a:t>:</a:t>
            </a:r>
          </a:p>
          <a:p>
            <a:pPr marL="0" marR="0" lvl="0" indent="0" algn="l" defTabSz="609630" rtl="0" eaLnBrk="1" fontAlgn="auto" latinLnBrk="0" hangingPunct="1">
              <a:spcBef>
                <a:spcPts val="0"/>
              </a:spcBef>
              <a:spcAft>
                <a:spcPts val="0"/>
              </a:spcAft>
              <a:buClrTx/>
              <a:buSzTx/>
              <a:buFontTx/>
              <a:buNone/>
              <a:tabLst/>
              <a:defRPr/>
            </a:pPr>
            <a:endParaRPr kumimoji="0" lang="fr-FR" sz="1400" b="0" i="0" u="none" strike="noStrike" kern="1200" cap="none" spc="-47" normalizeH="0" baseline="0">
              <a:ln>
                <a:noFill/>
              </a:ln>
              <a:solidFill>
                <a:srgbClr val="15243F"/>
              </a:solidFill>
              <a:effectLst/>
              <a:uLnTx/>
              <a:uFillTx/>
              <a:ea typeface="Open Sans"/>
              <a:cs typeface="Open Sans"/>
              <a:sym typeface="Open Sans"/>
            </a:endParaRPr>
          </a:p>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47" normalizeH="0" baseline="0">
                <a:ln>
                  <a:noFill/>
                </a:ln>
                <a:solidFill>
                  <a:srgbClr val="15243F"/>
                </a:solidFill>
                <a:effectLst/>
                <a:uLnTx/>
                <a:uFillTx/>
                <a:ea typeface="Open Sans"/>
                <a:cs typeface="Avenir Light" panose="020B0604020202020204" charset="0"/>
                <a:sym typeface="Open Sans"/>
              </a:rPr>
              <a:t>Le médiateur administratif de la Caf  intervient à la suite d'une réclamation lorsque le blocage persiste.</a:t>
            </a:r>
          </a:p>
          <a:p>
            <a:pPr marL="0" marR="0" lvl="0" indent="0" algn="l" defTabSz="609630" rtl="0" eaLnBrk="1" fontAlgn="auto" latinLnBrk="0" hangingPunct="1">
              <a:spcBef>
                <a:spcPts val="0"/>
              </a:spcBef>
              <a:spcAft>
                <a:spcPts val="0"/>
              </a:spcAft>
              <a:buClrTx/>
              <a:buSzTx/>
              <a:buFontTx/>
              <a:buNone/>
              <a:tabLst/>
              <a:defRPr/>
            </a:pPr>
            <a:endParaRPr kumimoji="0" lang="fr-FR" sz="1400" b="0" i="0" u="none" strike="noStrike" kern="1200" cap="none" spc="-47" normalizeH="0" baseline="0">
              <a:ln>
                <a:noFill/>
              </a:ln>
              <a:solidFill>
                <a:srgbClr val="15243F"/>
              </a:solidFill>
              <a:effectLst/>
              <a:uLnTx/>
              <a:uFillTx/>
              <a:ea typeface="Open Sans"/>
              <a:cs typeface="Avenir Light" panose="020B0604020202020204" charset="0"/>
              <a:sym typeface="Open Sans"/>
            </a:endParaRPr>
          </a:p>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47" normalizeH="0" baseline="0">
                <a:ln>
                  <a:noFill/>
                </a:ln>
                <a:solidFill>
                  <a:srgbClr val="15243F"/>
                </a:solidFill>
                <a:effectLst/>
                <a:uLnTx/>
                <a:uFillTx/>
                <a:ea typeface="Open Sans"/>
                <a:cs typeface="Avenir Light" panose="020B0604020202020204" charset="0"/>
                <a:sym typeface="Open Sans"/>
              </a:rPr>
              <a:t>Il rétablit la communication entre l'allocataire et les services de la Caf.</a:t>
            </a:r>
          </a:p>
          <a:p>
            <a:pPr marL="0" marR="0" lvl="0" indent="0" algn="l" defTabSz="609630" rtl="0" eaLnBrk="1" fontAlgn="auto" latinLnBrk="0" hangingPunct="1">
              <a:spcBef>
                <a:spcPts val="0"/>
              </a:spcBef>
              <a:spcAft>
                <a:spcPts val="0"/>
              </a:spcAft>
              <a:buClrTx/>
              <a:buSzTx/>
              <a:buFontTx/>
              <a:buNone/>
              <a:tabLst/>
              <a:defRPr/>
            </a:pPr>
            <a:endParaRPr kumimoji="0" lang="fr-FR" sz="1400" b="0" i="0" u="none" strike="noStrike" kern="1200" cap="none" spc="-47" normalizeH="0" baseline="0">
              <a:ln>
                <a:noFill/>
              </a:ln>
              <a:solidFill>
                <a:srgbClr val="15243F"/>
              </a:solidFill>
              <a:effectLst/>
              <a:uLnTx/>
              <a:uFillTx/>
              <a:ea typeface="Open Sans"/>
              <a:cs typeface="Avenir Light" panose="020B0604020202020204" charset="0"/>
              <a:sym typeface="Open Sans"/>
            </a:endParaRPr>
          </a:p>
          <a:p>
            <a:pPr marL="0" marR="0" lvl="0" indent="0" algn="l" defTabSz="609630" rtl="0" eaLnBrk="1" fontAlgn="auto" latinLnBrk="0" hangingPunct="1">
              <a:spcBef>
                <a:spcPts val="0"/>
              </a:spcBef>
              <a:spcAft>
                <a:spcPts val="0"/>
              </a:spcAft>
              <a:buClrTx/>
              <a:buSzTx/>
              <a:buFontTx/>
              <a:buNone/>
              <a:tabLst/>
              <a:defRPr/>
            </a:pPr>
            <a:r>
              <a:rPr kumimoji="0" lang="fr-FR" sz="1400" b="0" i="0" u="none" strike="noStrike" kern="1200" cap="none" spc="-47" normalizeH="0" baseline="0">
                <a:ln>
                  <a:noFill/>
                </a:ln>
                <a:solidFill>
                  <a:srgbClr val="15243F"/>
                </a:solidFill>
                <a:effectLst/>
                <a:uLnTx/>
                <a:uFillTx/>
                <a:ea typeface="Open Sans"/>
                <a:cs typeface="Avenir Light" panose="020B0604020202020204" charset="0"/>
                <a:sym typeface="Open Sans"/>
              </a:rPr>
              <a:t>L’allocataire doit déjà avoir essayé de régler le problème (réclamation) en contactant le service concerné  </a:t>
            </a:r>
            <a:r>
              <a:rPr kumimoji="0" lang="fr-FR" sz="1400" b="1" i="0" u="none" strike="noStrike" kern="1200" cap="none" spc="-47" normalizeH="0" baseline="0">
                <a:ln>
                  <a:noFill/>
                </a:ln>
                <a:solidFill>
                  <a:srgbClr val="0070C0"/>
                </a:solidFill>
                <a:effectLst/>
                <a:uLnTx/>
                <a:uFillTx/>
                <a:ea typeface="Open Sans"/>
                <a:cs typeface="Avenir Light" panose="020B0604020202020204" charset="0"/>
                <a:sym typeface="Open Sans"/>
              </a:rPr>
              <a:t>avant</a:t>
            </a:r>
            <a:r>
              <a:rPr kumimoji="0" lang="fr-FR" sz="1400" b="0" i="0" u="none" strike="noStrike" kern="1200" cap="none" spc="-47" normalizeH="0" baseline="0">
                <a:ln>
                  <a:noFill/>
                </a:ln>
                <a:solidFill>
                  <a:srgbClr val="15243F"/>
                </a:solidFill>
                <a:effectLst/>
                <a:uLnTx/>
                <a:uFillTx/>
                <a:ea typeface="Open Sans"/>
                <a:cs typeface="Avenir Light" panose="020B0604020202020204" charset="0"/>
                <a:sym typeface="Open Sans"/>
              </a:rPr>
              <a:t> de solliciter le médiateur. </a:t>
            </a:r>
          </a:p>
          <a:p>
            <a:pPr marL="0" marR="0" lvl="0" indent="0" defTabSz="609630" rtl="0" eaLnBrk="1" fontAlgn="auto" latinLnBrk="0" hangingPunct="1">
              <a:spcBef>
                <a:spcPts val="0"/>
              </a:spcBef>
              <a:spcAft>
                <a:spcPts val="0"/>
              </a:spcAft>
              <a:buClrTx/>
              <a:buSzTx/>
              <a:buFontTx/>
              <a:buNone/>
              <a:tabLst/>
              <a:defRPr/>
            </a:pPr>
            <a:endParaRPr kumimoji="0" lang="fr-FR" sz="1400" b="0" i="0" u="none" strike="noStrike" kern="1200" cap="none" spc="-47" normalizeH="0" baseline="0">
              <a:ln>
                <a:noFill/>
              </a:ln>
              <a:solidFill>
                <a:srgbClr val="15243F"/>
              </a:solidFill>
              <a:effectLst/>
              <a:uLnTx/>
              <a:uFillTx/>
              <a:ea typeface="Open Sans"/>
              <a:cs typeface="Avenir Light" panose="020B0604020202020204" charset="0"/>
              <a:sym typeface="Open Sans"/>
            </a:endParaRPr>
          </a:p>
          <a:p>
            <a:pPr marL="0" marR="0" lvl="0" indent="0" algn="just" defTabSz="609630" rtl="0" eaLnBrk="1" fontAlgn="auto" latinLnBrk="0" hangingPunct="1">
              <a:lnSpc>
                <a:spcPts val="1440"/>
              </a:lnSpc>
              <a:spcBef>
                <a:spcPts val="0"/>
              </a:spcBef>
              <a:spcAft>
                <a:spcPts val="0"/>
              </a:spcAft>
              <a:buClrTx/>
              <a:buSzTx/>
              <a:buFontTx/>
              <a:buNone/>
              <a:tabLst/>
              <a:defRPr/>
            </a:pPr>
            <a:r>
              <a:rPr lang="fr-FR" sz="1400" spc="-47">
                <a:solidFill>
                  <a:srgbClr val="15243F"/>
                </a:solidFill>
                <a:ea typeface="Open Sans"/>
                <a:cs typeface="Avenir Light" panose="020B0604020202020204" charset="0"/>
                <a:sym typeface="Open Sans"/>
              </a:rPr>
              <a:t>L’accès à la téléprocédure s’effectue via la page « </a:t>
            </a:r>
            <a:r>
              <a:rPr lang="fr-FR" sz="1400" i="1" spc="-47">
                <a:solidFill>
                  <a:srgbClr val="15243F"/>
                </a:solidFill>
                <a:ea typeface="Open Sans"/>
                <a:cs typeface="Avenir Light" panose="020B0604020202020204" charset="0"/>
                <a:sym typeface="Open Sans"/>
              </a:rPr>
              <a:t>Nous contacter </a:t>
            </a:r>
            <a:r>
              <a:rPr lang="fr-FR" sz="1400" spc="-47">
                <a:solidFill>
                  <a:srgbClr val="15243F"/>
                </a:solidFill>
                <a:ea typeface="Open Sans"/>
                <a:cs typeface="Avenir Light" panose="020B0604020202020204" charset="0"/>
                <a:sym typeface="Open Sans"/>
              </a:rPr>
              <a:t>» / « </a:t>
            </a:r>
            <a:r>
              <a:rPr lang="fr-FR" sz="1400" i="1" spc="-47">
                <a:solidFill>
                  <a:srgbClr val="15243F"/>
                </a:solidFill>
                <a:ea typeface="Open Sans"/>
                <a:cs typeface="Avenir Light" panose="020B0604020202020204" charset="0"/>
                <a:sym typeface="Open Sans"/>
              </a:rPr>
              <a:t>Vous avez des questions </a:t>
            </a:r>
            <a:r>
              <a:rPr lang="fr-FR" sz="1400" spc="-47">
                <a:solidFill>
                  <a:srgbClr val="15243F"/>
                </a:solidFill>
                <a:ea typeface="Open Sans"/>
                <a:cs typeface="Avenir Light" panose="020B0604020202020204" charset="0"/>
                <a:sym typeface="Open Sans"/>
              </a:rPr>
              <a:t>».</a:t>
            </a:r>
            <a:endParaRPr kumimoji="0" lang="fr-FR" sz="1400" b="0" i="0" u="none" strike="noStrike" kern="1200" cap="none" spc="0" normalizeH="0" baseline="0">
              <a:ln>
                <a:noFill/>
              </a:ln>
              <a:solidFill>
                <a:srgbClr val="15243F"/>
              </a:solidFill>
              <a:effectLst/>
              <a:uLnTx/>
              <a:uFillTx/>
              <a:cs typeface="Avenir Light" panose="020B0604020202020204" charset="0"/>
            </a:endParaRPr>
          </a:p>
        </p:txBody>
      </p:sp>
      <p:sp>
        <p:nvSpPr>
          <p:cNvPr id="2" name="ZoneTexte 1">
            <a:extLst>
              <a:ext uri="{FF2B5EF4-FFF2-40B4-BE49-F238E27FC236}">
                <a16:creationId xmlns:a16="http://schemas.microsoft.com/office/drawing/2014/main" id="{4B8F1162-FA19-F077-F6BC-2717FFD0555B}"/>
              </a:ext>
            </a:extLst>
          </p:cNvPr>
          <p:cNvSpPr txBox="1"/>
          <p:nvPr/>
        </p:nvSpPr>
        <p:spPr>
          <a:xfrm>
            <a:off x="1434354" y="510988"/>
            <a:ext cx="2366682" cy="42056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2133">
                <a:solidFill>
                  <a:schemeClr val="bg1"/>
                </a:solidFill>
                <a:latin typeface="+mj-lt"/>
              </a:rPr>
              <a:t>LA MÉDIATION</a:t>
            </a:r>
          </a:p>
        </p:txBody>
      </p:sp>
      <p:sp>
        <p:nvSpPr>
          <p:cNvPr id="3" name="ZoneTexte 2">
            <a:extLst>
              <a:ext uri="{FF2B5EF4-FFF2-40B4-BE49-F238E27FC236}">
                <a16:creationId xmlns:a16="http://schemas.microsoft.com/office/drawing/2014/main" id="{209BF55C-856C-385A-70B2-4E41974C4F16}"/>
              </a:ext>
            </a:extLst>
          </p:cNvPr>
          <p:cNvSpPr txBox="1"/>
          <p:nvPr/>
        </p:nvSpPr>
        <p:spPr>
          <a:xfrm>
            <a:off x="5844989" y="552024"/>
            <a:ext cx="4733364" cy="3385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1600" b="1">
                <a:solidFill>
                  <a:schemeClr val="bg1"/>
                </a:solidFill>
              </a:rPr>
              <a:t>LA TÉLÉPROCÉDURE  DE SAISIE MÉDIATEUR</a:t>
            </a:r>
          </a:p>
        </p:txBody>
      </p:sp>
      <p:sp>
        <p:nvSpPr>
          <p:cNvPr id="10" name="Titre 2">
            <a:extLst>
              <a:ext uri="{FF2B5EF4-FFF2-40B4-BE49-F238E27FC236}">
                <a16:creationId xmlns:a16="http://schemas.microsoft.com/office/drawing/2014/main" id="{14F1EE44-49BC-A57E-7ABF-30D46A32744A}"/>
              </a:ext>
            </a:extLst>
          </p:cNvPr>
          <p:cNvSpPr>
            <a:spLocks noGrp="1"/>
          </p:cNvSpPr>
          <p:nvPr>
            <p:ph type="title"/>
          </p:nvPr>
        </p:nvSpPr>
        <p:spPr>
          <a:xfrm>
            <a:off x="186813" y="136525"/>
            <a:ext cx="11818374" cy="661168"/>
          </a:xfrm>
          <a:solidFill>
            <a:srgbClr val="003694"/>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a:solidFill>
                  <a:schemeClr val="bg2"/>
                </a:solidFill>
              </a:rPr>
              <a:t>Médiation : ouverture de la téléprocédure</a:t>
            </a:r>
          </a:p>
        </p:txBody>
      </p:sp>
      <p:pic>
        <p:nvPicPr>
          <p:cNvPr id="5" name="Image 4">
            <a:extLst>
              <a:ext uri="{FF2B5EF4-FFF2-40B4-BE49-F238E27FC236}">
                <a16:creationId xmlns:a16="http://schemas.microsoft.com/office/drawing/2014/main" id="{63CFA4E2-7BC9-4D9C-9188-36394075FB1D}"/>
              </a:ext>
            </a:extLst>
          </p:cNvPr>
          <p:cNvPicPr>
            <a:picLocks noChangeAspect="1"/>
          </p:cNvPicPr>
          <p:nvPr/>
        </p:nvPicPr>
        <p:blipFill>
          <a:blip r:embed="rId2"/>
          <a:stretch>
            <a:fillRect/>
          </a:stretch>
        </p:blipFill>
        <p:spPr>
          <a:xfrm>
            <a:off x="6596356" y="1324012"/>
            <a:ext cx="5182710" cy="3700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317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606EDFE-CE6E-837F-C1C5-6494FDD04B5F}"/>
              </a:ext>
            </a:extLst>
          </p:cNvPr>
          <p:cNvSpPr txBox="1"/>
          <p:nvPr/>
        </p:nvSpPr>
        <p:spPr>
          <a:xfrm>
            <a:off x="1434354" y="510988"/>
            <a:ext cx="2366682" cy="42056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2133">
                <a:solidFill>
                  <a:schemeClr val="bg1"/>
                </a:solidFill>
                <a:latin typeface="+mj-lt"/>
              </a:rPr>
              <a:t>LA MÉDIATION</a:t>
            </a:r>
          </a:p>
        </p:txBody>
      </p:sp>
      <p:sp>
        <p:nvSpPr>
          <p:cNvPr id="3" name="ZoneTexte 2">
            <a:extLst>
              <a:ext uri="{FF2B5EF4-FFF2-40B4-BE49-F238E27FC236}">
                <a16:creationId xmlns:a16="http://schemas.microsoft.com/office/drawing/2014/main" id="{13832E16-6496-8EEA-A737-495237E7CDD3}"/>
              </a:ext>
            </a:extLst>
          </p:cNvPr>
          <p:cNvSpPr txBox="1"/>
          <p:nvPr/>
        </p:nvSpPr>
        <p:spPr>
          <a:xfrm>
            <a:off x="5844989" y="552024"/>
            <a:ext cx="4733364" cy="3385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1600" b="1">
                <a:solidFill>
                  <a:schemeClr val="bg1"/>
                </a:solidFill>
              </a:rPr>
              <a:t>LA TÉLÉPROCÉDURE  DE SAISIE MÉDIATEUR</a:t>
            </a:r>
          </a:p>
        </p:txBody>
      </p:sp>
      <p:sp>
        <p:nvSpPr>
          <p:cNvPr id="11" name="Titre 2">
            <a:extLst>
              <a:ext uri="{FF2B5EF4-FFF2-40B4-BE49-F238E27FC236}">
                <a16:creationId xmlns:a16="http://schemas.microsoft.com/office/drawing/2014/main" id="{3534C9F1-47C2-5F28-B0C3-B8A0764B0184}"/>
              </a:ext>
            </a:extLst>
          </p:cNvPr>
          <p:cNvSpPr>
            <a:spLocks noGrp="1"/>
          </p:cNvSpPr>
          <p:nvPr>
            <p:ph type="title"/>
          </p:nvPr>
        </p:nvSpPr>
        <p:spPr>
          <a:xfrm>
            <a:off x="186813" y="136525"/>
            <a:ext cx="11818374" cy="661168"/>
          </a:xfrm>
          <a:solidFill>
            <a:srgbClr val="003694"/>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a:solidFill>
                  <a:schemeClr val="bg2"/>
                </a:solidFill>
              </a:rPr>
              <a:t>Médiation : ouverture de la téléprocédure</a:t>
            </a:r>
          </a:p>
        </p:txBody>
      </p:sp>
      <p:pic>
        <p:nvPicPr>
          <p:cNvPr id="5" name="Image 4">
            <a:extLst>
              <a:ext uri="{FF2B5EF4-FFF2-40B4-BE49-F238E27FC236}">
                <a16:creationId xmlns:a16="http://schemas.microsoft.com/office/drawing/2014/main" id="{D8E77481-A15B-95F9-196A-06E06E0D0182}"/>
              </a:ext>
            </a:extLst>
          </p:cNvPr>
          <p:cNvPicPr>
            <a:picLocks noChangeAspect="1"/>
          </p:cNvPicPr>
          <p:nvPr/>
        </p:nvPicPr>
        <p:blipFill>
          <a:blip r:embed="rId2"/>
          <a:stretch>
            <a:fillRect/>
          </a:stretch>
        </p:blipFill>
        <p:spPr>
          <a:xfrm>
            <a:off x="6787166" y="2858742"/>
            <a:ext cx="4364150" cy="2310597"/>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ED617029-D3FA-B5A8-E7FC-A48BE1ECBA98}"/>
              </a:ext>
            </a:extLst>
          </p:cNvPr>
          <p:cNvSpPr txBox="1"/>
          <p:nvPr/>
        </p:nvSpPr>
        <p:spPr>
          <a:xfrm>
            <a:off x="253628" y="4228925"/>
            <a:ext cx="6404750" cy="284693"/>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rtl="0" eaLnBrk="1" fontAlgn="auto" latinLnBrk="0" hangingPunct="1">
              <a:lnSpc>
                <a:spcPts val="1489"/>
              </a:lnSpc>
              <a:spcBef>
                <a:spcPct val="0"/>
              </a:spcBef>
              <a:spcAft>
                <a:spcPts val="0"/>
              </a:spcAft>
              <a:buClrTx/>
              <a:buSzTx/>
              <a:buFontTx/>
              <a:buNone/>
              <a:tabLst/>
              <a:defRPr/>
            </a:pPr>
            <a:r>
              <a:rPr kumimoji="0" lang="fr-FR" sz="1300" b="0" i="0" u="none" strike="noStrike" kern="1200" cap="none" normalizeH="0" dirty="0">
                <a:ln>
                  <a:noFill/>
                </a:ln>
                <a:solidFill>
                  <a:srgbClr val="15243F"/>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Une nouvelle rubrique est disponible : « </a:t>
            </a:r>
            <a:r>
              <a:rPr kumimoji="0" lang="fr-FR" sz="1300" b="1" i="0" u="none" strike="noStrike" kern="1200" cap="none" normalizeH="0" dirty="0">
                <a:ln>
                  <a:noFill/>
                </a:ln>
                <a:solidFill>
                  <a:srgbClr val="0070C0"/>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Saisir le médiateur </a:t>
            </a:r>
            <a:r>
              <a:rPr kumimoji="0" lang="fr-FR" sz="1300" b="0" i="0" u="none" strike="noStrike" kern="1200" cap="none" normalizeH="0" dirty="0">
                <a:ln>
                  <a:noFill/>
                </a:ln>
                <a:solidFill>
                  <a:srgbClr val="15243F"/>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a:t>
            </a:r>
          </a:p>
        </p:txBody>
      </p:sp>
      <p:sp>
        <p:nvSpPr>
          <p:cNvPr id="13" name="ZoneTexte 12">
            <a:extLst>
              <a:ext uri="{FF2B5EF4-FFF2-40B4-BE49-F238E27FC236}">
                <a16:creationId xmlns:a16="http://schemas.microsoft.com/office/drawing/2014/main" id="{E3C00AF5-79A1-724C-E2D1-7E1059238633}"/>
              </a:ext>
            </a:extLst>
          </p:cNvPr>
          <p:cNvSpPr txBox="1"/>
          <p:nvPr/>
        </p:nvSpPr>
        <p:spPr>
          <a:xfrm>
            <a:off x="253628" y="3208765"/>
            <a:ext cx="6404750" cy="284693"/>
          </a:xfrm>
          <a:prstGeom prst="rect">
            <a:avLst/>
          </a:prstGeom>
          <a:noFill/>
        </p:spPr>
        <p:txBody>
          <a:bodyPr wrap="square">
            <a:spAutoFit/>
          </a:bodyPr>
          <a:lstStyle/>
          <a:p>
            <a:pPr marL="0" marR="0" lvl="0" indent="0" defTabSz="609630" rtl="0" eaLnBrk="1" fontAlgn="auto" latinLnBrk="0" hangingPunct="1">
              <a:lnSpc>
                <a:spcPts val="1489"/>
              </a:lnSpc>
              <a:spcBef>
                <a:spcPct val="0"/>
              </a:spcBef>
              <a:spcAft>
                <a:spcPts val="0"/>
              </a:spcAft>
              <a:buClrTx/>
              <a:buSzTx/>
              <a:buFontTx/>
              <a:buNone/>
              <a:tabLst/>
              <a:defRPr/>
            </a:pPr>
            <a:r>
              <a:rPr kumimoji="0" lang="fr-FR" sz="1300" b="0" i="0" u="none" strike="noStrike" kern="1200" cap="none" normalizeH="0" dirty="0">
                <a:ln>
                  <a:noFill/>
                </a:ln>
                <a:solidFill>
                  <a:srgbClr val="15243F"/>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Le bouton “</a:t>
            </a:r>
            <a:r>
              <a:rPr kumimoji="0" lang="fr-FR" sz="1300" b="0" i="1" u="none" strike="noStrike" kern="1200" cap="none" normalizeH="0" dirty="0">
                <a:ln>
                  <a:noFill/>
                </a:ln>
                <a:solidFill>
                  <a:srgbClr val="15243F"/>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En savoir +</a:t>
            </a:r>
            <a:r>
              <a:rPr kumimoji="0" lang="fr-FR" sz="1300" b="0" u="none" strike="noStrike" kern="1200" cap="none" normalizeH="0" dirty="0">
                <a:ln>
                  <a:noFill/>
                </a:ln>
                <a:solidFill>
                  <a:srgbClr val="15243F"/>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 </a:t>
            </a:r>
            <a:r>
              <a:rPr kumimoji="0" lang="fr-FR" sz="1300" b="0" i="1" u="none" strike="noStrike" kern="1200" cap="none" normalizeH="0" dirty="0">
                <a:ln>
                  <a:noFill/>
                </a:ln>
                <a:solidFill>
                  <a:srgbClr val="15243F"/>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 </a:t>
            </a:r>
            <a:r>
              <a:rPr kumimoji="0" lang="fr-FR" sz="1300" b="0" i="0" u="none" strike="noStrike" kern="1200" cap="none" normalizeH="0" dirty="0">
                <a:ln>
                  <a:noFill/>
                </a:ln>
                <a:solidFill>
                  <a:srgbClr val="15243F"/>
                </a:solidFill>
                <a:effectLst/>
                <a:uLnTx/>
                <a:uFillTx/>
                <a:latin typeface="Roboto" panose="02000000000000000000" pitchFamily="2" charset="0"/>
                <a:ea typeface="Roboto" panose="02000000000000000000" pitchFamily="2" charset="0"/>
                <a:cs typeface="Roboto" panose="02000000000000000000" pitchFamily="2" charset="0"/>
                <a:sym typeface="HK Grotesk Bold"/>
              </a:rPr>
              <a:t>renvoi vers un article dédié au médiateur</a:t>
            </a:r>
            <a:endParaRPr kumimoji="0" lang="fr-FR" sz="1300" b="0" i="0" u="sng" strike="noStrike" kern="1200" cap="none" normalizeH="0" dirty="0">
              <a:ln>
                <a:noFill/>
              </a:ln>
              <a:solidFill>
                <a:srgbClr val="0070C0"/>
              </a:solidFill>
              <a:effectLst/>
              <a:uLnTx/>
              <a:uFillTx/>
              <a:latin typeface="Roboto" panose="02000000000000000000" pitchFamily="2" charset="0"/>
              <a:ea typeface="Roboto" panose="02000000000000000000" pitchFamily="2" charset="0"/>
              <a:cs typeface="Roboto" panose="02000000000000000000" pitchFamily="2" charset="0"/>
              <a:sym typeface="HK Grotesk Bold"/>
            </a:endParaRPr>
          </a:p>
        </p:txBody>
      </p:sp>
      <p:pic>
        <p:nvPicPr>
          <p:cNvPr id="19" name="Image 18">
            <a:extLst>
              <a:ext uri="{FF2B5EF4-FFF2-40B4-BE49-F238E27FC236}">
                <a16:creationId xmlns:a16="http://schemas.microsoft.com/office/drawing/2014/main" id="{12DE4CA4-0950-DDDC-4DCB-447FC9E9F210}"/>
              </a:ext>
            </a:extLst>
          </p:cNvPr>
          <p:cNvPicPr>
            <a:picLocks noChangeAspect="1"/>
          </p:cNvPicPr>
          <p:nvPr/>
        </p:nvPicPr>
        <p:blipFill rotWithShape="1">
          <a:blip r:embed="rId3"/>
          <a:srcRect t="74533"/>
          <a:stretch/>
        </p:blipFill>
        <p:spPr>
          <a:xfrm>
            <a:off x="3504645" y="1104325"/>
            <a:ext cx="5182710" cy="942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745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40856" y="1710576"/>
            <a:ext cx="3442209" cy="1452182"/>
          </a:xfrm>
          <a:custGeom>
            <a:avLst/>
            <a:gdLst/>
            <a:ahLst/>
            <a:cxnLst/>
            <a:rect l="l" t="t" r="r" b="b"/>
            <a:pathLst>
              <a:path w="5163314" h="2178273">
                <a:moveTo>
                  <a:pt x="0" y="0"/>
                </a:moveTo>
                <a:lnTo>
                  <a:pt x="5163314" y="0"/>
                </a:lnTo>
                <a:lnTo>
                  <a:pt x="5163314" y="2178273"/>
                </a:lnTo>
                <a:lnTo>
                  <a:pt x="0" y="2178273"/>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669733" y="1739031"/>
            <a:ext cx="5675376" cy="4267200"/>
          </a:xfrm>
          <a:custGeom>
            <a:avLst/>
            <a:gdLst/>
            <a:ahLst/>
            <a:cxnLst/>
            <a:rect l="l" t="t" r="r" b="b"/>
            <a:pathLst>
              <a:path w="8513064" h="6400800">
                <a:moveTo>
                  <a:pt x="0" y="0"/>
                </a:moveTo>
                <a:lnTo>
                  <a:pt x="8513064" y="0"/>
                </a:lnTo>
                <a:lnTo>
                  <a:pt x="8513064" y="6400800"/>
                </a:lnTo>
                <a:lnTo>
                  <a:pt x="0" y="640080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485629" y="3008017"/>
            <a:ext cx="3831300" cy="2139657"/>
          </a:xfrm>
          <a:custGeom>
            <a:avLst/>
            <a:gdLst/>
            <a:ahLst/>
            <a:cxnLst/>
            <a:rect l="l" t="t" r="r" b="b"/>
            <a:pathLst>
              <a:path w="5746950" h="3209486">
                <a:moveTo>
                  <a:pt x="0" y="0"/>
                </a:moveTo>
                <a:lnTo>
                  <a:pt x="5746950" y="0"/>
                </a:lnTo>
                <a:lnTo>
                  <a:pt x="5746950" y="3209486"/>
                </a:lnTo>
                <a:lnTo>
                  <a:pt x="0" y="3209486"/>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493030" y="3438844"/>
            <a:ext cx="2100580" cy="2567387"/>
          </a:xfrm>
          <a:custGeom>
            <a:avLst/>
            <a:gdLst/>
            <a:ahLst/>
            <a:cxnLst/>
            <a:rect l="l" t="t" r="r" b="b"/>
            <a:pathLst>
              <a:path w="4111831" h="4982754">
                <a:moveTo>
                  <a:pt x="0" y="0"/>
                </a:moveTo>
                <a:lnTo>
                  <a:pt x="4111831" y="0"/>
                </a:lnTo>
                <a:lnTo>
                  <a:pt x="4111831" y="4982754"/>
                </a:lnTo>
                <a:lnTo>
                  <a:pt x="0" y="4982754"/>
                </a:lnTo>
                <a:lnTo>
                  <a:pt x="0" y="0"/>
                </a:lnTo>
                <a:close/>
              </a:path>
            </a:pathLst>
          </a:custGeom>
          <a:blipFill>
            <a:blip r:embed="rId5"/>
            <a:stretch>
              <a:fillRect t="-5767" b="-576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rot="-2394631">
            <a:off x="1652883" y="4972023"/>
            <a:ext cx="910635" cy="0"/>
          </a:xfrm>
          <a:prstGeom prst="line">
            <a:avLst/>
          </a:prstGeom>
          <a:ln w="47625" cap="rnd">
            <a:solidFill>
              <a:srgbClr val="7030A0"/>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rot="-1359671" flipV="1">
            <a:off x="5756821" y="3340889"/>
            <a:ext cx="1777147" cy="245570"/>
          </a:xfrm>
          <a:prstGeom prst="line">
            <a:avLst/>
          </a:prstGeom>
          <a:ln w="47625" cap="rnd">
            <a:solidFill>
              <a:srgbClr val="7030A0"/>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rot="1396712" flipV="1">
            <a:off x="5825465" y="4598979"/>
            <a:ext cx="1698491" cy="198999"/>
          </a:xfrm>
          <a:prstGeom prst="line">
            <a:avLst/>
          </a:prstGeom>
          <a:ln w="47625" cap="rnd">
            <a:solidFill>
              <a:srgbClr val="7030A0"/>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9412B6EA-9F3C-8493-EC47-035361A36BD0}"/>
              </a:ext>
            </a:extLst>
          </p:cNvPr>
          <p:cNvSpPr txBox="1"/>
          <p:nvPr/>
        </p:nvSpPr>
        <p:spPr>
          <a:xfrm>
            <a:off x="1434354" y="510988"/>
            <a:ext cx="2366682" cy="42056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2133">
                <a:solidFill>
                  <a:schemeClr val="bg1"/>
                </a:solidFill>
                <a:latin typeface="+mj-lt"/>
              </a:rPr>
              <a:t>LA MÉDIATION</a:t>
            </a:r>
          </a:p>
        </p:txBody>
      </p:sp>
      <p:sp>
        <p:nvSpPr>
          <p:cNvPr id="18" name="Titre 2">
            <a:extLst>
              <a:ext uri="{FF2B5EF4-FFF2-40B4-BE49-F238E27FC236}">
                <a16:creationId xmlns:a16="http://schemas.microsoft.com/office/drawing/2014/main" id="{D6B6821E-3D3F-0EE8-1B0C-79F5C47C7DB8}"/>
              </a:ext>
            </a:extLst>
          </p:cNvPr>
          <p:cNvSpPr>
            <a:spLocks noGrp="1"/>
          </p:cNvSpPr>
          <p:nvPr>
            <p:ph type="title"/>
          </p:nvPr>
        </p:nvSpPr>
        <p:spPr>
          <a:xfrm>
            <a:off x="186813" y="136525"/>
            <a:ext cx="6516000" cy="661168"/>
          </a:xfrm>
          <a:solidFill>
            <a:srgbClr val="003694"/>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a:solidFill>
                  <a:schemeClr val="bg2"/>
                </a:solidFill>
              </a:rPr>
              <a:t>Médiation : ouverture de la téléprocédure</a:t>
            </a:r>
          </a:p>
        </p:txBody>
      </p:sp>
      <p:sp>
        <p:nvSpPr>
          <p:cNvPr id="13" name="ZoneTexte 12">
            <a:extLst>
              <a:ext uri="{FF2B5EF4-FFF2-40B4-BE49-F238E27FC236}">
                <a16:creationId xmlns:a16="http://schemas.microsoft.com/office/drawing/2014/main" id="{0A0C59BC-AB46-4E88-C835-DB76B64B734F}"/>
              </a:ext>
            </a:extLst>
          </p:cNvPr>
          <p:cNvSpPr txBox="1"/>
          <p:nvPr/>
        </p:nvSpPr>
        <p:spPr>
          <a:xfrm>
            <a:off x="186813" y="887024"/>
            <a:ext cx="11818373" cy="464230"/>
          </a:xfrm>
          <a:prstGeom prst="rect">
            <a:avLst/>
          </a:prstGeom>
          <a:noFill/>
        </p:spPr>
        <p:txBody>
          <a:bodyPr wrap="square">
            <a:spAutoFit/>
          </a:bodyPr>
          <a:lstStyle/>
          <a:p>
            <a:pPr marL="0" marR="0" lvl="0" indent="0" algn="just" defTabSz="609630" rtl="0" eaLnBrk="1" fontAlgn="auto" latinLnBrk="0" hangingPunct="1">
              <a:lnSpc>
                <a:spcPts val="1440"/>
              </a:lnSpc>
              <a:spcBef>
                <a:spcPts val="0"/>
              </a:spcBef>
              <a:spcAft>
                <a:spcPts val="0"/>
              </a:spcAft>
              <a:buClrTx/>
              <a:buSzTx/>
              <a:buFontTx/>
              <a:buNone/>
              <a:tabLst/>
              <a:defRPr/>
            </a:pPr>
            <a:r>
              <a:rPr lang="fr-FR" sz="1400" spc="-47" dirty="0">
                <a:solidFill>
                  <a:srgbClr val="15243F"/>
                </a:solidFill>
                <a:ea typeface="Open Sans"/>
                <a:cs typeface="Avenir Light" panose="020B0604020202020204" charset="0"/>
                <a:sym typeface="Open Sans"/>
              </a:rPr>
              <a:t>Seuls les </a:t>
            </a:r>
            <a:r>
              <a:rPr kumimoji="0" lang="fr-FR" sz="1400" b="0" i="0" u="none" strike="noStrike" kern="0" cap="none" normalizeH="0" dirty="0">
                <a:ln>
                  <a:noFill/>
                </a:ln>
                <a:solidFill>
                  <a:srgbClr val="15243F"/>
                </a:solidFill>
                <a:effectLst/>
                <a:uLnTx/>
                <a:uFillTx/>
                <a:ea typeface="Open Sans"/>
                <a:cs typeface="Open Sans"/>
                <a:sym typeface="Open Sans"/>
              </a:rPr>
              <a:t>allocataires peuvent accéder à la téléprocédure. Il leur est demandé de se connecter à l’Espace Mon compte. Pour les non-allocataires, un </a:t>
            </a:r>
            <a:r>
              <a:rPr lang="fr-FR" sz="1400" kern="0" dirty="0">
                <a:solidFill>
                  <a:srgbClr val="15243F"/>
                </a:solidFill>
                <a:ea typeface="Open Sans"/>
                <a:cs typeface="Open Sans"/>
                <a:sym typeface="Open Sans"/>
              </a:rPr>
              <a:t>message </a:t>
            </a:r>
            <a:r>
              <a:rPr kumimoji="0" lang="fr-FR" sz="1400" b="0" i="0" u="none" strike="noStrike" kern="0" cap="none" normalizeH="0" dirty="0">
                <a:ln>
                  <a:noFill/>
                </a:ln>
                <a:solidFill>
                  <a:srgbClr val="15243F"/>
                </a:solidFill>
                <a:effectLst/>
                <a:uLnTx/>
                <a:uFillTx/>
                <a:ea typeface="Open Sans"/>
                <a:cs typeface="Open Sans"/>
                <a:sym typeface="Open Sans"/>
              </a:rPr>
              <a:t>explicatif apparait.</a:t>
            </a:r>
          </a:p>
        </p:txBody>
      </p:sp>
      <p:sp>
        <p:nvSpPr>
          <p:cNvPr id="14" name="Titre 2">
            <a:extLst>
              <a:ext uri="{FF2B5EF4-FFF2-40B4-BE49-F238E27FC236}">
                <a16:creationId xmlns:a16="http://schemas.microsoft.com/office/drawing/2014/main" id="{DEEAD539-1AA3-DC71-9EA2-3888A104321D}"/>
              </a:ext>
            </a:extLst>
          </p:cNvPr>
          <p:cNvSpPr txBox="1">
            <a:spLocks/>
          </p:cNvSpPr>
          <p:nvPr/>
        </p:nvSpPr>
        <p:spPr>
          <a:xfrm>
            <a:off x="6702813" y="142703"/>
            <a:ext cx="5302373" cy="648000"/>
          </a:xfrm>
          <a:prstGeom prst="rect">
            <a:avLst/>
          </a:prstGeom>
          <a:noFill/>
          <a:ln w="12700" cap="rnd" cmpd="sng">
            <a:solidFill>
              <a:srgbClr val="003694"/>
            </a:solidFill>
            <a:prstDash val="solid"/>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26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a:lstStyle>
          <a:p>
            <a:pPr algn="ctr"/>
            <a:r>
              <a:rPr lang="fr-FR" sz="2000">
                <a:solidFill>
                  <a:srgbClr val="003694"/>
                </a:solidFill>
              </a:rPr>
              <a:t>L’accès</a:t>
            </a:r>
          </a:p>
        </p:txBody>
      </p:sp>
    </p:spTree>
    <p:extLst>
      <p:ext uri="{BB962C8B-B14F-4D97-AF65-F5344CB8AC3E}">
        <p14:creationId xmlns:p14="http://schemas.microsoft.com/office/powerpoint/2010/main" val="66204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4048240" y="3363652"/>
            <a:ext cx="4836268" cy="53860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415293" marR="0" lvl="1" indent="-342900" algn="l" defTabSz="609630" rtl="0" eaLnBrk="1" fontAlgn="auto" latinLnBrk="0" hangingPunct="1">
              <a:lnSpc>
                <a:spcPts val="1440"/>
              </a:lnSpc>
              <a:spcBef>
                <a:spcPts val="0"/>
              </a:spcBef>
              <a:spcAft>
                <a:spcPts val="0"/>
              </a:spcAft>
              <a:buClrTx/>
              <a:buSzTx/>
              <a:buFont typeface="+mj-lt"/>
              <a:buAutoNum type="arabicPeriod"/>
              <a:tabLst/>
              <a:defRPr/>
            </a:pPr>
            <a:r>
              <a:rPr kumimoji="0" lang="fr-FR" sz="1400" b="0" i="0" u="none" strike="noStrike" kern="1200" cap="none" spc="-47" normalizeH="0" baseline="0">
                <a:ln>
                  <a:noFill/>
                </a:ln>
                <a:solidFill>
                  <a:srgbClr val="15243F"/>
                </a:solidFill>
                <a:effectLst/>
                <a:uLnTx/>
                <a:uFillTx/>
                <a:ea typeface="Open Sans"/>
                <a:cs typeface="Open Sans"/>
                <a:sym typeface="Open Sans"/>
              </a:rPr>
              <a:t> « Faire une réclamation » </a:t>
            </a:r>
            <a:r>
              <a:rPr kumimoji="0" lang="fr-FR" sz="1400" b="0" i="0" u="none" strike="noStrike" kern="1200" cap="none" spc="-47" normalizeH="0" baseline="0">
                <a:ln>
                  <a:noFill/>
                </a:ln>
                <a:solidFill>
                  <a:srgbClr val="15243F"/>
                </a:solidFill>
                <a:effectLst/>
                <a:uLnTx/>
                <a:uFillTx/>
                <a:ea typeface="Open Sans"/>
                <a:cs typeface="Open Sans"/>
                <a:sym typeface="Wingdings" panose="05000000000000000000" pitchFamily="2" charset="2"/>
              </a:rPr>
              <a:t> </a:t>
            </a:r>
            <a:r>
              <a:rPr kumimoji="0" lang="fr-FR" sz="1400" b="0" i="0" u="none" strike="noStrike" kern="1200" cap="none" spc="-47" normalizeH="0" baseline="0">
                <a:ln>
                  <a:noFill/>
                </a:ln>
                <a:solidFill>
                  <a:srgbClr val="15243F"/>
                </a:solidFill>
                <a:effectLst/>
                <a:uLnTx/>
                <a:uFillTx/>
                <a:ea typeface="Open Sans"/>
                <a:cs typeface="Open Sans"/>
                <a:sym typeface="Open Sans"/>
              </a:rPr>
              <a:t>réorientation vers la page </a:t>
            </a:r>
            <a:r>
              <a:rPr kumimoji="0" lang="fr-FR" sz="1400" b="0" i="1" u="none" strike="noStrike" kern="1200" cap="none" spc="-47" normalizeH="0" baseline="0">
                <a:ln>
                  <a:noFill/>
                </a:ln>
                <a:solidFill>
                  <a:srgbClr val="15243F"/>
                </a:solidFill>
                <a:effectLst/>
                <a:uLnTx/>
                <a:uFillTx/>
                <a:ea typeface="Open Sans"/>
                <a:cs typeface="Open Sans"/>
                <a:sym typeface="Open Sans"/>
              </a:rPr>
              <a:t>Contacter ma Caf</a:t>
            </a:r>
            <a:r>
              <a:rPr kumimoji="0" lang="fr-FR" sz="1400" b="0" i="0" u="none" strike="noStrike" kern="1200" cap="none" spc="-47" normalizeH="0" baseline="0">
                <a:ln>
                  <a:noFill/>
                </a:ln>
                <a:solidFill>
                  <a:srgbClr val="15243F"/>
                </a:solidFill>
                <a:effectLst/>
                <a:uLnTx/>
                <a:uFillTx/>
                <a:ea typeface="Open Sans"/>
                <a:cs typeface="Open Sans"/>
                <a:sym typeface="Open Sans"/>
              </a:rPr>
              <a:t> par mail </a:t>
            </a:r>
          </a:p>
          <a:p>
            <a:pPr marL="72393" marR="0" lvl="1" algn="l" defTabSz="609630" rtl="0" eaLnBrk="1" fontAlgn="auto" latinLnBrk="0" hangingPunct="1">
              <a:lnSpc>
                <a:spcPts val="1440"/>
              </a:lnSpc>
              <a:spcBef>
                <a:spcPts val="0"/>
              </a:spcBef>
              <a:spcAft>
                <a:spcPts val="0"/>
              </a:spcAft>
              <a:buClrTx/>
              <a:buSzTx/>
              <a:tabLst/>
              <a:defRPr/>
            </a:pPr>
            <a:endParaRPr kumimoji="0" lang="fr-FR" sz="1400" b="0" i="0" u="none" strike="noStrike" kern="1200" cap="none" spc="-47" normalizeH="0" baseline="0">
              <a:ln>
                <a:noFill/>
              </a:ln>
              <a:solidFill>
                <a:srgbClr val="15243F"/>
              </a:solidFill>
              <a:effectLst/>
              <a:uLnTx/>
              <a:uFillTx/>
              <a:ea typeface="Open Sans"/>
              <a:cs typeface="Open Sans"/>
              <a:sym typeface="Open Sans"/>
            </a:endParaRPr>
          </a:p>
        </p:txBody>
      </p:sp>
      <p:sp>
        <p:nvSpPr>
          <p:cNvPr id="3" name="TextBox 3"/>
          <p:cNvSpPr txBox="1"/>
          <p:nvPr/>
        </p:nvSpPr>
        <p:spPr>
          <a:xfrm>
            <a:off x="6034903" y="630375"/>
            <a:ext cx="4130723" cy="2462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spcBef>
                <a:spcPts val="0"/>
              </a:spcBef>
              <a:spcAft>
                <a:spcPts val="0"/>
              </a:spcAft>
              <a:buClrTx/>
              <a:buSzTx/>
              <a:buFontTx/>
              <a:buNone/>
              <a:tabLst/>
              <a:defRPr/>
            </a:pPr>
            <a:r>
              <a:rPr kumimoji="0" lang="en-US" sz="1600" b="1" i="0" u="none" strike="noStrike" kern="1200" cap="none" spc="-143" normalizeH="0" baseline="0" noProof="0">
                <a:ln>
                  <a:noFill/>
                </a:ln>
                <a:solidFill>
                  <a:schemeClr val="bg1"/>
                </a:solidFill>
                <a:effectLst/>
                <a:uLnTx/>
                <a:uFillTx/>
                <a:latin typeface="+mj-lt"/>
                <a:ea typeface="Open Sans Bold"/>
                <a:cs typeface="Open Sans Bold"/>
                <a:sym typeface="Open Sans Bold"/>
              </a:rPr>
              <a:t>TÉLÉPROCÉDURE DE </a:t>
            </a:r>
            <a:r>
              <a:rPr kumimoji="0" lang="en-US" sz="1600" b="1" i="0" u="none" strike="noStrike" kern="1200" cap="none" spc="-143" normalizeH="0" baseline="0" noProof="0">
                <a:ln>
                  <a:noFill/>
                </a:ln>
                <a:solidFill>
                  <a:schemeClr val="bg1"/>
                </a:solidFill>
                <a:effectLst/>
                <a:uLnTx/>
                <a:uFillTx/>
                <a:latin typeface="+mj-lt"/>
                <a:ea typeface="Open Sans Bold"/>
                <a:cs typeface="Avenir Light" panose="020B0604020202020204" charset="0"/>
                <a:sym typeface="Open Sans Bold"/>
              </a:rPr>
              <a:t>SAISIE</a:t>
            </a:r>
            <a:r>
              <a:rPr kumimoji="0" lang="en-US" sz="1600" b="1" i="0" u="none" strike="noStrike" kern="1200" cap="none" spc="-143" normalizeH="0" baseline="0" noProof="0">
                <a:ln>
                  <a:noFill/>
                </a:ln>
                <a:solidFill>
                  <a:schemeClr val="bg1"/>
                </a:solidFill>
                <a:effectLst/>
                <a:uLnTx/>
                <a:uFillTx/>
                <a:latin typeface="+mj-lt"/>
                <a:ea typeface="Open Sans Bold"/>
                <a:cs typeface="Open Sans Bold"/>
                <a:sym typeface="Open Sans Bold"/>
              </a:rPr>
              <a:t> DU MÉDIATEUR</a:t>
            </a:r>
          </a:p>
        </p:txBody>
      </p:sp>
      <p:sp>
        <p:nvSpPr>
          <p:cNvPr id="4" name="Freeform 4"/>
          <p:cNvSpPr/>
          <p:nvPr/>
        </p:nvSpPr>
        <p:spPr>
          <a:xfrm>
            <a:off x="586535" y="2185126"/>
            <a:ext cx="2872946" cy="3434270"/>
          </a:xfrm>
          <a:custGeom>
            <a:avLst/>
            <a:gdLst/>
            <a:ahLst/>
            <a:cxnLst/>
            <a:rect l="l" t="t" r="r" b="b"/>
            <a:pathLst>
              <a:path w="5410200" h="6330302">
                <a:moveTo>
                  <a:pt x="0" y="0"/>
                </a:moveTo>
                <a:lnTo>
                  <a:pt x="5410200" y="0"/>
                </a:lnTo>
                <a:lnTo>
                  <a:pt x="5410200" y="6330302"/>
                </a:lnTo>
                <a:lnTo>
                  <a:pt x="0" y="633030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8991919" y="2185126"/>
            <a:ext cx="2872946" cy="3537167"/>
          </a:xfrm>
          <a:custGeom>
            <a:avLst/>
            <a:gdLst/>
            <a:ahLst/>
            <a:cxnLst/>
            <a:rect l="l" t="t" r="r" b="b"/>
            <a:pathLst>
              <a:path w="5257800" h="6416565">
                <a:moveTo>
                  <a:pt x="0" y="0"/>
                </a:moveTo>
                <a:lnTo>
                  <a:pt x="5257800" y="0"/>
                </a:lnTo>
                <a:lnTo>
                  <a:pt x="5257800" y="6416565"/>
                </a:lnTo>
                <a:lnTo>
                  <a:pt x="0" y="6416565"/>
                </a:lnTo>
                <a:lnTo>
                  <a:pt x="0" y="0"/>
                </a:lnTo>
                <a:close/>
              </a:path>
            </a:pathLst>
          </a:custGeom>
          <a:blipFill>
            <a:blip r:embed="rId3"/>
            <a:stretch>
              <a:fillRect t="-2272" b="-2272"/>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8237599" y="3634246"/>
            <a:ext cx="702514" cy="0"/>
          </a:xfrm>
          <a:prstGeom prst="line">
            <a:avLst/>
          </a:prstGeom>
          <a:ln w="47625" cap="rnd">
            <a:solidFill>
              <a:srgbClr val="003694"/>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586535" y="1067031"/>
            <a:ext cx="11418651" cy="130805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1600"/>
              </a:lnSpc>
              <a:spcBef>
                <a:spcPts val="0"/>
              </a:spcBef>
              <a:spcAft>
                <a:spcPts val="0"/>
              </a:spcAft>
              <a:buClrTx/>
              <a:buSzTx/>
              <a:buFontTx/>
              <a:buNone/>
              <a:tabLst/>
              <a:defRPr/>
            </a:pPr>
            <a:r>
              <a:rPr kumimoji="0" lang="fr-FR" sz="1400" b="1" i="0" u="none" strike="noStrike" kern="0" cap="none" normalizeH="0">
                <a:ln>
                  <a:noFill/>
                </a:ln>
                <a:solidFill>
                  <a:srgbClr val="15243F"/>
                </a:solidFill>
                <a:effectLst/>
                <a:uLnTx/>
                <a:uFillTx/>
                <a:ea typeface="Open Sans Bold"/>
                <a:cs typeface="Open Sans Bold"/>
                <a:sym typeface="Open Sans Bold"/>
              </a:rPr>
              <a:t>L’accès</a:t>
            </a:r>
          </a:p>
          <a:p>
            <a:pPr marL="0" marR="0" lvl="0" indent="0" algn="l" defTabSz="609630" rtl="0" eaLnBrk="1" fontAlgn="auto" latinLnBrk="0" hangingPunct="1">
              <a:lnSpc>
                <a:spcPts val="2160"/>
              </a:lnSpc>
              <a:spcBef>
                <a:spcPts val="0"/>
              </a:spcBef>
              <a:spcAft>
                <a:spcPts val="0"/>
              </a:spcAft>
              <a:buClrTx/>
              <a:buSzTx/>
              <a:buFontTx/>
              <a:buNone/>
              <a:tabLst/>
              <a:defRPr/>
            </a:pPr>
            <a:r>
              <a:rPr kumimoji="0" lang="fr-FR" sz="1400" b="0" i="0" u="none" strike="noStrike" kern="0" cap="none" normalizeH="0">
                <a:ln>
                  <a:noFill/>
                </a:ln>
                <a:solidFill>
                  <a:srgbClr val="15243F"/>
                </a:solidFill>
                <a:effectLst/>
                <a:uLnTx/>
                <a:uFillTx/>
                <a:ea typeface="Open Sans"/>
                <a:cs typeface="Open Sans"/>
                <a:sym typeface="Open Sans"/>
              </a:rPr>
              <a:t>Une fois identifié, un nouveau </a:t>
            </a:r>
            <a:r>
              <a:rPr kumimoji="0" lang="fr-FR" sz="1400" b="0" i="0" u="none" strike="noStrike" kern="0" cap="none" normalizeH="0" dirty="0">
                <a:ln>
                  <a:noFill/>
                </a:ln>
                <a:solidFill>
                  <a:srgbClr val="15243F"/>
                </a:solidFill>
                <a:effectLst/>
                <a:uLnTx/>
                <a:uFillTx/>
                <a:ea typeface="Open Sans"/>
                <a:cs typeface="Open Sans"/>
                <a:sym typeface="Open Sans"/>
              </a:rPr>
              <a:t>message</a:t>
            </a:r>
            <a:r>
              <a:rPr kumimoji="0" lang="fr-FR" sz="1400" b="0" i="0" u="none" strike="noStrike" kern="0" cap="none" normalizeH="0">
                <a:ln>
                  <a:noFill/>
                </a:ln>
                <a:solidFill>
                  <a:srgbClr val="15243F"/>
                </a:solidFill>
                <a:effectLst/>
                <a:uLnTx/>
                <a:uFillTx/>
                <a:ea typeface="Open Sans"/>
                <a:cs typeface="Open Sans"/>
                <a:sym typeface="Open Sans"/>
              </a:rPr>
              <a:t> informe l’allocataire de la nécessité d’effectuer une réclamation </a:t>
            </a:r>
            <a:r>
              <a:rPr kumimoji="0" lang="fr-FR" sz="1400" b="1" i="0" u="none" strike="noStrike" kern="0" cap="none" normalizeH="0">
                <a:ln>
                  <a:noFill/>
                </a:ln>
                <a:solidFill>
                  <a:srgbClr val="15243F"/>
                </a:solidFill>
                <a:effectLst/>
                <a:uLnTx/>
                <a:uFillTx/>
                <a:ea typeface="Open Sans"/>
                <a:cs typeface="Open Sans"/>
                <a:sym typeface="Open Sans"/>
              </a:rPr>
              <a:t>avant</a:t>
            </a:r>
            <a:r>
              <a:rPr kumimoji="0" lang="fr-FR" sz="1400" b="0" i="0" u="none" strike="noStrike" kern="0" cap="none" normalizeH="0">
                <a:ln>
                  <a:noFill/>
                </a:ln>
                <a:solidFill>
                  <a:srgbClr val="15243F"/>
                </a:solidFill>
                <a:effectLst/>
                <a:uLnTx/>
                <a:uFillTx/>
                <a:ea typeface="Open Sans"/>
                <a:cs typeface="Open Sans"/>
                <a:sym typeface="Open Sans"/>
              </a:rPr>
              <a:t> de faire appel à la médiation.</a:t>
            </a:r>
          </a:p>
          <a:p>
            <a:pPr marL="0" marR="0" lvl="0" indent="0" algn="l" defTabSz="609630" rtl="0" eaLnBrk="1" fontAlgn="auto" latinLnBrk="0" hangingPunct="1">
              <a:lnSpc>
                <a:spcPts val="2160"/>
              </a:lnSpc>
              <a:spcBef>
                <a:spcPts val="0"/>
              </a:spcBef>
              <a:spcAft>
                <a:spcPts val="0"/>
              </a:spcAft>
              <a:buClrTx/>
              <a:buSzTx/>
              <a:buFontTx/>
              <a:buNone/>
              <a:tabLst/>
              <a:defRPr/>
            </a:pPr>
            <a:endParaRPr kumimoji="0" lang="fr-FR" sz="1400" b="0" i="0" u="none" strike="noStrike" kern="0" cap="none" normalizeH="0">
              <a:ln>
                <a:noFill/>
              </a:ln>
              <a:solidFill>
                <a:srgbClr val="15243F"/>
              </a:solidFill>
              <a:effectLst/>
              <a:uLnTx/>
              <a:uFillTx/>
              <a:ea typeface="Open Sans"/>
              <a:cs typeface="Open Sans"/>
              <a:sym typeface="Open Sans"/>
            </a:endParaRPr>
          </a:p>
          <a:p>
            <a:pPr marL="0" marR="0" lvl="0" indent="0" algn="l" defTabSz="609630" rtl="0" eaLnBrk="1" fontAlgn="auto" latinLnBrk="0" hangingPunct="1">
              <a:lnSpc>
                <a:spcPts val="2160"/>
              </a:lnSpc>
              <a:spcBef>
                <a:spcPts val="0"/>
              </a:spcBef>
              <a:spcAft>
                <a:spcPts val="0"/>
              </a:spcAft>
              <a:buClrTx/>
              <a:buSzTx/>
              <a:buFontTx/>
              <a:buNone/>
              <a:tabLst/>
              <a:defRPr/>
            </a:pPr>
            <a:r>
              <a:rPr kumimoji="0" lang="fr-FR" sz="1400" b="0" i="0" u="none" strike="noStrike" kern="0" cap="none" normalizeH="0">
                <a:ln>
                  <a:noFill/>
                </a:ln>
                <a:solidFill>
                  <a:srgbClr val="15243F"/>
                </a:solidFill>
                <a:effectLst/>
                <a:uLnTx/>
                <a:uFillTx/>
                <a:ea typeface="Open Sans"/>
                <a:cs typeface="Open Sans"/>
                <a:sym typeface="Open Sans"/>
              </a:rPr>
              <a:t>Le demandeur a deux possibilités : </a:t>
            </a:r>
          </a:p>
          <a:p>
            <a:pPr marL="0" marR="0" lvl="0" indent="0" algn="l" defTabSz="609630" rtl="0" eaLnBrk="1" fontAlgn="auto" latinLnBrk="0" hangingPunct="1">
              <a:lnSpc>
                <a:spcPts val="2160"/>
              </a:lnSpc>
              <a:spcBef>
                <a:spcPts val="0"/>
              </a:spcBef>
              <a:spcAft>
                <a:spcPts val="0"/>
              </a:spcAft>
              <a:buClrTx/>
              <a:buSzTx/>
              <a:buFontTx/>
              <a:buNone/>
              <a:tabLst/>
              <a:defRPr/>
            </a:pPr>
            <a:endParaRPr kumimoji="0" lang="fr-FR" sz="1400" b="0" i="0" u="none" strike="noStrike" kern="0" cap="none" normalizeH="0">
              <a:ln>
                <a:noFill/>
              </a:ln>
              <a:solidFill>
                <a:srgbClr val="15243F"/>
              </a:solidFill>
              <a:effectLst/>
              <a:uLnTx/>
              <a:uFillTx/>
              <a:ea typeface="Open Sans"/>
              <a:cs typeface="Open Sans"/>
              <a:sym typeface="Open Sans"/>
            </a:endParaRPr>
          </a:p>
        </p:txBody>
      </p:sp>
      <p:sp>
        <p:nvSpPr>
          <p:cNvPr id="2" name="AutoShape 6">
            <a:extLst>
              <a:ext uri="{FF2B5EF4-FFF2-40B4-BE49-F238E27FC236}">
                <a16:creationId xmlns:a16="http://schemas.microsoft.com/office/drawing/2014/main" id="{08E9160C-1794-EEF3-33DF-C4D05B91CF89}"/>
              </a:ext>
            </a:extLst>
          </p:cNvPr>
          <p:cNvSpPr/>
          <p:nvPr/>
        </p:nvSpPr>
        <p:spPr>
          <a:xfrm>
            <a:off x="3345726" y="3520749"/>
            <a:ext cx="702514" cy="0"/>
          </a:xfrm>
          <a:prstGeom prst="line">
            <a:avLst/>
          </a:prstGeom>
          <a:ln w="47625" cap="rnd">
            <a:solidFill>
              <a:srgbClr val="003694"/>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itre 2">
            <a:extLst>
              <a:ext uri="{FF2B5EF4-FFF2-40B4-BE49-F238E27FC236}">
                <a16:creationId xmlns:a16="http://schemas.microsoft.com/office/drawing/2014/main" id="{2793D377-6F4E-68A3-2B1F-7620F208B148}"/>
              </a:ext>
            </a:extLst>
          </p:cNvPr>
          <p:cNvSpPr txBox="1">
            <a:spLocks/>
          </p:cNvSpPr>
          <p:nvPr/>
        </p:nvSpPr>
        <p:spPr>
          <a:xfrm>
            <a:off x="186813" y="136525"/>
            <a:ext cx="6516000" cy="661168"/>
          </a:xfrm>
          <a:prstGeom prst="rect">
            <a:avLst/>
          </a:prstGeom>
          <a:solidFill>
            <a:srgbClr val="003694"/>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26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a:lstStyle>
          <a:p>
            <a:r>
              <a:rPr lang="fr-FR">
                <a:solidFill>
                  <a:schemeClr val="bg2"/>
                </a:solidFill>
              </a:rPr>
              <a:t>Médiation : ouverture de la téléprocédure</a:t>
            </a:r>
          </a:p>
        </p:txBody>
      </p:sp>
      <p:sp>
        <p:nvSpPr>
          <p:cNvPr id="15" name="Titre 2">
            <a:extLst>
              <a:ext uri="{FF2B5EF4-FFF2-40B4-BE49-F238E27FC236}">
                <a16:creationId xmlns:a16="http://schemas.microsoft.com/office/drawing/2014/main" id="{7C309312-CE7D-C6A0-BDDE-69CA7B641CD4}"/>
              </a:ext>
            </a:extLst>
          </p:cNvPr>
          <p:cNvSpPr txBox="1">
            <a:spLocks/>
          </p:cNvSpPr>
          <p:nvPr/>
        </p:nvSpPr>
        <p:spPr>
          <a:xfrm>
            <a:off x="6702813" y="142703"/>
            <a:ext cx="5302373" cy="648000"/>
          </a:xfrm>
          <a:prstGeom prst="rect">
            <a:avLst/>
          </a:prstGeom>
          <a:noFill/>
          <a:ln w="12700" cap="rnd" cmpd="sng">
            <a:solidFill>
              <a:srgbClr val="003694"/>
            </a:solidFill>
            <a:prstDash val="solid"/>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26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a:lstStyle>
          <a:p>
            <a:pPr algn="ctr"/>
            <a:r>
              <a:rPr lang="fr-FR" sz="2000">
                <a:solidFill>
                  <a:srgbClr val="003694"/>
                </a:solidFill>
              </a:rPr>
              <a:t>L’accès</a:t>
            </a:r>
          </a:p>
        </p:txBody>
      </p:sp>
    </p:spTree>
    <p:extLst>
      <p:ext uri="{BB962C8B-B14F-4D97-AF65-F5344CB8AC3E}">
        <p14:creationId xmlns:p14="http://schemas.microsoft.com/office/powerpoint/2010/main" val="384086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a:extLst>
              <a:ext uri="{FF2B5EF4-FFF2-40B4-BE49-F238E27FC236}">
                <a16:creationId xmlns:a16="http://schemas.microsoft.com/office/drawing/2014/main" id="{B69267E7-E924-C980-F19A-3B93225CFFE7}"/>
              </a:ext>
            </a:extLst>
          </p:cNvPr>
          <p:cNvSpPr>
            <a:spLocks noGrp="1"/>
          </p:cNvSpPr>
          <p:nvPr>
            <p:ph type="title"/>
          </p:nvPr>
        </p:nvSpPr>
        <p:spPr>
          <a:xfrm>
            <a:off x="640080" y="1243013"/>
            <a:ext cx="3855720" cy="4371974"/>
          </a:xfrm>
        </p:spPr>
        <p:txBody>
          <a:bodyPr>
            <a:normAutofit/>
          </a:bodyPr>
          <a:lstStyle/>
          <a:p>
            <a:r>
              <a:rPr lang="fr-FR" sz="3600">
                <a:solidFill>
                  <a:schemeClr val="tx2"/>
                </a:solidFill>
              </a:rPr>
              <a:t>SOMMAIRE</a:t>
            </a:r>
          </a:p>
        </p:txBody>
      </p:sp>
      <p:sp>
        <p:nvSpPr>
          <p:cNvPr id="3" name="Espace réservé du contenu 2">
            <a:extLst>
              <a:ext uri="{FF2B5EF4-FFF2-40B4-BE49-F238E27FC236}">
                <a16:creationId xmlns:a16="http://schemas.microsoft.com/office/drawing/2014/main" id="{A9FF09F9-9A57-5C52-526D-5DB86F43D543}"/>
              </a:ext>
            </a:extLst>
          </p:cNvPr>
          <p:cNvSpPr>
            <a:spLocks noGrp="1"/>
          </p:cNvSpPr>
          <p:nvPr>
            <p:ph idx="1"/>
          </p:nvPr>
        </p:nvSpPr>
        <p:spPr>
          <a:xfrm>
            <a:off x="6172200" y="804672"/>
            <a:ext cx="5221224" cy="5230368"/>
          </a:xfrm>
        </p:spPr>
        <p:txBody>
          <a:bodyPr anchor="ctr">
            <a:normAutofit/>
          </a:bodyPr>
          <a:lstStyle/>
          <a:p>
            <a:pPr>
              <a:buFontTx/>
              <a:buChar char="-"/>
            </a:pPr>
            <a:r>
              <a:rPr lang="fr-FR" sz="1800">
                <a:solidFill>
                  <a:schemeClr val="tx2"/>
                </a:solidFill>
              </a:rPr>
              <a:t>La double authentification</a:t>
            </a:r>
          </a:p>
          <a:p>
            <a:pPr>
              <a:buFontTx/>
              <a:buChar char="-"/>
            </a:pPr>
            <a:r>
              <a:rPr lang="fr-FR" sz="1800">
                <a:solidFill>
                  <a:schemeClr val="tx2"/>
                </a:solidFill>
              </a:rPr>
              <a:t>Information lors du renouvellement des droits</a:t>
            </a:r>
          </a:p>
          <a:p>
            <a:pPr>
              <a:buFontTx/>
              <a:buChar char="-"/>
            </a:pPr>
            <a:r>
              <a:rPr lang="fr-FR" sz="1800">
                <a:solidFill>
                  <a:schemeClr val="tx2"/>
                </a:solidFill>
              </a:rPr>
              <a:t>Nouvelle téléprocédure : assurance vieillesse des aidants</a:t>
            </a:r>
          </a:p>
          <a:p>
            <a:pPr>
              <a:buFontTx/>
              <a:buChar char="-"/>
            </a:pPr>
            <a:r>
              <a:rPr lang="fr-FR" sz="1800">
                <a:solidFill>
                  <a:schemeClr val="tx2"/>
                </a:solidFill>
              </a:rPr>
              <a:t>Nouvelle téléprocédure : médiation</a:t>
            </a:r>
          </a:p>
          <a:p>
            <a:pPr>
              <a:buFontTx/>
              <a:buChar char="-"/>
            </a:pPr>
            <a:r>
              <a:rPr lang="fr-FR" sz="1800">
                <a:solidFill>
                  <a:schemeClr val="tx2"/>
                </a:solidFill>
              </a:rPr>
              <a:t>Evolution appli mon compte : contacter la plateforme téléphonique</a:t>
            </a:r>
          </a:p>
          <a:p>
            <a:pPr>
              <a:buFontTx/>
              <a:buChar char="-"/>
            </a:pPr>
            <a:r>
              <a:rPr lang="fr-FR" sz="1800">
                <a:solidFill>
                  <a:schemeClr val="tx2"/>
                </a:solidFill>
              </a:rPr>
              <a:t>Evolution de la demande d’aide au logement</a:t>
            </a:r>
          </a:p>
          <a:p>
            <a:pPr>
              <a:buFontTx/>
              <a:buChar char="-"/>
            </a:pPr>
            <a:r>
              <a:rPr lang="fr-FR" sz="1800">
                <a:solidFill>
                  <a:schemeClr val="tx2"/>
                </a:solidFill>
              </a:rPr>
              <a:t>Renouvellement des droits des étudiants boursiers</a:t>
            </a:r>
          </a:p>
        </p:txBody>
      </p:sp>
    </p:spTree>
    <p:extLst>
      <p:ext uri="{BB962C8B-B14F-4D97-AF65-F5344CB8AC3E}">
        <p14:creationId xmlns:p14="http://schemas.microsoft.com/office/powerpoint/2010/main" val="279398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7801439" y="2570205"/>
            <a:ext cx="3667571" cy="2855478"/>
          </a:xfrm>
          <a:custGeom>
            <a:avLst/>
            <a:gdLst/>
            <a:ahLst/>
            <a:cxnLst/>
            <a:rect l="l" t="t" r="r" b="b"/>
            <a:pathLst>
              <a:path w="5859852" h="4396552">
                <a:moveTo>
                  <a:pt x="0" y="0"/>
                </a:moveTo>
                <a:lnTo>
                  <a:pt x="5859852" y="0"/>
                </a:lnTo>
                <a:lnTo>
                  <a:pt x="5859852" y="4396552"/>
                </a:lnTo>
                <a:lnTo>
                  <a:pt x="0" y="439655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e 27">
            <a:extLst>
              <a:ext uri="{FF2B5EF4-FFF2-40B4-BE49-F238E27FC236}">
                <a16:creationId xmlns:a16="http://schemas.microsoft.com/office/drawing/2014/main" id="{07EC2837-2C0F-CF11-E8D1-7C9EDED45610}"/>
              </a:ext>
            </a:extLst>
          </p:cNvPr>
          <p:cNvGrpSpPr/>
          <p:nvPr/>
        </p:nvGrpSpPr>
        <p:grpSpPr>
          <a:xfrm>
            <a:off x="824991" y="2245735"/>
            <a:ext cx="2960811" cy="3464350"/>
            <a:chOff x="824991" y="2171599"/>
            <a:chExt cx="2960811" cy="3464350"/>
          </a:xfrm>
        </p:grpSpPr>
        <p:sp>
          <p:nvSpPr>
            <p:cNvPr id="4" name="Freeform 4"/>
            <p:cNvSpPr/>
            <p:nvPr/>
          </p:nvSpPr>
          <p:spPr>
            <a:xfrm>
              <a:off x="824991" y="2171599"/>
              <a:ext cx="2960811" cy="3464350"/>
            </a:xfrm>
            <a:custGeom>
              <a:avLst/>
              <a:gdLst/>
              <a:ahLst/>
              <a:cxnLst/>
              <a:rect l="l" t="t" r="r" b="b"/>
              <a:pathLst>
                <a:path w="4441216" h="5196525">
                  <a:moveTo>
                    <a:pt x="0" y="0"/>
                  </a:moveTo>
                  <a:lnTo>
                    <a:pt x="4441216" y="0"/>
                  </a:lnTo>
                  <a:lnTo>
                    <a:pt x="4441216" y="5196525"/>
                  </a:lnTo>
                  <a:lnTo>
                    <a:pt x="0" y="5196525"/>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8"/>
            <p:cNvGrpSpPr/>
            <p:nvPr/>
          </p:nvGrpSpPr>
          <p:grpSpPr>
            <a:xfrm>
              <a:off x="946150" y="3663950"/>
              <a:ext cx="2679700" cy="444501"/>
              <a:chOff x="0" y="0"/>
              <a:chExt cx="5359400" cy="889001"/>
            </a:xfrm>
          </p:grpSpPr>
          <p:sp>
            <p:nvSpPr>
              <p:cNvPr id="9" name="Freeform 9"/>
              <p:cNvSpPr/>
              <p:nvPr/>
            </p:nvSpPr>
            <p:spPr>
              <a:xfrm>
                <a:off x="0" y="0"/>
                <a:ext cx="5359400" cy="889000"/>
              </a:xfrm>
              <a:custGeom>
                <a:avLst/>
                <a:gdLst/>
                <a:ahLst/>
                <a:cxnLst/>
                <a:rect l="l" t="t" r="r" b="b"/>
                <a:pathLst>
                  <a:path w="5359400" h="889000">
                    <a:moveTo>
                      <a:pt x="38100" y="0"/>
                    </a:moveTo>
                    <a:lnTo>
                      <a:pt x="5321300" y="0"/>
                    </a:lnTo>
                    <a:cubicBezTo>
                      <a:pt x="5342382" y="0"/>
                      <a:pt x="5359400" y="17018"/>
                      <a:pt x="5359400" y="38100"/>
                    </a:cubicBezTo>
                    <a:lnTo>
                      <a:pt x="5359400" y="850900"/>
                    </a:lnTo>
                    <a:cubicBezTo>
                      <a:pt x="5359400" y="871982"/>
                      <a:pt x="5342382" y="889000"/>
                      <a:pt x="5321300" y="889000"/>
                    </a:cubicBezTo>
                    <a:lnTo>
                      <a:pt x="38100" y="889000"/>
                    </a:lnTo>
                    <a:cubicBezTo>
                      <a:pt x="17018" y="889000"/>
                      <a:pt x="0" y="871982"/>
                      <a:pt x="0" y="850900"/>
                    </a:cubicBezTo>
                    <a:lnTo>
                      <a:pt x="0" y="38100"/>
                    </a:lnTo>
                    <a:cubicBezTo>
                      <a:pt x="0" y="17018"/>
                      <a:pt x="17018" y="0"/>
                      <a:pt x="38100" y="0"/>
                    </a:cubicBezTo>
                    <a:moveTo>
                      <a:pt x="38100" y="76200"/>
                    </a:moveTo>
                    <a:lnTo>
                      <a:pt x="38100" y="38100"/>
                    </a:lnTo>
                    <a:lnTo>
                      <a:pt x="76200" y="38100"/>
                    </a:lnTo>
                    <a:lnTo>
                      <a:pt x="76200" y="850900"/>
                    </a:lnTo>
                    <a:lnTo>
                      <a:pt x="38100" y="850900"/>
                    </a:lnTo>
                    <a:lnTo>
                      <a:pt x="38100" y="812800"/>
                    </a:lnTo>
                    <a:lnTo>
                      <a:pt x="5321300" y="812800"/>
                    </a:lnTo>
                    <a:lnTo>
                      <a:pt x="5321300" y="850900"/>
                    </a:lnTo>
                    <a:lnTo>
                      <a:pt x="5283200" y="850900"/>
                    </a:lnTo>
                    <a:lnTo>
                      <a:pt x="5283200" y="38100"/>
                    </a:lnTo>
                    <a:lnTo>
                      <a:pt x="5321300" y="38100"/>
                    </a:lnTo>
                    <a:lnTo>
                      <a:pt x="5321300" y="76200"/>
                    </a:lnTo>
                    <a:lnTo>
                      <a:pt x="38100" y="76200"/>
                    </a:lnTo>
                    <a:close/>
                  </a:path>
                </a:pathLst>
              </a:custGeom>
              <a:solidFill>
                <a:srgbClr val="7030A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0" name="AutoShape 10"/>
          <p:cNvSpPr/>
          <p:nvPr/>
        </p:nvSpPr>
        <p:spPr>
          <a:xfrm flipV="1">
            <a:off x="3856885" y="3933797"/>
            <a:ext cx="941655" cy="0"/>
          </a:xfrm>
          <a:prstGeom prst="line">
            <a:avLst/>
          </a:prstGeom>
          <a:ln w="47625" cap="rnd">
            <a:solidFill>
              <a:srgbClr val="003694"/>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itre 2">
            <a:extLst>
              <a:ext uri="{FF2B5EF4-FFF2-40B4-BE49-F238E27FC236}">
                <a16:creationId xmlns:a16="http://schemas.microsoft.com/office/drawing/2014/main" id="{595D608D-90F6-373D-9E4F-2892131FD699}"/>
              </a:ext>
            </a:extLst>
          </p:cNvPr>
          <p:cNvSpPr>
            <a:spLocks noGrp="1"/>
          </p:cNvSpPr>
          <p:nvPr>
            <p:ph type="title"/>
          </p:nvPr>
        </p:nvSpPr>
        <p:spPr>
          <a:xfrm>
            <a:off x="186813" y="136525"/>
            <a:ext cx="6516000" cy="661168"/>
          </a:xfrm>
          <a:solidFill>
            <a:srgbClr val="003694"/>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a:solidFill>
                  <a:schemeClr val="bg2"/>
                </a:solidFill>
              </a:rPr>
              <a:t>Médiation : ouverture de la téléprocédure</a:t>
            </a:r>
          </a:p>
        </p:txBody>
      </p:sp>
      <p:sp>
        <p:nvSpPr>
          <p:cNvPr id="20" name="Titre 2">
            <a:extLst>
              <a:ext uri="{FF2B5EF4-FFF2-40B4-BE49-F238E27FC236}">
                <a16:creationId xmlns:a16="http://schemas.microsoft.com/office/drawing/2014/main" id="{A5598BE5-7459-DB8A-C227-12119C020E7D}"/>
              </a:ext>
            </a:extLst>
          </p:cNvPr>
          <p:cNvSpPr txBox="1">
            <a:spLocks/>
          </p:cNvSpPr>
          <p:nvPr/>
        </p:nvSpPr>
        <p:spPr>
          <a:xfrm>
            <a:off x="6702813" y="142703"/>
            <a:ext cx="5302373" cy="648000"/>
          </a:xfrm>
          <a:prstGeom prst="rect">
            <a:avLst/>
          </a:prstGeom>
          <a:noFill/>
          <a:ln w="12700" cap="rnd" cmpd="sng">
            <a:solidFill>
              <a:srgbClr val="003694"/>
            </a:solidFill>
            <a:prstDash val="solid"/>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26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a:lstStyle>
          <a:p>
            <a:pPr algn="ctr"/>
            <a:r>
              <a:rPr lang="fr-FR" sz="2000">
                <a:solidFill>
                  <a:srgbClr val="003694"/>
                </a:solidFill>
              </a:rPr>
              <a:t>L’accès</a:t>
            </a:r>
          </a:p>
        </p:txBody>
      </p:sp>
      <p:sp>
        <p:nvSpPr>
          <p:cNvPr id="21" name="TextBox 8">
            <a:extLst>
              <a:ext uri="{FF2B5EF4-FFF2-40B4-BE49-F238E27FC236}">
                <a16:creationId xmlns:a16="http://schemas.microsoft.com/office/drawing/2014/main" id="{87767E18-1C80-276C-A4DD-B177DE146F1A}"/>
              </a:ext>
            </a:extLst>
          </p:cNvPr>
          <p:cNvSpPr txBox="1"/>
          <p:nvPr/>
        </p:nvSpPr>
        <p:spPr>
          <a:xfrm>
            <a:off x="304141" y="1144587"/>
            <a:ext cx="11261783" cy="39498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415293" marR="0" lvl="1" indent="-342900" algn="l" defTabSz="609630" rtl="0" eaLnBrk="1" fontAlgn="auto" latinLnBrk="0" hangingPunct="1">
              <a:spcBef>
                <a:spcPts val="0"/>
              </a:spcBef>
              <a:spcAft>
                <a:spcPts val="0"/>
              </a:spcAft>
              <a:buClrTx/>
              <a:buSzTx/>
              <a:buFont typeface="+mj-lt"/>
              <a:buAutoNum type="arabicPeriod" startAt="2"/>
              <a:tabLst/>
              <a:defRPr/>
            </a:pPr>
            <a:r>
              <a:rPr kumimoji="0" lang="fr-FR" sz="1400" b="0" i="0" u="none" strike="noStrike" kern="1200" cap="none" spc="-47" normalizeH="0" baseline="0">
                <a:ln>
                  <a:noFill/>
                </a:ln>
                <a:solidFill>
                  <a:srgbClr val="15243F"/>
                </a:solidFill>
                <a:effectLst/>
                <a:uLnTx/>
                <a:uFillTx/>
                <a:ea typeface="Open Sans"/>
                <a:cs typeface="Open Sans"/>
                <a:sym typeface="Open Sans"/>
              </a:rPr>
              <a:t> « Continuer» </a:t>
            </a:r>
            <a:r>
              <a:rPr kumimoji="0" lang="fr-FR" sz="1400" b="0" i="0" u="none" strike="noStrike" kern="1200" cap="none" spc="-47" normalizeH="0" baseline="0">
                <a:ln>
                  <a:noFill/>
                </a:ln>
                <a:solidFill>
                  <a:srgbClr val="15243F"/>
                </a:solidFill>
                <a:effectLst/>
                <a:uLnTx/>
                <a:uFillTx/>
                <a:ea typeface="Open Sans"/>
                <a:cs typeface="Open Sans"/>
                <a:sym typeface="Wingdings" panose="05000000000000000000" pitchFamily="2" charset="2"/>
              </a:rPr>
              <a:t> </a:t>
            </a:r>
            <a:r>
              <a:rPr kumimoji="0" lang="fr-FR" sz="1400" b="0" i="0" u="none" strike="noStrike" kern="1200" cap="none" spc="-47" normalizeH="0" baseline="0">
                <a:ln>
                  <a:noFill/>
                </a:ln>
                <a:solidFill>
                  <a:srgbClr val="15243F"/>
                </a:solidFill>
                <a:effectLst/>
                <a:uLnTx/>
                <a:uFillTx/>
                <a:ea typeface="Open Sans"/>
                <a:cs typeface="Open Sans"/>
                <a:sym typeface="Open Sans"/>
              </a:rPr>
              <a:t>poursuite de la saisie : demande de confirmation/saisie des coordonnées du demandeur avant d’accéder à la téléprocédure </a:t>
            </a:r>
          </a:p>
          <a:p>
            <a:pPr marL="72393" marR="0" lvl="1" algn="l" defTabSz="609630" rtl="0" eaLnBrk="1" fontAlgn="auto" latinLnBrk="0" hangingPunct="1">
              <a:lnSpc>
                <a:spcPts val="1440"/>
              </a:lnSpc>
              <a:spcBef>
                <a:spcPts val="0"/>
              </a:spcBef>
              <a:spcAft>
                <a:spcPts val="0"/>
              </a:spcAft>
              <a:buClrTx/>
              <a:buSzTx/>
              <a:tabLst/>
              <a:defRPr/>
            </a:pPr>
            <a:endParaRPr kumimoji="0" lang="fr-FR" sz="1400" b="0" i="0" u="none" strike="noStrike" kern="1200" cap="none" spc="-47" normalizeH="0" baseline="0">
              <a:ln>
                <a:noFill/>
              </a:ln>
              <a:solidFill>
                <a:srgbClr val="15243F"/>
              </a:solidFill>
              <a:effectLst/>
              <a:uLnTx/>
              <a:uFillTx/>
              <a:ea typeface="Open Sans"/>
              <a:cs typeface="Open Sans"/>
              <a:sym typeface="Open Sans"/>
            </a:endParaRPr>
          </a:p>
        </p:txBody>
      </p:sp>
      <p:pic>
        <p:nvPicPr>
          <p:cNvPr id="26" name="Image 25">
            <a:extLst>
              <a:ext uri="{FF2B5EF4-FFF2-40B4-BE49-F238E27FC236}">
                <a16:creationId xmlns:a16="http://schemas.microsoft.com/office/drawing/2014/main" id="{2124AF97-3ED1-FE23-0BBB-69CD4C5F92FC}"/>
              </a:ext>
            </a:extLst>
          </p:cNvPr>
          <p:cNvPicPr>
            <a:picLocks noChangeAspect="1"/>
          </p:cNvPicPr>
          <p:nvPr/>
        </p:nvPicPr>
        <p:blipFill>
          <a:blip r:embed="rId4"/>
          <a:stretch>
            <a:fillRect/>
          </a:stretch>
        </p:blipFill>
        <p:spPr>
          <a:xfrm>
            <a:off x="4869623" y="1794054"/>
            <a:ext cx="1847994" cy="4419117"/>
          </a:xfrm>
          <a:prstGeom prst="rect">
            <a:avLst/>
          </a:prstGeom>
        </p:spPr>
      </p:pic>
      <p:sp>
        <p:nvSpPr>
          <p:cNvPr id="27" name="AutoShape 10">
            <a:extLst>
              <a:ext uri="{FF2B5EF4-FFF2-40B4-BE49-F238E27FC236}">
                <a16:creationId xmlns:a16="http://schemas.microsoft.com/office/drawing/2014/main" id="{47F0D0BA-C673-8DF2-32DE-FE5FC35D247A}"/>
              </a:ext>
            </a:extLst>
          </p:cNvPr>
          <p:cNvSpPr/>
          <p:nvPr/>
        </p:nvSpPr>
        <p:spPr>
          <a:xfrm flipV="1">
            <a:off x="6788700" y="3950274"/>
            <a:ext cx="941655" cy="0"/>
          </a:xfrm>
          <a:prstGeom prst="line">
            <a:avLst/>
          </a:prstGeom>
          <a:ln w="47625" cap="rnd">
            <a:solidFill>
              <a:srgbClr val="003694"/>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ZoneTexte 31">
            <a:extLst>
              <a:ext uri="{FF2B5EF4-FFF2-40B4-BE49-F238E27FC236}">
                <a16:creationId xmlns:a16="http://schemas.microsoft.com/office/drawing/2014/main" id="{37522546-C2C1-8312-F30A-66F05A8074D1}"/>
              </a:ext>
            </a:extLst>
          </p:cNvPr>
          <p:cNvSpPr txBox="1"/>
          <p:nvPr/>
        </p:nvSpPr>
        <p:spPr>
          <a:xfrm>
            <a:off x="1102793" y="1454730"/>
            <a:ext cx="9767170" cy="307777"/>
          </a:xfrm>
          <a:prstGeom prst="rect">
            <a:avLst/>
          </a:prstGeom>
          <a:noFill/>
        </p:spPr>
        <p:txBody>
          <a:bodyPr wrap="square">
            <a:spAutoFit/>
          </a:bodyPr>
          <a:lstStyle/>
          <a:p>
            <a:r>
              <a:rPr lang="fr-FR" sz="1400" i="1" dirty="0">
                <a:solidFill>
                  <a:schemeClr val="tx1"/>
                </a:solidFill>
                <a:cs typeface="Calibri"/>
              </a:rPr>
              <a:t>La demande n’est pas intégrée dans l’application mobile. Décrochage vers le site caf.fr.</a:t>
            </a:r>
            <a:endParaRPr lang="fr-FR" sz="1400" i="1" dirty="0">
              <a:cs typeface="Calibri"/>
            </a:endParaRPr>
          </a:p>
        </p:txBody>
      </p:sp>
      <p:pic>
        <p:nvPicPr>
          <p:cNvPr id="33" name="Graphique 32" descr="Avertissement avec un remplissage uni">
            <a:extLst>
              <a:ext uri="{FF2B5EF4-FFF2-40B4-BE49-F238E27FC236}">
                <a16:creationId xmlns:a16="http://schemas.microsoft.com/office/drawing/2014/main" id="{A325B7F7-77DF-A35F-C9D0-2BA097F337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761" y="1355808"/>
            <a:ext cx="444032" cy="444032"/>
          </a:xfrm>
          <a:prstGeom prst="rect">
            <a:avLst/>
          </a:prstGeom>
        </p:spPr>
      </p:pic>
    </p:spTree>
    <p:extLst>
      <p:ext uri="{BB962C8B-B14F-4D97-AF65-F5344CB8AC3E}">
        <p14:creationId xmlns:p14="http://schemas.microsoft.com/office/powerpoint/2010/main" val="18042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Espace réservé du contenu 2">
            <a:extLst>
              <a:ext uri="{FF2B5EF4-FFF2-40B4-BE49-F238E27FC236}">
                <a16:creationId xmlns:a16="http://schemas.microsoft.com/office/drawing/2014/main" id="{9FC00FB1-90A1-75CB-4892-4C1D0FCC611F}"/>
              </a:ext>
            </a:extLst>
          </p:cNvPr>
          <p:cNvSpPr>
            <a:spLocks noGrp="1"/>
          </p:cNvSpPr>
          <p:nvPr>
            <p:ph idx="1"/>
          </p:nvPr>
        </p:nvSpPr>
        <p:spPr>
          <a:xfrm>
            <a:off x="1310106" y="2979336"/>
            <a:ext cx="9018151" cy="2430864"/>
          </a:xfrm>
        </p:spPr>
        <p:txBody>
          <a:bodyPr anchor="t">
            <a:normAutofit/>
          </a:bodyPr>
          <a:lstStyle/>
          <a:p>
            <a:pPr marL="0" indent="0" algn="ctr">
              <a:buNone/>
            </a:pPr>
            <a:r>
              <a:rPr lang="fr-FR" sz="3600" dirty="0">
                <a:solidFill>
                  <a:schemeClr val="tx2"/>
                </a:solidFill>
              </a:rPr>
              <a:t>Evolution de l'appli mon compte :</a:t>
            </a:r>
          </a:p>
          <a:p>
            <a:pPr marL="0" indent="0" algn="ctr">
              <a:buNone/>
            </a:pPr>
            <a:r>
              <a:rPr lang="fr-FR" sz="3600" dirty="0">
                <a:solidFill>
                  <a:schemeClr val="tx2"/>
                </a:solidFill>
                <a:ea typeface="Calibri"/>
                <a:cs typeface="Calibri"/>
              </a:rPr>
              <a:t>Mise en relation avec un conseiller</a:t>
            </a:r>
          </a:p>
        </p:txBody>
      </p:sp>
    </p:spTree>
    <p:extLst>
      <p:ext uri="{BB962C8B-B14F-4D97-AF65-F5344CB8AC3E}">
        <p14:creationId xmlns:p14="http://schemas.microsoft.com/office/powerpoint/2010/main" val="52835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346743" y="941417"/>
            <a:ext cx="11590463" cy="132889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1" defTabSz="609630" rtl="0" eaLnBrk="1" fontAlgn="auto" latinLnBrk="0" hangingPunct="1">
              <a:lnSpc>
                <a:spcPts val="2053"/>
              </a:lnSpc>
              <a:spcBef>
                <a:spcPts val="0"/>
              </a:spcBef>
              <a:spcAft>
                <a:spcPts val="0"/>
              </a:spcAft>
              <a:buClrTx/>
              <a:buSzTx/>
              <a:tabLst/>
              <a:defRPr/>
            </a:pPr>
            <a:r>
              <a:rPr lang="fr-FR" sz="1467">
                <a:solidFill>
                  <a:srgbClr val="15243F"/>
                </a:solidFill>
                <a:ea typeface="Avenir Light"/>
                <a:cs typeface="Avenir Light"/>
                <a:sym typeface="Avenir Light"/>
              </a:rPr>
              <a:t>Depuis le 20 </a:t>
            </a:r>
            <a:r>
              <a:rPr lang="fr-FR" sz="1467" dirty="0">
                <a:solidFill>
                  <a:srgbClr val="15243F"/>
                </a:solidFill>
                <a:ea typeface="Avenir Light"/>
                <a:cs typeface="Avenir Light"/>
                <a:sym typeface="Avenir Light"/>
              </a:rPr>
              <a:t>novembre 2024, </a:t>
            </a:r>
            <a:r>
              <a:rPr kumimoji="0" lang="fr-FR" sz="1467" b="0" i="0" u="none" strike="noStrike" kern="1200" cap="none" spc="0" normalizeH="0" baseline="0" dirty="0">
                <a:ln>
                  <a:noFill/>
                </a:ln>
                <a:solidFill>
                  <a:srgbClr val="15243F"/>
                </a:solidFill>
                <a:effectLst/>
                <a:uLnTx/>
                <a:uFillTx/>
                <a:ea typeface="Avenir Light"/>
                <a:cs typeface="Avenir Light"/>
                <a:sym typeface="Avenir Light"/>
              </a:rPr>
              <a:t>l’usager a la possibilité d’appeler sa Caf directement depuis son espace personnel de l’application Mon Compte.</a:t>
            </a:r>
          </a:p>
          <a:p>
            <a:pPr marL="0" marR="0" lvl="1" defTabSz="609630" rtl="0" eaLnBrk="1" fontAlgn="auto" latinLnBrk="0" hangingPunct="1">
              <a:lnSpc>
                <a:spcPts val="2053"/>
              </a:lnSpc>
              <a:spcBef>
                <a:spcPts val="0"/>
              </a:spcBef>
              <a:spcAft>
                <a:spcPts val="0"/>
              </a:spcAft>
              <a:buClrTx/>
              <a:buSzTx/>
              <a:tabLst/>
              <a:defRPr/>
            </a:pPr>
            <a:r>
              <a:rPr kumimoji="0" lang="fr-FR" sz="1467" b="0" i="0" u="none" strike="noStrike" kern="1200" cap="none" spc="0" normalizeH="0" baseline="0" dirty="0">
                <a:ln>
                  <a:noFill/>
                </a:ln>
                <a:solidFill>
                  <a:srgbClr val="15243F"/>
                </a:solidFill>
                <a:effectLst/>
                <a:uLnTx/>
                <a:uFillTx/>
                <a:ea typeface="Avenir Light"/>
                <a:cs typeface="Avenir Light"/>
                <a:sym typeface="Avenir Light"/>
              </a:rPr>
              <a:t>Depuis la rubrique « Contacter ma Caf », les numéros de téléphone seront remplacés par un bouton « Appeler ma Caf ». Cette fonctionnalité sera proposée </a:t>
            </a:r>
            <a:r>
              <a:rPr kumimoji="0" lang="fr-FR" sz="1467" b="1" i="0" u="none" strike="noStrike" kern="1200" cap="none" spc="0" normalizeH="0" baseline="0" dirty="0">
                <a:ln>
                  <a:noFill/>
                </a:ln>
                <a:solidFill>
                  <a:srgbClr val="15243F"/>
                </a:solidFill>
                <a:effectLst/>
                <a:uLnTx/>
                <a:uFillTx/>
                <a:ea typeface="Avenir Light"/>
                <a:cs typeface="Avenir Light"/>
                <a:sym typeface="Avenir Light"/>
              </a:rPr>
              <a:t>uniquement sur l’application mobile</a:t>
            </a:r>
            <a:r>
              <a:rPr kumimoji="0" lang="fr-FR" sz="1467" b="0" i="0" u="none" strike="noStrike" kern="1200" cap="none" spc="0" normalizeH="0" baseline="0" dirty="0">
                <a:ln>
                  <a:noFill/>
                </a:ln>
                <a:solidFill>
                  <a:srgbClr val="15243F"/>
                </a:solidFill>
                <a:effectLst/>
                <a:uLnTx/>
                <a:uFillTx/>
                <a:ea typeface="Avenir Light"/>
                <a:cs typeface="Avenir Light"/>
                <a:sym typeface="Avenir Light"/>
              </a:rPr>
              <a:t>.</a:t>
            </a:r>
          </a:p>
          <a:p>
            <a:pPr marL="0" marR="0" lvl="1" defTabSz="609630" rtl="0" eaLnBrk="1" fontAlgn="auto" latinLnBrk="0" hangingPunct="1">
              <a:lnSpc>
                <a:spcPts val="2053"/>
              </a:lnSpc>
              <a:spcBef>
                <a:spcPts val="0"/>
              </a:spcBef>
              <a:spcAft>
                <a:spcPts val="0"/>
              </a:spcAft>
              <a:buClrTx/>
              <a:buSzTx/>
              <a:tabLst/>
              <a:defRPr/>
            </a:pPr>
            <a:r>
              <a:rPr lang="fr-FR" sz="1467" dirty="0">
                <a:solidFill>
                  <a:srgbClr val="15243F"/>
                </a:solidFill>
                <a:ea typeface="Avenir Light"/>
                <a:cs typeface="Avenir Light"/>
                <a:sym typeface="Avenir Light"/>
              </a:rPr>
              <a:t>L’usager s’étant identifié pour accéder à son compte, il sera mis en relation avec les plateformes téléphoniques (sans avoir besoin de s’identifier à nouveau).</a:t>
            </a:r>
            <a:endParaRPr kumimoji="0" lang="fr-FR" sz="1467" b="0" i="0" u="none" strike="noStrike" kern="1200" cap="none" spc="0" normalizeH="0" baseline="0" dirty="0">
              <a:ln>
                <a:noFill/>
              </a:ln>
              <a:solidFill>
                <a:srgbClr val="15243F"/>
              </a:solidFill>
              <a:effectLst/>
              <a:uLnTx/>
              <a:uFillTx/>
              <a:ea typeface="Avenir Light"/>
              <a:cs typeface="Avenir Light"/>
              <a:sym typeface="Avenir Light"/>
            </a:endParaRPr>
          </a:p>
        </p:txBody>
      </p:sp>
      <p:sp>
        <p:nvSpPr>
          <p:cNvPr id="5" name="Titre 2">
            <a:extLst>
              <a:ext uri="{FF2B5EF4-FFF2-40B4-BE49-F238E27FC236}">
                <a16:creationId xmlns:a16="http://schemas.microsoft.com/office/drawing/2014/main" id="{4F45ECE2-9194-171D-64B0-CF4FE5A4DF26}"/>
              </a:ext>
            </a:extLst>
          </p:cNvPr>
          <p:cNvSpPr>
            <a:spLocks noGrp="1"/>
          </p:cNvSpPr>
          <p:nvPr>
            <p:ph type="title"/>
          </p:nvPr>
        </p:nvSpPr>
        <p:spPr>
          <a:xfrm>
            <a:off x="186813" y="136525"/>
            <a:ext cx="11818374" cy="661168"/>
          </a:xfrm>
          <a:solidFill>
            <a:srgbClr val="9464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dirty="0">
                <a:solidFill>
                  <a:schemeClr val="bg2"/>
                </a:solidFill>
              </a:rPr>
              <a:t>La mise en relation avec un conseiller depuis l’application mobile</a:t>
            </a:r>
          </a:p>
        </p:txBody>
      </p:sp>
      <p:sp>
        <p:nvSpPr>
          <p:cNvPr id="25" name="TextBox 25"/>
          <p:cNvSpPr txBox="1"/>
          <p:nvPr/>
        </p:nvSpPr>
        <p:spPr>
          <a:xfrm>
            <a:off x="2786175" y="2994394"/>
            <a:ext cx="3563302" cy="280204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just" defTabSz="609630" rtl="0" eaLnBrk="1" fontAlgn="auto" latinLnBrk="0" hangingPunct="1">
              <a:lnSpc>
                <a:spcPts val="1960"/>
              </a:lnSpc>
              <a:spcBef>
                <a:spcPts val="0"/>
              </a:spcBef>
              <a:spcAft>
                <a:spcPts val="0"/>
              </a:spcAft>
              <a:buClrTx/>
              <a:buSzTx/>
              <a:buFontTx/>
              <a:buNone/>
              <a:tabLst/>
              <a:defRPr/>
            </a:pPr>
            <a:r>
              <a:rPr kumimoji="0" lang="fr-FR" sz="1400" b="0" i="0" u="sng" strike="noStrike" kern="1200" cap="none" spc="0" normalizeH="0" baseline="0" dirty="0">
                <a:ln>
                  <a:noFill/>
                </a:ln>
                <a:solidFill>
                  <a:srgbClr val="15243F"/>
                </a:solidFill>
                <a:effectLst/>
                <a:uLnTx/>
                <a:uFillTx/>
                <a:ea typeface="Avenir Bold"/>
                <a:cs typeface="Avenir Bold"/>
                <a:sym typeface="Avenir Bold"/>
              </a:rPr>
              <a:t>Lorsque la plateforme téléphonique est ouverte </a:t>
            </a:r>
            <a:r>
              <a:rPr kumimoji="0" lang="fr-FR" sz="1400" b="0" i="0" u="none" strike="noStrike" kern="1200" cap="none" spc="0" normalizeH="0" baseline="0" dirty="0">
                <a:ln>
                  <a:noFill/>
                </a:ln>
                <a:solidFill>
                  <a:srgbClr val="15243F"/>
                </a:solidFill>
                <a:effectLst/>
                <a:uLnTx/>
                <a:uFillTx/>
                <a:ea typeface="Avenir Bold"/>
                <a:cs typeface="Avenir Bold"/>
                <a:sym typeface="Avenir Bold"/>
              </a:rPr>
              <a:t>:</a:t>
            </a:r>
            <a:r>
              <a:rPr kumimoji="0" lang="fr-FR" sz="1400" b="0" i="0" u="none" strike="noStrike" kern="1200" cap="none" spc="0" normalizeH="0" baseline="0" dirty="0">
                <a:ln>
                  <a:noFill/>
                </a:ln>
                <a:solidFill>
                  <a:srgbClr val="15243F"/>
                </a:solidFill>
                <a:effectLst/>
                <a:uLnTx/>
                <a:uFillTx/>
                <a:ea typeface="Avenir Light"/>
                <a:cs typeface="Avenir Light"/>
                <a:sym typeface="Avenir Light"/>
              </a:rPr>
              <a:t>  en cliquant sur le bouton « </a:t>
            </a:r>
            <a:r>
              <a:rPr kumimoji="0" lang="fr-FR" sz="1400" b="1" i="1" u="none" strike="noStrike" kern="1200" cap="none" spc="0" normalizeH="0" baseline="0" dirty="0">
                <a:ln>
                  <a:noFill/>
                </a:ln>
                <a:solidFill>
                  <a:srgbClr val="15243F"/>
                </a:solidFill>
                <a:effectLst/>
                <a:uLnTx/>
                <a:uFillTx/>
                <a:ea typeface="Avenir Light"/>
                <a:cs typeface="Avenir Light"/>
                <a:sym typeface="Avenir Light"/>
              </a:rPr>
              <a:t>Appeler ma Caf</a:t>
            </a:r>
            <a:r>
              <a:rPr lang="fr-FR" sz="1400" dirty="0">
                <a:solidFill>
                  <a:srgbClr val="15243F"/>
                </a:solidFill>
                <a:ea typeface="Avenir Light"/>
                <a:cs typeface="Avenir Light"/>
                <a:sym typeface="Avenir Light"/>
              </a:rPr>
              <a:t> »</a:t>
            </a:r>
            <a:r>
              <a:rPr kumimoji="0" lang="fr-FR" sz="1400" b="0" i="0" u="none" strike="noStrike" kern="1200" cap="none" spc="0" normalizeH="0" baseline="0" dirty="0">
                <a:ln>
                  <a:noFill/>
                </a:ln>
                <a:solidFill>
                  <a:srgbClr val="15243F"/>
                </a:solidFill>
                <a:effectLst/>
                <a:uLnTx/>
                <a:uFillTx/>
                <a:ea typeface="Avenir Light"/>
                <a:cs typeface="Avenir Light"/>
                <a:sym typeface="Avenir Light"/>
              </a:rPr>
              <a:t>, l'utilisateur est basculé vers l'application téléphone et l'appel démarre automatiquement avec l'option "</a:t>
            </a:r>
            <a:r>
              <a:rPr kumimoji="0" lang="fr-FR" sz="1400" b="0" i="1" u="none" strike="noStrike" kern="1200" cap="none" spc="0" normalizeH="0" baseline="0" dirty="0">
                <a:ln>
                  <a:noFill/>
                </a:ln>
                <a:solidFill>
                  <a:srgbClr val="15243F"/>
                </a:solidFill>
                <a:effectLst/>
                <a:uLnTx/>
                <a:uFillTx/>
                <a:ea typeface="Avenir Light"/>
                <a:cs typeface="Avenir Light"/>
                <a:sym typeface="Avenir Light"/>
              </a:rPr>
              <a:t>choix 1=&gt; mise en relation avec la Caf</a:t>
            </a:r>
            <a:r>
              <a:rPr kumimoji="0" lang="fr-FR" sz="1400" b="0" i="0" u="none" strike="noStrike" kern="1200" cap="none" spc="0" normalizeH="0" baseline="0" dirty="0">
                <a:ln>
                  <a:noFill/>
                </a:ln>
                <a:solidFill>
                  <a:srgbClr val="15243F"/>
                </a:solidFill>
                <a:effectLst/>
                <a:uLnTx/>
                <a:uFillTx/>
                <a:ea typeface="Avenir Light"/>
                <a:cs typeface="Avenir Light"/>
                <a:sym typeface="Avenir Light"/>
              </a:rPr>
              <a:t>".</a:t>
            </a:r>
          </a:p>
          <a:p>
            <a:pPr marL="0" marR="0" lvl="0" indent="0" algn="just" defTabSz="609630" rtl="0" eaLnBrk="1" fontAlgn="auto" latinLnBrk="0" hangingPunct="1">
              <a:lnSpc>
                <a:spcPts val="1960"/>
              </a:lnSpc>
              <a:spcBef>
                <a:spcPts val="0"/>
              </a:spcBef>
              <a:spcAft>
                <a:spcPts val="0"/>
              </a:spcAft>
              <a:buClrTx/>
              <a:buSzTx/>
              <a:buFontTx/>
              <a:buNone/>
              <a:tabLst/>
              <a:defRPr/>
            </a:pPr>
            <a:endParaRPr kumimoji="0" lang="fr-FR" sz="1400" b="0" i="0" u="none" strike="noStrike" kern="1200" cap="none" spc="0" normalizeH="0" baseline="0" dirty="0">
              <a:ln>
                <a:noFill/>
              </a:ln>
              <a:solidFill>
                <a:srgbClr val="15243F"/>
              </a:solidFill>
              <a:effectLst/>
              <a:uLnTx/>
              <a:uFillTx/>
              <a:ea typeface="Avenir Light"/>
              <a:cs typeface="Avenir Light"/>
              <a:sym typeface="Avenir Light"/>
            </a:endParaRPr>
          </a:p>
          <a:p>
            <a:pPr marL="0" marR="0" lvl="0" indent="0" algn="just" defTabSz="609630" rtl="0" eaLnBrk="1" fontAlgn="auto" latinLnBrk="0" hangingPunct="1">
              <a:lnSpc>
                <a:spcPts val="1960"/>
              </a:lnSpc>
              <a:spcBef>
                <a:spcPct val="0"/>
              </a:spcBef>
              <a:spcAft>
                <a:spcPts val="0"/>
              </a:spcAft>
              <a:buClrTx/>
              <a:buSzTx/>
              <a:buFontTx/>
              <a:buNone/>
              <a:tabLst/>
              <a:defRPr/>
            </a:pPr>
            <a:r>
              <a:rPr kumimoji="0" lang="fr-FR" sz="1400" b="0" i="0" u="sng" strike="noStrike" kern="1200" cap="none" spc="0" normalizeH="0" baseline="0" dirty="0">
                <a:ln>
                  <a:noFill/>
                </a:ln>
                <a:solidFill>
                  <a:srgbClr val="15243F"/>
                </a:solidFill>
                <a:effectLst/>
                <a:uLnTx/>
                <a:uFillTx/>
                <a:ea typeface="Avenir Bold"/>
                <a:cs typeface="Avenir Bold"/>
                <a:sym typeface="Avenir Bold"/>
              </a:rPr>
              <a:t>Lorsque la plateforme téléphonique est fermée </a:t>
            </a:r>
            <a:r>
              <a:rPr kumimoji="0" lang="fr-FR" sz="1400" b="0" i="0" u="sng" strike="noStrike" kern="1200" cap="none" spc="0" normalizeH="0" baseline="0" dirty="0">
                <a:ln>
                  <a:noFill/>
                </a:ln>
                <a:solidFill>
                  <a:srgbClr val="15243F"/>
                </a:solidFill>
                <a:effectLst/>
                <a:uLnTx/>
                <a:uFillTx/>
                <a:ea typeface="Avenir Light"/>
                <a:cs typeface="Avenir Light"/>
                <a:sym typeface="Avenir Light"/>
              </a:rPr>
              <a:t>: </a:t>
            </a:r>
            <a:r>
              <a:rPr kumimoji="0" lang="fr-FR" sz="1400" b="0" i="0" u="none" strike="noStrike" kern="1200" cap="none" spc="0" normalizeH="0" baseline="0" dirty="0">
                <a:ln>
                  <a:noFill/>
                </a:ln>
                <a:solidFill>
                  <a:srgbClr val="15243F"/>
                </a:solidFill>
                <a:effectLst/>
                <a:uLnTx/>
                <a:uFillTx/>
                <a:ea typeface="Avenir Light"/>
                <a:cs typeface="Avenir Light"/>
                <a:sym typeface="Avenir Light"/>
              </a:rPr>
              <a:t>en cliquant sur le bouton, un message vocal  avertit l'usager de la fermeture de l’accueil téléphonique.</a:t>
            </a:r>
          </a:p>
        </p:txBody>
      </p:sp>
      <p:sp>
        <p:nvSpPr>
          <p:cNvPr id="26" name="TextBox 26"/>
          <p:cNvSpPr txBox="1"/>
          <p:nvPr/>
        </p:nvSpPr>
        <p:spPr>
          <a:xfrm>
            <a:off x="7548911" y="3110306"/>
            <a:ext cx="1701800" cy="26727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53"/>
              </a:lnSpc>
              <a:spcBef>
                <a:spcPct val="0"/>
              </a:spcBef>
              <a:spcAft>
                <a:spcPts val="0"/>
              </a:spcAft>
              <a:buClrTx/>
              <a:buSzTx/>
              <a:buFontTx/>
              <a:buNone/>
              <a:tabLst/>
              <a:defRPr/>
            </a:pPr>
            <a:r>
              <a:rPr kumimoji="0" lang="fr-FR" sz="1400" b="0" i="0" u="none" strike="noStrike" kern="1200" cap="none" spc="0" normalizeH="0" baseline="0" dirty="0">
                <a:ln>
                  <a:noFill/>
                </a:ln>
                <a:solidFill>
                  <a:srgbClr val="15243F"/>
                </a:solidFill>
                <a:effectLst/>
                <a:uLnTx/>
                <a:uFillTx/>
                <a:ea typeface="Avenir Italics"/>
                <a:cs typeface="Avenir Italics"/>
                <a:sym typeface="Avenir Italics"/>
              </a:rPr>
              <a:t>En novembre 2024,</a:t>
            </a:r>
            <a:r>
              <a:rPr kumimoji="0" lang="fr-FR" sz="1400" b="0" i="0" u="none" strike="noStrike" kern="1200" cap="none" spc="0" normalizeH="0" baseline="0" dirty="0">
                <a:ln>
                  <a:noFill/>
                </a:ln>
                <a:solidFill>
                  <a:srgbClr val="15243F"/>
                </a:solidFill>
                <a:effectLst/>
                <a:uLnTx/>
                <a:uFillTx/>
                <a:ea typeface="Avenir Bold"/>
                <a:cs typeface="Avenir Bold"/>
                <a:sym typeface="Avenir Bold"/>
              </a:rPr>
              <a:t> lorsque l’accueil téléphonique sera fermé</a:t>
            </a:r>
            <a:r>
              <a:rPr kumimoji="0" lang="fr-FR" sz="1400" b="0" i="0" u="none" strike="noStrike" kern="1200" cap="none" spc="0" normalizeH="0" baseline="0" dirty="0">
                <a:ln>
                  <a:noFill/>
                </a:ln>
                <a:solidFill>
                  <a:srgbClr val="15243F"/>
                </a:solidFill>
                <a:effectLst/>
                <a:uLnTx/>
                <a:uFillTx/>
                <a:ea typeface="Avenir Light"/>
                <a:cs typeface="Avenir Light"/>
                <a:sym typeface="Avenir Light"/>
              </a:rPr>
              <a:t> : au clic sur le bouton, une page d’information s’affichera ouverture de la page suivante avec le message suivant </a:t>
            </a:r>
            <a:r>
              <a:rPr kumimoji="0" lang="fr-FR" sz="1400" b="0" i="0" u="none" strike="noStrike" kern="1200" cap="none" spc="0" normalizeH="0" baseline="0" dirty="0">
                <a:ln>
                  <a:noFill/>
                </a:ln>
                <a:solidFill>
                  <a:srgbClr val="15243F"/>
                </a:solidFill>
                <a:effectLst/>
                <a:uLnTx/>
                <a:uFillTx/>
                <a:ea typeface="Avenir Light"/>
                <a:cs typeface="Avenir Light"/>
                <a:sym typeface="Wingdings" panose="05000000000000000000" pitchFamily="2" charset="2"/>
              </a:rPr>
              <a:t></a:t>
            </a:r>
            <a:endParaRPr kumimoji="0" lang="fr-FR" sz="1400" b="0" i="0" u="none" strike="noStrike" kern="1200" cap="none" spc="0" normalizeH="0" baseline="0" dirty="0">
              <a:ln>
                <a:noFill/>
              </a:ln>
              <a:solidFill>
                <a:srgbClr val="15243F"/>
              </a:solidFill>
              <a:effectLst/>
              <a:uLnTx/>
              <a:uFillTx/>
              <a:ea typeface="Avenir Light"/>
              <a:cs typeface="Avenir Light"/>
              <a:sym typeface="Avenir Light"/>
            </a:endParaRPr>
          </a:p>
        </p:txBody>
      </p:sp>
      <p:grpSp>
        <p:nvGrpSpPr>
          <p:cNvPr id="4" name="Groupe 3">
            <a:extLst>
              <a:ext uri="{FF2B5EF4-FFF2-40B4-BE49-F238E27FC236}">
                <a16:creationId xmlns:a16="http://schemas.microsoft.com/office/drawing/2014/main" id="{FE3954DE-6D6B-BA7E-724A-31FFD2A93395}"/>
              </a:ext>
            </a:extLst>
          </p:cNvPr>
          <p:cNvGrpSpPr/>
          <p:nvPr/>
        </p:nvGrpSpPr>
        <p:grpSpPr>
          <a:xfrm>
            <a:off x="736784" y="2828260"/>
            <a:ext cx="1939089" cy="3319754"/>
            <a:chOff x="917369" y="2500760"/>
            <a:chExt cx="1861583" cy="3517848"/>
          </a:xfrm>
        </p:grpSpPr>
        <p:grpSp>
          <p:nvGrpSpPr>
            <p:cNvPr id="8" name="Group 14">
              <a:extLst>
                <a:ext uri="{FF2B5EF4-FFF2-40B4-BE49-F238E27FC236}">
                  <a16:creationId xmlns:a16="http://schemas.microsoft.com/office/drawing/2014/main" id="{A35E93D3-93A1-E652-B0E7-1144F74DCBB1}"/>
                </a:ext>
              </a:extLst>
            </p:cNvPr>
            <p:cNvGrpSpPr/>
            <p:nvPr/>
          </p:nvGrpSpPr>
          <p:grpSpPr>
            <a:xfrm>
              <a:off x="917369" y="2500760"/>
              <a:ext cx="1861583" cy="3517848"/>
              <a:chOff x="0" y="0"/>
              <a:chExt cx="3802010" cy="7694239"/>
            </a:xfrm>
          </p:grpSpPr>
          <p:sp>
            <p:nvSpPr>
              <p:cNvPr id="12" name="Freeform 15">
                <a:extLst>
                  <a:ext uri="{FF2B5EF4-FFF2-40B4-BE49-F238E27FC236}">
                    <a16:creationId xmlns:a16="http://schemas.microsoft.com/office/drawing/2014/main" id="{D068566F-714A-5088-240E-24C31F541EA2}"/>
                  </a:ext>
                </a:extLst>
              </p:cNvPr>
              <p:cNvSpPr/>
              <p:nvPr/>
            </p:nvSpPr>
            <p:spPr>
              <a:xfrm>
                <a:off x="0" y="0"/>
                <a:ext cx="3802010" cy="7694239"/>
              </a:xfrm>
              <a:custGeom>
                <a:avLst/>
                <a:gdLst/>
                <a:ahLst/>
                <a:cxnLst/>
                <a:rect l="l" t="t" r="r" b="b"/>
                <a:pathLst>
                  <a:path w="3802010" h="7694239">
                    <a:moveTo>
                      <a:pt x="0" y="0"/>
                    </a:moveTo>
                    <a:lnTo>
                      <a:pt x="3802010" y="0"/>
                    </a:lnTo>
                    <a:lnTo>
                      <a:pt x="3802010" y="7694239"/>
                    </a:lnTo>
                    <a:lnTo>
                      <a:pt x="0" y="7694239"/>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18">
              <a:extLst>
                <a:ext uri="{FF2B5EF4-FFF2-40B4-BE49-F238E27FC236}">
                  <a16:creationId xmlns:a16="http://schemas.microsoft.com/office/drawing/2014/main" id="{8B97CFA1-0C15-FB1C-210F-336A7E025F82}"/>
                </a:ext>
              </a:extLst>
            </p:cNvPr>
            <p:cNvGrpSpPr/>
            <p:nvPr/>
          </p:nvGrpSpPr>
          <p:grpSpPr>
            <a:xfrm>
              <a:off x="1186631" y="4985964"/>
              <a:ext cx="1263105" cy="552758"/>
              <a:chOff x="0" y="-95250"/>
              <a:chExt cx="499004" cy="218373"/>
            </a:xfrm>
          </p:grpSpPr>
          <p:sp>
            <p:nvSpPr>
              <p:cNvPr id="10" name="Freeform 19">
                <a:extLst>
                  <a:ext uri="{FF2B5EF4-FFF2-40B4-BE49-F238E27FC236}">
                    <a16:creationId xmlns:a16="http://schemas.microsoft.com/office/drawing/2014/main" id="{BF242740-6A43-EC04-2480-5B482E17B9AC}"/>
                  </a:ext>
                </a:extLst>
              </p:cNvPr>
              <p:cNvSpPr/>
              <p:nvPr/>
            </p:nvSpPr>
            <p:spPr>
              <a:xfrm>
                <a:off x="0" y="0"/>
                <a:ext cx="499004" cy="123123"/>
              </a:xfrm>
              <a:custGeom>
                <a:avLst/>
                <a:gdLst/>
                <a:ahLst/>
                <a:cxnLst/>
                <a:rect l="l" t="t" r="r" b="b"/>
                <a:pathLst>
                  <a:path w="499004" h="123123">
                    <a:moveTo>
                      <a:pt x="61562" y="0"/>
                    </a:moveTo>
                    <a:lnTo>
                      <a:pt x="437443" y="0"/>
                    </a:lnTo>
                    <a:cubicBezTo>
                      <a:pt x="453770" y="0"/>
                      <a:pt x="469428" y="6486"/>
                      <a:pt x="480973" y="18031"/>
                    </a:cubicBezTo>
                    <a:cubicBezTo>
                      <a:pt x="492519" y="29576"/>
                      <a:pt x="499004" y="45235"/>
                      <a:pt x="499004" y="61562"/>
                    </a:cubicBezTo>
                    <a:lnTo>
                      <a:pt x="499004" y="61562"/>
                    </a:lnTo>
                    <a:cubicBezTo>
                      <a:pt x="499004" y="77889"/>
                      <a:pt x="492519" y="93547"/>
                      <a:pt x="480973" y="105092"/>
                    </a:cubicBezTo>
                    <a:cubicBezTo>
                      <a:pt x="469428" y="116637"/>
                      <a:pt x="453770" y="123123"/>
                      <a:pt x="437443" y="123123"/>
                    </a:cubicBezTo>
                    <a:lnTo>
                      <a:pt x="61562" y="123123"/>
                    </a:lnTo>
                    <a:cubicBezTo>
                      <a:pt x="45235" y="123123"/>
                      <a:pt x="29576" y="116637"/>
                      <a:pt x="18031" y="105092"/>
                    </a:cubicBezTo>
                    <a:cubicBezTo>
                      <a:pt x="6486" y="93547"/>
                      <a:pt x="0" y="77889"/>
                      <a:pt x="0" y="61562"/>
                    </a:cubicBezTo>
                    <a:lnTo>
                      <a:pt x="0" y="61562"/>
                    </a:lnTo>
                    <a:cubicBezTo>
                      <a:pt x="0" y="45235"/>
                      <a:pt x="6486" y="29576"/>
                      <a:pt x="18031" y="18031"/>
                    </a:cubicBezTo>
                    <a:cubicBezTo>
                      <a:pt x="29576" y="6486"/>
                      <a:pt x="45235" y="0"/>
                      <a:pt x="61562" y="0"/>
                    </a:cubicBezTo>
                    <a:close/>
                  </a:path>
                </a:pathLst>
              </a:custGeom>
              <a:solidFill>
                <a:srgbClr val="000000">
                  <a:alpha val="0"/>
                </a:srgbClr>
              </a:solidFill>
              <a:ln w="66675" cap="rnd">
                <a:solidFill>
                  <a:srgbClr val="00BF63"/>
                </a:solidFill>
                <a:prstDash val="lgDash"/>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20">
                <a:extLst>
                  <a:ext uri="{FF2B5EF4-FFF2-40B4-BE49-F238E27FC236}">
                    <a16:creationId xmlns:a16="http://schemas.microsoft.com/office/drawing/2014/main" id="{02062A7E-DD6E-7AD9-60BC-7A4EC9DC88BE}"/>
                  </a:ext>
                </a:extLst>
              </p:cNvPr>
              <p:cNvSpPr txBox="1"/>
              <p:nvPr/>
            </p:nvSpPr>
            <p:spPr>
              <a:xfrm>
                <a:off x="0" y="-95250"/>
                <a:ext cx="499004" cy="21837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3" name="Groupe 12">
            <a:extLst>
              <a:ext uri="{FF2B5EF4-FFF2-40B4-BE49-F238E27FC236}">
                <a16:creationId xmlns:a16="http://schemas.microsoft.com/office/drawing/2014/main" id="{0DA127A3-108F-44F8-B0A1-7D4CD3311839}"/>
              </a:ext>
            </a:extLst>
          </p:cNvPr>
          <p:cNvGrpSpPr/>
          <p:nvPr/>
        </p:nvGrpSpPr>
        <p:grpSpPr>
          <a:xfrm>
            <a:off x="9593633" y="2473957"/>
            <a:ext cx="1861583" cy="3672000"/>
            <a:chOff x="9332823" y="2426287"/>
            <a:chExt cx="1861583" cy="3767340"/>
          </a:xfrm>
        </p:grpSpPr>
        <p:grpSp>
          <p:nvGrpSpPr>
            <p:cNvPr id="21" name="Group 16">
              <a:extLst>
                <a:ext uri="{FF2B5EF4-FFF2-40B4-BE49-F238E27FC236}">
                  <a16:creationId xmlns:a16="http://schemas.microsoft.com/office/drawing/2014/main" id="{439B2799-539D-F273-2C22-0A3E62E3FF3F}"/>
                </a:ext>
              </a:extLst>
            </p:cNvPr>
            <p:cNvGrpSpPr/>
            <p:nvPr/>
          </p:nvGrpSpPr>
          <p:grpSpPr>
            <a:xfrm>
              <a:off x="9332823" y="2426287"/>
              <a:ext cx="1861583" cy="3767340"/>
              <a:chOff x="0" y="0"/>
              <a:chExt cx="3723166" cy="7534679"/>
            </a:xfrm>
          </p:grpSpPr>
          <p:sp>
            <p:nvSpPr>
              <p:cNvPr id="32" name="Freeform 17">
                <a:extLst>
                  <a:ext uri="{FF2B5EF4-FFF2-40B4-BE49-F238E27FC236}">
                    <a16:creationId xmlns:a16="http://schemas.microsoft.com/office/drawing/2014/main" id="{7DD9CF86-80B8-7F09-7F5F-7028895E4CCF}"/>
                  </a:ext>
                </a:extLst>
              </p:cNvPr>
              <p:cNvSpPr/>
              <p:nvPr/>
            </p:nvSpPr>
            <p:spPr>
              <a:xfrm>
                <a:off x="0" y="0"/>
                <a:ext cx="3723166" cy="7534679"/>
              </a:xfrm>
              <a:custGeom>
                <a:avLst/>
                <a:gdLst/>
                <a:ahLst/>
                <a:cxnLst/>
                <a:rect l="l" t="t" r="r" b="b"/>
                <a:pathLst>
                  <a:path w="3723166" h="7534679">
                    <a:moveTo>
                      <a:pt x="0" y="0"/>
                    </a:moveTo>
                    <a:lnTo>
                      <a:pt x="3723166" y="0"/>
                    </a:lnTo>
                    <a:lnTo>
                      <a:pt x="3723166" y="7534679"/>
                    </a:lnTo>
                    <a:lnTo>
                      <a:pt x="0" y="7534679"/>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7">
              <a:extLst>
                <a:ext uri="{FF2B5EF4-FFF2-40B4-BE49-F238E27FC236}">
                  <a16:creationId xmlns:a16="http://schemas.microsoft.com/office/drawing/2014/main" id="{007FC394-2DDF-D0AA-C07F-EF91BD020259}"/>
                </a:ext>
              </a:extLst>
            </p:cNvPr>
            <p:cNvGrpSpPr/>
            <p:nvPr/>
          </p:nvGrpSpPr>
          <p:grpSpPr>
            <a:xfrm>
              <a:off x="9591981" y="3553085"/>
              <a:ext cx="1430051" cy="1617767"/>
              <a:chOff x="0" y="0"/>
              <a:chExt cx="564959" cy="639118"/>
            </a:xfrm>
          </p:grpSpPr>
          <p:sp>
            <p:nvSpPr>
              <p:cNvPr id="30" name="Freeform 28">
                <a:extLst>
                  <a:ext uri="{FF2B5EF4-FFF2-40B4-BE49-F238E27FC236}">
                    <a16:creationId xmlns:a16="http://schemas.microsoft.com/office/drawing/2014/main" id="{59B30EA6-54A4-1CCF-00D6-FE075A12875F}"/>
                  </a:ext>
                </a:extLst>
              </p:cNvPr>
              <p:cNvSpPr/>
              <p:nvPr/>
            </p:nvSpPr>
            <p:spPr>
              <a:xfrm>
                <a:off x="0" y="0"/>
                <a:ext cx="564959" cy="639118"/>
              </a:xfrm>
              <a:custGeom>
                <a:avLst/>
                <a:gdLst/>
                <a:ahLst/>
                <a:cxnLst/>
                <a:rect l="l" t="t" r="r" b="b"/>
                <a:pathLst>
                  <a:path w="564959" h="639118">
                    <a:moveTo>
                      <a:pt x="184067" y="0"/>
                    </a:moveTo>
                    <a:lnTo>
                      <a:pt x="380892" y="0"/>
                    </a:lnTo>
                    <a:cubicBezTo>
                      <a:pt x="429709" y="0"/>
                      <a:pt x="476527" y="19393"/>
                      <a:pt x="511047" y="53912"/>
                    </a:cubicBezTo>
                    <a:cubicBezTo>
                      <a:pt x="545566" y="88431"/>
                      <a:pt x="564959" y="135249"/>
                      <a:pt x="564959" y="184067"/>
                    </a:cubicBezTo>
                    <a:lnTo>
                      <a:pt x="564959" y="455051"/>
                    </a:lnTo>
                    <a:cubicBezTo>
                      <a:pt x="564959" y="503868"/>
                      <a:pt x="545566" y="550686"/>
                      <a:pt x="511047" y="585206"/>
                    </a:cubicBezTo>
                    <a:cubicBezTo>
                      <a:pt x="476527" y="619725"/>
                      <a:pt x="429709" y="639118"/>
                      <a:pt x="380892" y="639118"/>
                    </a:cubicBezTo>
                    <a:lnTo>
                      <a:pt x="184067" y="639118"/>
                    </a:lnTo>
                    <a:cubicBezTo>
                      <a:pt x="135249" y="639118"/>
                      <a:pt x="88431" y="619725"/>
                      <a:pt x="53912" y="585206"/>
                    </a:cubicBezTo>
                    <a:cubicBezTo>
                      <a:pt x="19393" y="550686"/>
                      <a:pt x="0" y="503868"/>
                      <a:pt x="0" y="455051"/>
                    </a:cubicBezTo>
                    <a:lnTo>
                      <a:pt x="0" y="184067"/>
                    </a:lnTo>
                    <a:cubicBezTo>
                      <a:pt x="0" y="135249"/>
                      <a:pt x="19393" y="88431"/>
                      <a:pt x="53912" y="53912"/>
                    </a:cubicBezTo>
                    <a:cubicBezTo>
                      <a:pt x="88431" y="19393"/>
                      <a:pt x="135249" y="0"/>
                      <a:pt x="184067" y="0"/>
                    </a:cubicBezTo>
                    <a:close/>
                  </a:path>
                </a:pathLst>
              </a:custGeom>
              <a:solidFill>
                <a:srgbClr val="000000">
                  <a:alpha val="0"/>
                </a:srgbClr>
              </a:solidFill>
              <a:ln w="66675" cap="rnd">
                <a:solidFill>
                  <a:srgbClr val="00BF63"/>
                </a:solidFill>
                <a:prstDash val="lgDash"/>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29">
                <a:extLst>
                  <a:ext uri="{FF2B5EF4-FFF2-40B4-BE49-F238E27FC236}">
                    <a16:creationId xmlns:a16="http://schemas.microsoft.com/office/drawing/2014/main" id="{F6FDA7A3-2B29-D96E-5386-A3BE77EDD2A0}"/>
                  </a:ext>
                </a:extLst>
              </p:cNvPr>
              <p:cNvSpPr txBox="1"/>
              <p:nvPr/>
            </p:nvSpPr>
            <p:spPr>
              <a:xfrm>
                <a:off x="0" y="-95250"/>
                <a:ext cx="564959" cy="734368"/>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4186054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p:nvPr/>
        </p:nvSpPr>
        <p:spPr>
          <a:xfrm>
            <a:off x="657082" y="1201577"/>
            <a:ext cx="11165823" cy="51616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053"/>
              </a:lnSpc>
              <a:spcBef>
                <a:spcPct val="0"/>
              </a:spcBef>
              <a:spcAft>
                <a:spcPts val="0"/>
              </a:spcAft>
              <a:buClrTx/>
              <a:buSzTx/>
              <a:buFontTx/>
              <a:buNone/>
              <a:tabLst/>
              <a:defRPr/>
            </a:pPr>
            <a:r>
              <a:rPr kumimoji="0" lang="fr-FR" sz="1600" b="1" i="0" u="sng" strike="noStrike" kern="1200" cap="none" spc="0" normalizeH="0" baseline="0">
                <a:ln>
                  <a:noFill/>
                </a:ln>
                <a:solidFill>
                  <a:srgbClr val="15243F"/>
                </a:solidFill>
                <a:effectLst/>
                <a:uLnTx/>
                <a:uFillTx/>
                <a:ea typeface="Avenir Light"/>
                <a:cs typeface="Avenir Light"/>
                <a:sym typeface="Avenir Light"/>
              </a:rPr>
              <a:t>Visuels sur un smartphone Android (= </a:t>
            </a:r>
            <a:r>
              <a:rPr kumimoji="0" lang="fr-FR" sz="1600" b="1" i="1" u="sng" strike="noStrike" kern="1200" cap="none" spc="0" normalizeH="0" baseline="0">
                <a:ln>
                  <a:noFill/>
                </a:ln>
                <a:solidFill>
                  <a:srgbClr val="15243F"/>
                </a:solidFill>
                <a:effectLst/>
                <a:uLnTx/>
                <a:uFillTx/>
                <a:ea typeface="Avenir Light"/>
                <a:cs typeface="Avenir Light"/>
                <a:sym typeface="Avenir Light"/>
              </a:rPr>
              <a:t>Samsung, Google, Xiaomi, etc</a:t>
            </a:r>
            <a:r>
              <a:rPr kumimoji="0" lang="fr-FR" sz="1600" b="1" i="0" u="sng" strike="noStrike" kern="1200" cap="none" spc="0" normalizeH="0" baseline="0">
                <a:ln>
                  <a:noFill/>
                </a:ln>
                <a:solidFill>
                  <a:srgbClr val="15243F"/>
                </a:solidFill>
                <a:effectLst/>
                <a:uLnTx/>
                <a:uFillTx/>
                <a:ea typeface="Avenir Light"/>
                <a:cs typeface="Avenir Light"/>
                <a:sym typeface="Avenir Light"/>
              </a:rPr>
              <a:t>.) </a:t>
            </a:r>
            <a:r>
              <a:rPr kumimoji="0" lang="fr-FR" sz="1600" b="1" i="0" u="none" strike="noStrike" kern="1200" cap="none" spc="0" normalizeH="0" baseline="0">
                <a:ln>
                  <a:noFill/>
                </a:ln>
                <a:solidFill>
                  <a:srgbClr val="15243F"/>
                </a:solidFill>
                <a:effectLst/>
                <a:uLnTx/>
                <a:uFillTx/>
                <a:ea typeface="Avenir Light"/>
                <a:cs typeface="Avenir Light"/>
                <a:sym typeface="Avenir Light"/>
              </a:rPr>
              <a:t>:</a:t>
            </a:r>
          </a:p>
          <a:p>
            <a:pPr marL="0" marR="0" lvl="0" indent="0" algn="l" defTabSz="609630" rtl="0" eaLnBrk="1" fontAlgn="auto" latinLnBrk="0" hangingPunct="1">
              <a:lnSpc>
                <a:spcPts val="2053"/>
              </a:lnSpc>
              <a:spcBef>
                <a:spcPct val="0"/>
              </a:spcBef>
              <a:spcAft>
                <a:spcPts val="0"/>
              </a:spcAft>
              <a:buClrTx/>
              <a:buSzTx/>
              <a:buFontTx/>
              <a:buNone/>
              <a:tabLst/>
              <a:defRPr/>
            </a:pPr>
            <a:r>
              <a:rPr kumimoji="0" lang="fr-FR" sz="1400" b="0" i="0" u="none" strike="noStrike" kern="1200" cap="none" spc="0" normalizeH="0" baseline="0">
                <a:ln>
                  <a:noFill/>
                </a:ln>
                <a:solidFill>
                  <a:srgbClr val="15243F"/>
                </a:solidFill>
                <a:effectLst/>
                <a:uLnTx/>
                <a:uFillTx/>
                <a:ea typeface="Avenir Light"/>
                <a:cs typeface="Avenir Light"/>
                <a:sym typeface="Avenir Light"/>
              </a:rPr>
              <a:t>À sa première utilisation, l’usager doit valider une autorisation sur son parcours. Cette action ne sera plus requise pour les appels suivants.</a:t>
            </a:r>
          </a:p>
        </p:txBody>
      </p:sp>
      <p:grpSp>
        <p:nvGrpSpPr>
          <p:cNvPr id="14" name="Group 14"/>
          <p:cNvGrpSpPr/>
          <p:nvPr/>
        </p:nvGrpSpPr>
        <p:grpSpPr>
          <a:xfrm>
            <a:off x="5324426" y="2034405"/>
            <a:ext cx="1964021" cy="4013435"/>
            <a:chOff x="0" y="0"/>
            <a:chExt cx="3928042" cy="8026869"/>
          </a:xfrm>
        </p:grpSpPr>
        <p:sp>
          <p:nvSpPr>
            <p:cNvPr id="15" name="Freeform 15"/>
            <p:cNvSpPr/>
            <p:nvPr/>
          </p:nvSpPr>
          <p:spPr>
            <a:xfrm>
              <a:off x="0" y="0"/>
              <a:ext cx="3928042" cy="8026869"/>
            </a:xfrm>
            <a:custGeom>
              <a:avLst/>
              <a:gdLst/>
              <a:ahLst/>
              <a:cxnLst/>
              <a:rect l="l" t="t" r="r" b="b"/>
              <a:pathLst>
                <a:path w="3928042" h="8026869">
                  <a:moveTo>
                    <a:pt x="0" y="0"/>
                  </a:moveTo>
                  <a:lnTo>
                    <a:pt x="3928042" y="0"/>
                  </a:lnTo>
                  <a:lnTo>
                    <a:pt x="3928042" y="8026869"/>
                  </a:lnTo>
                  <a:lnTo>
                    <a:pt x="0" y="8026869"/>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a:off x="8810786" y="2157899"/>
            <a:ext cx="1921194" cy="3925918"/>
            <a:chOff x="0" y="0"/>
            <a:chExt cx="3842388" cy="7851837"/>
          </a:xfrm>
        </p:grpSpPr>
        <p:sp>
          <p:nvSpPr>
            <p:cNvPr id="17" name="Freeform 17"/>
            <p:cNvSpPr/>
            <p:nvPr/>
          </p:nvSpPr>
          <p:spPr>
            <a:xfrm>
              <a:off x="0" y="0"/>
              <a:ext cx="3842388" cy="7851837"/>
            </a:xfrm>
            <a:custGeom>
              <a:avLst/>
              <a:gdLst/>
              <a:ahLst/>
              <a:cxnLst/>
              <a:rect l="l" t="t" r="r" b="b"/>
              <a:pathLst>
                <a:path w="3842388" h="7851837">
                  <a:moveTo>
                    <a:pt x="0" y="0"/>
                  </a:moveTo>
                  <a:lnTo>
                    <a:pt x="3842388" y="0"/>
                  </a:lnTo>
                  <a:lnTo>
                    <a:pt x="3842388" y="7851837"/>
                  </a:lnTo>
                  <a:lnTo>
                    <a:pt x="0" y="7851837"/>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18"/>
          <p:cNvSpPr/>
          <p:nvPr/>
        </p:nvSpPr>
        <p:spPr>
          <a:xfrm>
            <a:off x="8948270" y="2917868"/>
            <a:ext cx="1511081" cy="342185"/>
          </a:xfrm>
          <a:custGeom>
            <a:avLst/>
            <a:gdLst/>
            <a:ahLst/>
            <a:cxnLst/>
            <a:rect l="l" t="t" r="r" b="b"/>
            <a:pathLst>
              <a:path w="2266622" h="513278">
                <a:moveTo>
                  <a:pt x="0" y="0"/>
                </a:moveTo>
                <a:lnTo>
                  <a:pt x="2266622" y="0"/>
                </a:lnTo>
                <a:lnTo>
                  <a:pt x="2266622" y="513278"/>
                </a:lnTo>
                <a:lnTo>
                  <a:pt x="0" y="513278"/>
                </a:lnTo>
                <a:lnTo>
                  <a:pt x="0" y="0"/>
                </a:lnTo>
                <a:close/>
              </a:path>
            </a:pathLst>
          </a:custGeom>
          <a:blipFill>
            <a:blip r:embed="rId4"/>
            <a:stretch>
              <a:fillRect b="-29433"/>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9" name="Group 19"/>
          <p:cNvGrpSpPr/>
          <p:nvPr/>
        </p:nvGrpSpPr>
        <p:grpSpPr>
          <a:xfrm>
            <a:off x="1460020" y="2107168"/>
            <a:ext cx="1911279" cy="3867910"/>
            <a:chOff x="0" y="0"/>
            <a:chExt cx="3822557" cy="7735820"/>
          </a:xfrm>
        </p:grpSpPr>
        <p:sp>
          <p:nvSpPr>
            <p:cNvPr id="20" name="Freeform 20"/>
            <p:cNvSpPr/>
            <p:nvPr/>
          </p:nvSpPr>
          <p:spPr>
            <a:xfrm>
              <a:off x="0" y="0"/>
              <a:ext cx="3822557" cy="7735820"/>
            </a:xfrm>
            <a:custGeom>
              <a:avLst/>
              <a:gdLst/>
              <a:ahLst/>
              <a:cxnLst/>
              <a:rect l="l" t="t" r="r" b="b"/>
              <a:pathLst>
                <a:path w="3822557" h="7735820">
                  <a:moveTo>
                    <a:pt x="0" y="0"/>
                  </a:moveTo>
                  <a:lnTo>
                    <a:pt x="3822557" y="0"/>
                  </a:lnTo>
                  <a:lnTo>
                    <a:pt x="3822557" y="7735820"/>
                  </a:lnTo>
                  <a:lnTo>
                    <a:pt x="0" y="7735820"/>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Freeform 21"/>
          <p:cNvSpPr/>
          <p:nvPr/>
        </p:nvSpPr>
        <p:spPr>
          <a:xfrm>
            <a:off x="5219927" y="2935788"/>
            <a:ext cx="2204760" cy="2138680"/>
          </a:xfrm>
          <a:prstGeom prst="flowChartConnector">
            <a:avLst/>
          </a:prstGeom>
          <a:blipFill>
            <a:blip r:embed="rId6"/>
            <a:stretch>
              <a:fillRect r="-10111" b="-7962"/>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6" name="Group 26"/>
          <p:cNvGrpSpPr/>
          <p:nvPr/>
        </p:nvGrpSpPr>
        <p:grpSpPr>
          <a:xfrm>
            <a:off x="1784107" y="5074468"/>
            <a:ext cx="1263105" cy="311656"/>
            <a:chOff x="0" y="0"/>
            <a:chExt cx="499004" cy="123123"/>
          </a:xfrm>
        </p:grpSpPr>
        <p:sp>
          <p:nvSpPr>
            <p:cNvPr id="27" name="Freeform 27"/>
            <p:cNvSpPr/>
            <p:nvPr/>
          </p:nvSpPr>
          <p:spPr>
            <a:xfrm>
              <a:off x="0" y="0"/>
              <a:ext cx="499004" cy="123123"/>
            </a:xfrm>
            <a:custGeom>
              <a:avLst/>
              <a:gdLst/>
              <a:ahLst/>
              <a:cxnLst/>
              <a:rect l="l" t="t" r="r" b="b"/>
              <a:pathLst>
                <a:path w="499004" h="123123">
                  <a:moveTo>
                    <a:pt x="61562" y="0"/>
                  </a:moveTo>
                  <a:lnTo>
                    <a:pt x="437443" y="0"/>
                  </a:lnTo>
                  <a:cubicBezTo>
                    <a:pt x="453770" y="0"/>
                    <a:pt x="469428" y="6486"/>
                    <a:pt x="480973" y="18031"/>
                  </a:cubicBezTo>
                  <a:cubicBezTo>
                    <a:pt x="492519" y="29576"/>
                    <a:pt x="499004" y="45235"/>
                    <a:pt x="499004" y="61562"/>
                  </a:cubicBezTo>
                  <a:lnTo>
                    <a:pt x="499004" y="61562"/>
                  </a:lnTo>
                  <a:cubicBezTo>
                    <a:pt x="499004" y="77889"/>
                    <a:pt x="492519" y="93547"/>
                    <a:pt x="480973" y="105092"/>
                  </a:cubicBezTo>
                  <a:cubicBezTo>
                    <a:pt x="469428" y="116637"/>
                    <a:pt x="453770" y="123123"/>
                    <a:pt x="437443" y="123123"/>
                  </a:cubicBezTo>
                  <a:lnTo>
                    <a:pt x="61562" y="123123"/>
                  </a:lnTo>
                  <a:cubicBezTo>
                    <a:pt x="45235" y="123123"/>
                    <a:pt x="29576" y="116637"/>
                    <a:pt x="18031" y="105092"/>
                  </a:cubicBezTo>
                  <a:cubicBezTo>
                    <a:pt x="6486" y="93547"/>
                    <a:pt x="0" y="77889"/>
                    <a:pt x="0" y="61562"/>
                  </a:cubicBezTo>
                  <a:lnTo>
                    <a:pt x="0" y="61562"/>
                  </a:lnTo>
                  <a:cubicBezTo>
                    <a:pt x="0" y="45235"/>
                    <a:pt x="6486" y="29576"/>
                    <a:pt x="18031" y="18031"/>
                  </a:cubicBezTo>
                  <a:cubicBezTo>
                    <a:pt x="29576" y="6486"/>
                    <a:pt x="45235" y="0"/>
                    <a:pt x="61562" y="0"/>
                  </a:cubicBezTo>
                  <a:close/>
                </a:path>
              </a:pathLst>
            </a:custGeom>
            <a:solidFill>
              <a:srgbClr val="000000">
                <a:alpha val="0"/>
              </a:srgbClr>
            </a:solidFill>
            <a:ln w="66675" cap="rnd">
              <a:solidFill>
                <a:srgbClr val="00BF63"/>
              </a:solidFill>
              <a:prstDash val="lgDash"/>
              <a:roun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8"/>
            <p:cNvSpPr txBox="1"/>
            <p:nvPr/>
          </p:nvSpPr>
          <p:spPr>
            <a:xfrm>
              <a:off x="0" y="-95250"/>
              <a:ext cx="499004" cy="21837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itre 2">
            <a:extLst>
              <a:ext uri="{FF2B5EF4-FFF2-40B4-BE49-F238E27FC236}">
                <a16:creationId xmlns:a16="http://schemas.microsoft.com/office/drawing/2014/main" id="{CE53EE10-63D6-E7E0-F6DE-10730DD10770}"/>
              </a:ext>
            </a:extLst>
          </p:cNvPr>
          <p:cNvSpPr>
            <a:spLocks noGrp="1"/>
          </p:cNvSpPr>
          <p:nvPr>
            <p:ph type="title"/>
          </p:nvPr>
        </p:nvSpPr>
        <p:spPr>
          <a:xfrm>
            <a:off x="186813" y="136525"/>
            <a:ext cx="11818374" cy="661168"/>
          </a:xfrm>
          <a:solidFill>
            <a:srgbClr val="9464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a:solidFill>
                  <a:schemeClr val="bg2"/>
                </a:solidFill>
              </a:rPr>
              <a:t>Le Serveur Vocal Interactif visuel</a:t>
            </a:r>
          </a:p>
        </p:txBody>
      </p:sp>
      <p:pic>
        <p:nvPicPr>
          <p:cNvPr id="4" name="Graphique 3" descr="Loupe avec un remplissage uni">
            <a:extLst>
              <a:ext uri="{FF2B5EF4-FFF2-40B4-BE49-F238E27FC236}">
                <a16:creationId xmlns:a16="http://schemas.microsoft.com/office/drawing/2014/main" id="{41AA303A-D848-E778-06BE-5C589982F2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3760673" y="2312027"/>
            <a:ext cx="4288944" cy="4288944"/>
          </a:xfrm>
          <a:prstGeom prst="rect">
            <a:avLst/>
          </a:prstGeom>
        </p:spPr>
      </p:pic>
      <p:grpSp>
        <p:nvGrpSpPr>
          <p:cNvPr id="10" name="Groupe 9">
            <a:extLst>
              <a:ext uri="{FF2B5EF4-FFF2-40B4-BE49-F238E27FC236}">
                <a16:creationId xmlns:a16="http://schemas.microsoft.com/office/drawing/2014/main" id="{30ED806F-AEAF-90F3-B659-7AA99F5E8C4C}"/>
              </a:ext>
            </a:extLst>
          </p:cNvPr>
          <p:cNvGrpSpPr/>
          <p:nvPr/>
        </p:nvGrpSpPr>
        <p:grpSpPr>
          <a:xfrm>
            <a:off x="3931987" y="3827804"/>
            <a:ext cx="400962" cy="433266"/>
            <a:chOff x="3682314" y="3823637"/>
            <a:chExt cx="400962" cy="433266"/>
          </a:xfrm>
        </p:grpSpPr>
        <p:sp>
          <p:nvSpPr>
            <p:cNvPr id="8" name="Flèche : chevron 7">
              <a:extLst>
                <a:ext uri="{FF2B5EF4-FFF2-40B4-BE49-F238E27FC236}">
                  <a16:creationId xmlns:a16="http://schemas.microsoft.com/office/drawing/2014/main" id="{212D3D7F-FAC0-FA70-0707-892DBFBA6C44}"/>
                </a:ext>
              </a:extLst>
            </p:cNvPr>
            <p:cNvSpPr/>
            <p:nvPr/>
          </p:nvSpPr>
          <p:spPr>
            <a:xfrm>
              <a:off x="3682314" y="3824416"/>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9" name="Flèche : chevron 8">
              <a:extLst>
                <a:ext uri="{FF2B5EF4-FFF2-40B4-BE49-F238E27FC236}">
                  <a16:creationId xmlns:a16="http://schemas.microsoft.com/office/drawing/2014/main" id="{368ED5B9-E7D0-0C20-D880-A5480E0F825F}"/>
                </a:ext>
              </a:extLst>
            </p:cNvPr>
            <p:cNvSpPr/>
            <p:nvPr/>
          </p:nvSpPr>
          <p:spPr>
            <a:xfrm>
              <a:off x="3817606" y="3823637"/>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grpSp>
      <p:grpSp>
        <p:nvGrpSpPr>
          <p:cNvPr id="11" name="Groupe 10">
            <a:extLst>
              <a:ext uri="{FF2B5EF4-FFF2-40B4-BE49-F238E27FC236}">
                <a16:creationId xmlns:a16="http://schemas.microsoft.com/office/drawing/2014/main" id="{B75CC698-54E8-3284-844D-BE00FC2709ED}"/>
              </a:ext>
            </a:extLst>
          </p:cNvPr>
          <p:cNvGrpSpPr/>
          <p:nvPr/>
        </p:nvGrpSpPr>
        <p:grpSpPr>
          <a:xfrm>
            <a:off x="7961120" y="3827804"/>
            <a:ext cx="400962" cy="433266"/>
            <a:chOff x="3682314" y="3823637"/>
            <a:chExt cx="400962" cy="433266"/>
          </a:xfrm>
        </p:grpSpPr>
        <p:sp>
          <p:nvSpPr>
            <p:cNvPr id="12" name="Flèche : chevron 11">
              <a:extLst>
                <a:ext uri="{FF2B5EF4-FFF2-40B4-BE49-F238E27FC236}">
                  <a16:creationId xmlns:a16="http://schemas.microsoft.com/office/drawing/2014/main" id="{F9A2DBF6-4220-57BC-F955-55838D4E6E5B}"/>
                </a:ext>
              </a:extLst>
            </p:cNvPr>
            <p:cNvSpPr/>
            <p:nvPr/>
          </p:nvSpPr>
          <p:spPr>
            <a:xfrm>
              <a:off x="3682314" y="3824416"/>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23" name="Flèche : chevron 22">
              <a:extLst>
                <a:ext uri="{FF2B5EF4-FFF2-40B4-BE49-F238E27FC236}">
                  <a16:creationId xmlns:a16="http://schemas.microsoft.com/office/drawing/2014/main" id="{AE2E5386-DD99-3FB4-8484-5DDDCC3E923B}"/>
                </a:ext>
              </a:extLst>
            </p:cNvPr>
            <p:cNvSpPr/>
            <p:nvPr/>
          </p:nvSpPr>
          <p:spPr>
            <a:xfrm>
              <a:off x="3817606" y="3823637"/>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844853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29ED76D-AE9A-233D-06C7-A3583DF7E206}"/>
              </a:ext>
            </a:extLst>
          </p:cNvPr>
          <p:cNvGrpSpPr/>
          <p:nvPr/>
        </p:nvGrpSpPr>
        <p:grpSpPr>
          <a:xfrm>
            <a:off x="2034303" y="2080022"/>
            <a:ext cx="8123394" cy="4092178"/>
            <a:chOff x="1348473" y="2080022"/>
            <a:chExt cx="8123394" cy="4092178"/>
          </a:xfrm>
        </p:grpSpPr>
        <p:grpSp>
          <p:nvGrpSpPr>
            <p:cNvPr id="14" name="Group 14"/>
            <p:cNvGrpSpPr/>
            <p:nvPr/>
          </p:nvGrpSpPr>
          <p:grpSpPr>
            <a:xfrm>
              <a:off x="1348473" y="2080022"/>
              <a:ext cx="2002805" cy="4053136"/>
              <a:chOff x="0" y="0"/>
              <a:chExt cx="4005611" cy="8106272"/>
            </a:xfrm>
          </p:grpSpPr>
          <p:sp>
            <p:nvSpPr>
              <p:cNvPr id="15" name="Freeform 15"/>
              <p:cNvSpPr/>
              <p:nvPr/>
            </p:nvSpPr>
            <p:spPr>
              <a:xfrm>
                <a:off x="0" y="0"/>
                <a:ext cx="4005611" cy="8106272"/>
              </a:xfrm>
              <a:custGeom>
                <a:avLst/>
                <a:gdLst/>
                <a:ahLst/>
                <a:cxnLst/>
                <a:rect l="l" t="t" r="r" b="b"/>
                <a:pathLst>
                  <a:path w="4005611" h="8106272">
                    <a:moveTo>
                      <a:pt x="0" y="0"/>
                    </a:moveTo>
                    <a:lnTo>
                      <a:pt x="4005611" y="0"/>
                    </a:lnTo>
                    <a:lnTo>
                      <a:pt x="4005611" y="8106272"/>
                    </a:lnTo>
                    <a:lnTo>
                      <a:pt x="0" y="810627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a:off x="4420168" y="2080022"/>
              <a:ext cx="2002805" cy="4053136"/>
              <a:chOff x="0" y="0"/>
              <a:chExt cx="4005611" cy="8106272"/>
            </a:xfrm>
          </p:grpSpPr>
          <p:sp>
            <p:nvSpPr>
              <p:cNvPr id="17" name="Freeform 17"/>
              <p:cNvSpPr/>
              <p:nvPr/>
            </p:nvSpPr>
            <p:spPr>
              <a:xfrm>
                <a:off x="0" y="0"/>
                <a:ext cx="4005611" cy="8106272"/>
              </a:xfrm>
              <a:custGeom>
                <a:avLst/>
                <a:gdLst/>
                <a:ahLst/>
                <a:cxnLst/>
                <a:rect l="l" t="t" r="r" b="b"/>
                <a:pathLst>
                  <a:path w="4005611" h="8106272">
                    <a:moveTo>
                      <a:pt x="0" y="0"/>
                    </a:moveTo>
                    <a:lnTo>
                      <a:pt x="4005611" y="0"/>
                    </a:lnTo>
                    <a:lnTo>
                      <a:pt x="4005611" y="8106272"/>
                    </a:lnTo>
                    <a:lnTo>
                      <a:pt x="0" y="8106272"/>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8"/>
            <p:cNvGrpSpPr/>
            <p:nvPr/>
          </p:nvGrpSpPr>
          <p:grpSpPr>
            <a:xfrm>
              <a:off x="7489774" y="2121835"/>
              <a:ext cx="1982093" cy="4050365"/>
              <a:chOff x="0" y="0"/>
              <a:chExt cx="3964187" cy="8100731"/>
            </a:xfrm>
          </p:grpSpPr>
          <p:sp>
            <p:nvSpPr>
              <p:cNvPr id="19" name="Freeform 19"/>
              <p:cNvSpPr/>
              <p:nvPr/>
            </p:nvSpPr>
            <p:spPr>
              <a:xfrm>
                <a:off x="0" y="0"/>
                <a:ext cx="3964187" cy="8100731"/>
              </a:xfrm>
              <a:custGeom>
                <a:avLst/>
                <a:gdLst/>
                <a:ahLst/>
                <a:cxnLst/>
                <a:rect l="l" t="t" r="r" b="b"/>
                <a:pathLst>
                  <a:path w="3964187" h="8100731">
                    <a:moveTo>
                      <a:pt x="0" y="0"/>
                    </a:moveTo>
                    <a:lnTo>
                      <a:pt x="3964187" y="0"/>
                    </a:lnTo>
                    <a:lnTo>
                      <a:pt x="3964187" y="8100731"/>
                    </a:lnTo>
                    <a:lnTo>
                      <a:pt x="0" y="8100731"/>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2" name="TextBox 22"/>
          <p:cNvSpPr txBox="1"/>
          <p:nvPr/>
        </p:nvSpPr>
        <p:spPr>
          <a:xfrm>
            <a:off x="688485" y="1149112"/>
            <a:ext cx="10895127" cy="5553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2239"/>
              </a:lnSpc>
              <a:spcBef>
                <a:spcPct val="0"/>
              </a:spcBef>
              <a:spcAft>
                <a:spcPts val="0"/>
              </a:spcAft>
              <a:buClrTx/>
              <a:buSzTx/>
              <a:buFontTx/>
              <a:buNone/>
              <a:tabLst/>
              <a:defRPr/>
            </a:pPr>
            <a:r>
              <a:rPr kumimoji="0" lang="fr-FR" sz="1600" b="1" i="0" u="sng" strike="noStrike" kern="1200" cap="none" spc="0" normalizeH="0" baseline="0">
                <a:ln>
                  <a:noFill/>
                </a:ln>
                <a:solidFill>
                  <a:srgbClr val="15243F"/>
                </a:solidFill>
                <a:effectLst/>
                <a:uLnTx/>
                <a:uFillTx/>
                <a:ea typeface="Avenir Light"/>
                <a:cs typeface="Avenir Light"/>
                <a:sym typeface="Avenir Light"/>
              </a:rPr>
              <a:t>Visuels depuis  un smartphone iOS (= </a:t>
            </a:r>
            <a:r>
              <a:rPr kumimoji="0" lang="fr-FR" sz="1600" b="1" i="1" u="sng" strike="noStrike" kern="1200" cap="none" spc="0" normalizeH="0" baseline="0">
                <a:ln>
                  <a:noFill/>
                </a:ln>
                <a:solidFill>
                  <a:srgbClr val="15243F"/>
                </a:solidFill>
                <a:effectLst/>
                <a:uLnTx/>
                <a:uFillTx/>
                <a:ea typeface="Avenir Light"/>
                <a:cs typeface="Avenir Light"/>
                <a:sym typeface="Avenir Light"/>
              </a:rPr>
              <a:t>iPhone</a:t>
            </a:r>
            <a:r>
              <a:rPr kumimoji="0" lang="fr-FR" sz="1600" b="1" i="0" u="sng" strike="noStrike" kern="1200" cap="none" spc="0" normalizeH="0" baseline="0">
                <a:ln>
                  <a:noFill/>
                </a:ln>
                <a:solidFill>
                  <a:srgbClr val="15243F"/>
                </a:solidFill>
                <a:effectLst/>
                <a:uLnTx/>
                <a:uFillTx/>
                <a:ea typeface="Avenir Light"/>
                <a:cs typeface="Avenir Light"/>
                <a:sym typeface="Avenir Light"/>
              </a:rPr>
              <a:t>) :</a:t>
            </a:r>
          </a:p>
          <a:p>
            <a:pPr marL="0" marR="0" lvl="0" indent="0" algn="l" defTabSz="609630" rtl="0" eaLnBrk="1" fontAlgn="auto" latinLnBrk="0" hangingPunct="1">
              <a:lnSpc>
                <a:spcPts val="2239"/>
              </a:lnSpc>
              <a:spcBef>
                <a:spcPct val="0"/>
              </a:spcBef>
              <a:spcAft>
                <a:spcPts val="0"/>
              </a:spcAft>
              <a:buClrTx/>
              <a:buSzTx/>
              <a:buFontTx/>
              <a:buNone/>
              <a:tabLst/>
              <a:defRPr/>
            </a:pPr>
            <a:r>
              <a:rPr kumimoji="0" lang="fr-FR" sz="1400" b="0" i="0" u="none" strike="noStrike" kern="1200" cap="none" spc="0" normalizeH="0" baseline="0">
                <a:ln>
                  <a:noFill/>
                </a:ln>
                <a:solidFill>
                  <a:srgbClr val="15243F"/>
                </a:solidFill>
                <a:effectLst/>
                <a:uLnTx/>
                <a:uFillTx/>
                <a:ea typeface="Avenir Light"/>
                <a:cs typeface="Avenir Light"/>
                <a:sym typeface="Avenir Light"/>
              </a:rPr>
              <a:t>A chaque appel, l’usager doit valider une autorisation sur son parcours.</a:t>
            </a:r>
          </a:p>
        </p:txBody>
      </p:sp>
      <p:sp>
        <p:nvSpPr>
          <p:cNvPr id="5" name="Titre 2">
            <a:extLst>
              <a:ext uri="{FF2B5EF4-FFF2-40B4-BE49-F238E27FC236}">
                <a16:creationId xmlns:a16="http://schemas.microsoft.com/office/drawing/2014/main" id="{B7B8F397-777F-8184-55A4-D1E0BA2D9979}"/>
              </a:ext>
            </a:extLst>
          </p:cNvPr>
          <p:cNvSpPr>
            <a:spLocks noGrp="1"/>
          </p:cNvSpPr>
          <p:nvPr>
            <p:ph type="title"/>
          </p:nvPr>
        </p:nvSpPr>
        <p:spPr>
          <a:xfrm>
            <a:off x="186813" y="136525"/>
            <a:ext cx="11818374" cy="661168"/>
          </a:xfrm>
          <a:solidFill>
            <a:srgbClr val="9464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a:solidFill>
                  <a:schemeClr val="bg2"/>
                </a:solidFill>
              </a:rPr>
              <a:t>Le Serveur Vocal Interactif visuel</a:t>
            </a:r>
          </a:p>
        </p:txBody>
      </p:sp>
      <p:sp>
        <p:nvSpPr>
          <p:cNvPr id="6" name="Espace réservé du numéro de diapositive 1">
            <a:extLst>
              <a:ext uri="{FF2B5EF4-FFF2-40B4-BE49-F238E27FC236}">
                <a16:creationId xmlns:a16="http://schemas.microsoft.com/office/drawing/2014/main" id="{C9FA858F-71BF-9D44-45BA-13B5DECCE7B1}"/>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24</a:t>
            </a:fld>
            <a:endParaRPr lang="fr-FR"/>
          </a:p>
        </p:txBody>
      </p:sp>
      <p:sp>
        <p:nvSpPr>
          <p:cNvPr id="7" name="Espace réservé du pied de page 4">
            <a:extLst>
              <a:ext uri="{FF2B5EF4-FFF2-40B4-BE49-F238E27FC236}">
                <a16:creationId xmlns:a16="http://schemas.microsoft.com/office/drawing/2014/main" id="{9BE4E925-3D16-D26C-A421-A0B394E55B02}"/>
              </a:ext>
            </a:extLst>
          </p:cNvPr>
          <p:cNvSpPr>
            <a:spLocks noGrp="1"/>
          </p:cNvSpPr>
          <p:nvPr>
            <p:ph type="ftr" sz="quarter" idx="3"/>
          </p:nvPr>
        </p:nvSpPr>
        <p:spPr>
          <a:xfrm>
            <a:off x="5219927" y="6361975"/>
            <a:ext cx="1752145" cy="365125"/>
          </a:xfrm>
          <a:prstGeom prst="rect">
            <a:avLst/>
          </a:prstGeom>
        </p:spPr>
        <p:txBody>
          <a:bodyPr/>
          <a:lstStyle/>
          <a:p>
            <a:r>
              <a:rPr lang="fr-FR"/>
              <a:t>INFOS PARTENAIRES</a:t>
            </a:r>
          </a:p>
        </p:txBody>
      </p:sp>
      <p:grpSp>
        <p:nvGrpSpPr>
          <p:cNvPr id="3" name="Groupe 2">
            <a:extLst>
              <a:ext uri="{FF2B5EF4-FFF2-40B4-BE49-F238E27FC236}">
                <a16:creationId xmlns:a16="http://schemas.microsoft.com/office/drawing/2014/main" id="{BC2BFD2E-F551-6733-1B6F-C44D0ECDA94F}"/>
              </a:ext>
            </a:extLst>
          </p:cNvPr>
          <p:cNvGrpSpPr/>
          <p:nvPr/>
        </p:nvGrpSpPr>
        <p:grpSpPr>
          <a:xfrm>
            <a:off x="4370027" y="5162334"/>
            <a:ext cx="400962" cy="433266"/>
            <a:chOff x="3682314" y="3823637"/>
            <a:chExt cx="400962" cy="433266"/>
          </a:xfrm>
        </p:grpSpPr>
        <p:sp>
          <p:nvSpPr>
            <p:cNvPr id="4" name="Flèche : chevron 3">
              <a:extLst>
                <a:ext uri="{FF2B5EF4-FFF2-40B4-BE49-F238E27FC236}">
                  <a16:creationId xmlns:a16="http://schemas.microsoft.com/office/drawing/2014/main" id="{37D6E9AC-CCC1-AF2D-4C97-862EF9059937}"/>
                </a:ext>
              </a:extLst>
            </p:cNvPr>
            <p:cNvSpPr/>
            <p:nvPr/>
          </p:nvSpPr>
          <p:spPr>
            <a:xfrm>
              <a:off x="3682314" y="3824416"/>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8" name="Flèche : chevron 7">
              <a:extLst>
                <a:ext uri="{FF2B5EF4-FFF2-40B4-BE49-F238E27FC236}">
                  <a16:creationId xmlns:a16="http://schemas.microsoft.com/office/drawing/2014/main" id="{BD3DD00A-2C32-3CDF-FB68-9B5614790842}"/>
                </a:ext>
              </a:extLst>
            </p:cNvPr>
            <p:cNvSpPr/>
            <p:nvPr/>
          </p:nvSpPr>
          <p:spPr>
            <a:xfrm>
              <a:off x="3817606" y="3823637"/>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grpSp>
      <p:grpSp>
        <p:nvGrpSpPr>
          <p:cNvPr id="9" name="Groupe 8">
            <a:extLst>
              <a:ext uri="{FF2B5EF4-FFF2-40B4-BE49-F238E27FC236}">
                <a16:creationId xmlns:a16="http://schemas.microsoft.com/office/drawing/2014/main" id="{224E7B16-2977-2545-BDEE-4E29B7751898}"/>
              </a:ext>
            </a:extLst>
          </p:cNvPr>
          <p:cNvGrpSpPr/>
          <p:nvPr/>
        </p:nvGrpSpPr>
        <p:grpSpPr>
          <a:xfrm>
            <a:off x="7579104" y="2540642"/>
            <a:ext cx="400962" cy="433266"/>
            <a:chOff x="3682314" y="3823637"/>
            <a:chExt cx="400962" cy="433266"/>
          </a:xfrm>
        </p:grpSpPr>
        <p:sp>
          <p:nvSpPr>
            <p:cNvPr id="10" name="Flèche : chevron 9">
              <a:extLst>
                <a:ext uri="{FF2B5EF4-FFF2-40B4-BE49-F238E27FC236}">
                  <a16:creationId xmlns:a16="http://schemas.microsoft.com/office/drawing/2014/main" id="{2D44BE4C-23E2-DEC0-A130-065DC63AD035}"/>
                </a:ext>
              </a:extLst>
            </p:cNvPr>
            <p:cNvSpPr/>
            <p:nvPr/>
          </p:nvSpPr>
          <p:spPr>
            <a:xfrm>
              <a:off x="3682314" y="3824416"/>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11" name="Flèche : chevron 10">
              <a:extLst>
                <a:ext uri="{FF2B5EF4-FFF2-40B4-BE49-F238E27FC236}">
                  <a16:creationId xmlns:a16="http://schemas.microsoft.com/office/drawing/2014/main" id="{51CF30D6-38B6-31F1-0E87-85FE3680484B}"/>
                </a:ext>
              </a:extLst>
            </p:cNvPr>
            <p:cNvSpPr/>
            <p:nvPr/>
          </p:nvSpPr>
          <p:spPr>
            <a:xfrm>
              <a:off x="3817606" y="3823637"/>
              <a:ext cx="265670" cy="432487"/>
            </a:xfrm>
            <a:prstGeom prst="chevron">
              <a:avLst>
                <a:gd name="adj" fmla="val 6395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81878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Espace réservé du contenu 2">
            <a:extLst>
              <a:ext uri="{FF2B5EF4-FFF2-40B4-BE49-F238E27FC236}">
                <a16:creationId xmlns:a16="http://schemas.microsoft.com/office/drawing/2014/main" id="{9FC00FB1-90A1-75CB-4892-4C1D0FCC611F}"/>
              </a:ext>
            </a:extLst>
          </p:cNvPr>
          <p:cNvSpPr>
            <a:spLocks noGrp="1"/>
          </p:cNvSpPr>
          <p:nvPr>
            <p:ph idx="1"/>
          </p:nvPr>
        </p:nvSpPr>
        <p:spPr>
          <a:xfrm>
            <a:off x="1310106" y="2979336"/>
            <a:ext cx="9018151" cy="2430864"/>
          </a:xfrm>
        </p:spPr>
        <p:txBody>
          <a:bodyPr anchor="t">
            <a:normAutofit/>
          </a:bodyPr>
          <a:lstStyle/>
          <a:p>
            <a:pPr marL="0" indent="0" algn="ctr">
              <a:buNone/>
            </a:pPr>
            <a:r>
              <a:rPr lang="fr-FR" sz="3600" dirty="0">
                <a:solidFill>
                  <a:schemeClr val="tx2"/>
                </a:solidFill>
              </a:rPr>
              <a:t>Evolution de la</a:t>
            </a:r>
            <a:r>
              <a:rPr lang="fr-FR" sz="3600" dirty="0">
                <a:solidFill>
                  <a:schemeClr val="tx2"/>
                </a:solidFill>
                <a:ea typeface="Calibri"/>
                <a:cs typeface="Calibri"/>
              </a:rPr>
              <a:t> demande d'aide au logement </a:t>
            </a:r>
          </a:p>
          <a:p>
            <a:pPr marL="0" indent="0" algn="ctr">
              <a:buNone/>
            </a:pPr>
            <a:r>
              <a:rPr lang="fr-FR" sz="3600" dirty="0">
                <a:solidFill>
                  <a:schemeClr val="tx2"/>
                </a:solidFill>
                <a:ea typeface="Calibri"/>
                <a:cs typeface="Calibri"/>
              </a:rPr>
              <a:t>en ligne </a:t>
            </a:r>
            <a:endParaRPr lang="fr-FR" dirty="0">
              <a:solidFill>
                <a:schemeClr val="tx2"/>
              </a:solidFill>
            </a:endParaRPr>
          </a:p>
        </p:txBody>
      </p:sp>
    </p:spTree>
    <p:extLst>
      <p:ext uri="{BB962C8B-B14F-4D97-AF65-F5344CB8AC3E}">
        <p14:creationId xmlns:p14="http://schemas.microsoft.com/office/powerpoint/2010/main" val="322263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800B72B-3905-E945-A9F3-EAF3D52B532C}"/>
              </a:ext>
            </a:extLst>
          </p:cNvPr>
          <p:cNvSpPr txBox="1"/>
          <p:nvPr/>
        </p:nvSpPr>
        <p:spPr>
          <a:xfrm>
            <a:off x="546509" y="1221590"/>
            <a:ext cx="11129553" cy="1600438"/>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buClrTx/>
              <a:buSzTx/>
              <a:buFontTx/>
              <a:buNone/>
              <a:tabLst/>
              <a:defRPr/>
            </a:pPr>
            <a:r>
              <a:rPr lang="fr-FR" sz="1400" dirty="0">
                <a:solidFill>
                  <a:srgbClr val="15243F"/>
                </a:solidFill>
              </a:rPr>
              <a:t>Afin de limiter le nombre d’erreur dans la déclaration des frais réels de l’année civile écoulée pour le calcul des aides au logement, un contrôle</a:t>
            </a:r>
            <a:r>
              <a:rPr kumimoji="0" lang="fr-FR" sz="1400" b="0" i="0" u="none" strike="noStrike" kern="1200" cap="none" spc="0" normalizeH="0" baseline="0" noProof="0" dirty="0">
                <a:ln>
                  <a:noFill/>
                </a:ln>
                <a:solidFill>
                  <a:srgbClr val="15243F"/>
                </a:solidFill>
                <a:effectLst/>
                <a:uLnTx/>
                <a:uFillTx/>
                <a:ea typeface="+mn-ea"/>
                <a:cs typeface="+mn-cs"/>
              </a:rPr>
              <a:t> de cohérence est mis en place à partir du 18 novembre 2024.</a:t>
            </a:r>
          </a:p>
          <a:p>
            <a:pPr marL="0" marR="0" lvl="0" indent="0" algn="l" defTabSz="609630" rtl="0" eaLnBrk="1" fontAlgn="auto" latinLnBrk="0" hangingPunct="1">
              <a:buClrTx/>
              <a:buSzTx/>
              <a:buFontTx/>
              <a:buNone/>
              <a:tabLst/>
              <a:defRPr/>
            </a:pPr>
            <a:endParaRPr lang="fr-FR" sz="1400" dirty="0">
              <a:solidFill>
                <a:srgbClr val="15243F"/>
              </a:solidFill>
            </a:endParaRPr>
          </a:p>
          <a:p>
            <a:pPr marL="0" marR="0" lvl="0" indent="0" algn="l" defTabSz="609630" rtl="0" eaLnBrk="1" fontAlgn="auto" latinLnBrk="0" hangingPunct="1">
              <a:buClrTx/>
              <a:buSzTx/>
              <a:buFontTx/>
              <a:buNone/>
              <a:tabLst/>
              <a:defRPr/>
            </a:pPr>
            <a:r>
              <a:rPr lang="fr-FR" sz="1400" dirty="0">
                <a:solidFill>
                  <a:srgbClr val="15243F"/>
                </a:solidFill>
              </a:rPr>
              <a:t>Des messages spécifiques s’affichent si le montant des frais réels saisi par l’allocataire, est supérieur ou égal à 50% du total des salaires mensuels récupérés pour ce trimestre de droit.</a:t>
            </a:r>
          </a:p>
          <a:p>
            <a:pPr marL="0" marR="0" lvl="0" indent="0" algn="l" defTabSz="609630" rtl="0" eaLnBrk="1" fontAlgn="auto" latinLnBrk="0" hangingPunct="1">
              <a:buClrTx/>
              <a:buSzTx/>
              <a:buFontTx/>
              <a:buNone/>
              <a:tabLst/>
              <a:defRPr/>
            </a:pPr>
            <a:endParaRPr lang="fr-FR" sz="1400" dirty="0">
              <a:solidFill>
                <a:srgbClr val="15243F"/>
              </a:solidFill>
            </a:endParaRPr>
          </a:p>
          <a:p>
            <a:pPr marL="0" marR="0" lvl="0" indent="0" algn="l" defTabSz="609630" rtl="0" eaLnBrk="1" fontAlgn="auto" latinLnBrk="0" hangingPunct="1">
              <a:buClrTx/>
              <a:buSzTx/>
              <a:buFontTx/>
              <a:buNone/>
              <a:tabLst/>
              <a:defRPr/>
            </a:pPr>
            <a:endParaRPr kumimoji="0" lang="fr-FR" sz="1400" b="0" i="0" u="none" strike="noStrike" kern="1200" cap="none" spc="0" normalizeH="0" baseline="0" noProof="0" dirty="0">
              <a:ln>
                <a:noFill/>
              </a:ln>
              <a:solidFill>
                <a:srgbClr val="15243F"/>
              </a:solidFill>
              <a:effectLst/>
              <a:uLnTx/>
              <a:uFillTx/>
              <a:ea typeface="+mn-ea"/>
              <a:cs typeface="+mn-cs"/>
            </a:endParaRPr>
          </a:p>
        </p:txBody>
      </p:sp>
      <p:pic>
        <p:nvPicPr>
          <p:cNvPr id="6" name="Picture 2" descr="Texte de remplacement généré par une machine :&#10;Avertissement &#10;Vous devez saisir uniquement vos frais réels et non le montant total de vos &#10;salaires. &#10;OK ">
            <a:extLst>
              <a:ext uri="{FF2B5EF4-FFF2-40B4-BE49-F238E27FC236}">
                <a16:creationId xmlns:a16="http://schemas.microsoft.com/office/drawing/2014/main" id="{18356AAE-D394-C0CF-53C5-8EFD36DCD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3" y="3376900"/>
            <a:ext cx="3724359" cy="132943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630D5017-0148-5F67-28AF-54329EEBE334}"/>
              </a:ext>
            </a:extLst>
          </p:cNvPr>
          <p:cNvPicPr>
            <a:picLocks noChangeAspect="1"/>
          </p:cNvPicPr>
          <p:nvPr/>
        </p:nvPicPr>
        <p:blipFill>
          <a:blip r:embed="rId3"/>
          <a:stretch>
            <a:fillRect/>
          </a:stretch>
        </p:blipFill>
        <p:spPr>
          <a:xfrm>
            <a:off x="8076492" y="3356660"/>
            <a:ext cx="2883265" cy="1369909"/>
          </a:xfrm>
          <a:prstGeom prst="rect">
            <a:avLst/>
          </a:prstGeom>
        </p:spPr>
      </p:pic>
      <p:pic>
        <p:nvPicPr>
          <p:cNvPr id="8" name="Image 7">
            <a:extLst>
              <a:ext uri="{FF2B5EF4-FFF2-40B4-BE49-F238E27FC236}">
                <a16:creationId xmlns:a16="http://schemas.microsoft.com/office/drawing/2014/main" id="{5A363EF8-0B94-AABA-CC99-364E09ECCF92}"/>
              </a:ext>
            </a:extLst>
          </p:cNvPr>
          <p:cNvPicPr>
            <a:picLocks noChangeAspect="1"/>
          </p:cNvPicPr>
          <p:nvPr/>
        </p:nvPicPr>
        <p:blipFill>
          <a:blip r:embed="rId3"/>
          <a:stretch>
            <a:fillRect/>
          </a:stretch>
        </p:blipFill>
        <p:spPr>
          <a:xfrm>
            <a:off x="4794614" y="3390644"/>
            <a:ext cx="2811739" cy="1335925"/>
          </a:xfrm>
          <a:prstGeom prst="rect">
            <a:avLst/>
          </a:prstGeom>
        </p:spPr>
      </p:pic>
      <p:sp>
        <p:nvSpPr>
          <p:cNvPr id="10" name="ZoneTexte 9">
            <a:extLst>
              <a:ext uri="{FF2B5EF4-FFF2-40B4-BE49-F238E27FC236}">
                <a16:creationId xmlns:a16="http://schemas.microsoft.com/office/drawing/2014/main" id="{C7EE2548-F6DD-7400-02BF-A41CFA545C8A}"/>
              </a:ext>
            </a:extLst>
          </p:cNvPr>
          <p:cNvSpPr txBox="1"/>
          <p:nvPr/>
        </p:nvSpPr>
        <p:spPr>
          <a:xfrm>
            <a:off x="1468986" y="2925944"/>
            <a:ext cx="1928494" cy="646331"/>
          </a:xfrm>
          <a:prstGeom prst="rect">
            <a:avLst/>
          </a:prstGeom>
          <a:solidFill>
            <a:srgbClr val="AEC2BA"/>
          </a:solid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fr-FR" sz="1200" dirty="0">
                <a:effectLst/>
                <a:latin typeface="Calibri" panose="020F0502020204030204" pitchFamily="34" charset="0"/>
                <a:ea typeface="Calibri" panose="020F0502020204030204" pitchFamily="34" charset="0"/>
                <a:cs typeface="Times New Roman" panose="02020603050405020304" pitchFamily="18" charset="0"/>
              </a:rPr>
              <a:t>Frais réels &lt; </a:t>
            </a:r>
            <a:r>
              <a:rPr lang="fr-FR" sz="1200" dirty="0">
                <a:solidFill>
                  <a:prstClr val="black"/>
                </a:solidFill>
                <a:latin typeface="Calibri" panose="020F0502020204030204"/>
              </a:rPr>
              <a:t>50% du total </a:t>
            </a:r>
          </a:p>
          <a:p>
            <a:pPr algn="ctr"/>
            <a:r>
              <a:rPr lang="fr-FR" sz="1200" dirty="0">
                <a:solidFill>
                  <a:prstClr val="black"/>
                </a:solidFill>
                <a:latin typeface="Calibri" panose="020F0502020204030204"/>
              </a:rPr>
              <a:t>des </a:t>
            </a:r>
            <a:r>
              <a:rPr lang="fr-FR" sz="1200" u="sng" dirty="0">
                <a:solidFill>
                  <a:prstClr val="black"/>
                </a:solidFill>
                <a:latin typeface="Calibri" panose="020F0502020204030204"/>
              </a:rPr>
              <a:t>salaires</a:t>
            </a:r>
            <a:r>
              <a:rPr lang="fr-FR" sz="1200" dirty="0">
                <a:solidFill>
                  <a:prstClr val="black"/>
                </a:solidFill>
                <a:latin typeface="Calibri" panose="020F0502020204030204"/>
              </a:rPr>
              <a:t> mensuels récupérés </a:t>
            </a:r>
            <a:endParaRPr lang="fr-FR" sz="800" dirty="0">
              <a:latin typeface="Calibri" panose="020F0502020204030204"/>
              <a:cs typeface="Calibri"/>
            </a:endParaRPr>
          </a:p>
        </p:txBody>
      </p:sp>
      <p:sp>
        <p:nvSpPr>
          <p:cNvPr id="13" name="ZoneTexte 12">
            <a:extLst>
              <a:ext uri="{FF2B5EF4-FFF2-40B4-BE49-F238E27FC236}">
                <a16:creationId xmlns:a16="http://schemas.microsoft.com/office/drawing/2014/main" id="{2F475BC5-42DB-F78F-03DE-5DA0FA1522E8}"/>
              </a:ext>
            </a:extLst>
          </p:cNvPr>
          <p:cNvSpPr txBox="1"/>
          <p:nvPr/>
        </p:nvSpPr>
        <p:spPr>
          <a:xfrm>
            <a:off x="8439950" y="2925773"/>
            <a:ext cx="2156346" cy="646331"/>
          </a:xfrm>
          <a:prstGeom prst="rect">
            <a:avLst/>
          </a:prstGeom>
          <a:solidFill>
            <a:srgbClr val="AEC2BA"/>
          </a:solid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Frais réels = </a:t>
            </a:r>
            <a:r>
              <a:rPr lang="fr-FR" sz="1200" dirty="0">
                <a:solidFill>
                  <a:prstClr val="black"/>
                </a:solidFill>
                <a:latin typeface="Calibri" panose="020F0502020204030204"/>
              </a:rPr>
              <a:t>50% du total </a:t>
            </a:r>
          </a:p>
          <a:p>
            <a:pPr algn="ctr">
              <a:defRPr/>
            </a:pPr>
            <a:r>
              <a:rPr lang="fr-FR" sz="1200" dirty="0">
                <a:solidFill>
                  <a:prstClr val="black"/>
                </a:solidFill>
                <a:latin typeface="Calibri" panose="020F0502020204030204"/>
              </a:rPr>
              <a:t>des salaires mensuels récupérés</a:t>
            </a:r>
          </a:p>
        </p:txBody>
      </p:sp>
      <p:sp>
        <p:nvSpPr>
          <p:cNvPr id="15" name="ZoneTexte 14">
            <a:extLst>
              <a:ext uri="{FF2B5EF4-FFF2-40B4-BE49-F238E27FC236}">
                <a16:creationId xmlns:a16="http://schemas.microsoft.com/office/drawing/2014/main" id="{C3FC0F77-AB84-5F2B-7838-4CD5019142B0}"/>
              </a:ext>
            </a:extLst>
          </p:cNvPr>
          <p:cNvSpPr txBox="1"/>
          <p:nvPr/>
        </p:nvSpPr>
        <p:spPr>
          <a:xfrm>
            <a:off x="5244511" y="2946013"/>
            <a:ext cx="1928494" cy="646331"/>
          </a:xfrm>
          <a:prstGeom prst="rect">
            <a:avLst/>
          </a:prstGeom>
          <a:solidFill>
            <a:srgbClr val="AEC2BA"/>
          </a:solid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Frais réels &gt; </a:t>
            </a:r>
            <a:r>
              <a:rPr lang="fr-FR" sz="1200" dirty="0">
                <a:solidFill>
                  <a:prstClr val="black"/>
                </a:solidFill>
                <a:latin typeface="Calibri" panose="020F0502020204030204"/>
              </a:rPr>
              <a:t>50% du total</a:t>
            </a:r>
          </a:p>
          <a:p>
            <a:pPr algn="ctr">
              <a:defRPr/>
            </a:pPr>
            <a:r>
              <a:rPr lang="fr-FR" sz="1200" dirty="0">
                <a:solidFill>
                  <a:prstClr val="black"/>
                </a:solidFill>
                <a:latin typeface="Calibri" panose="020F0502020204030204"/>
              </a:rPr>
              <a:t> des salaires mensuels récupérés </a:t>
            </a:r>
            <a:r>
              <a:rPr lang="fr-FR" sz="800" dirty="0">
                <a:solidFill>
                  <a:prstClr val="black"/>
                </a:solidFill>
                <a:latin typeface="Calibri" panose="020F0502020204030204"/>
              </a:rPr>
              <a:t> </a:t>
            </a:r>
            <a:endParaRPr lang="fr-FR" sz="800" dirty="0">
              <a:latin typeface="Calibri" panose="020F0502020204030204"/>
              <a:cs typeface="Calibri"/>
            </a:endParaRPr>
          </a:p>
        </p:txBody>
      </p:sp>
      <p:sp>
        <p:nvSpPr>
          <p:cNvPr id="17" name="ZoneTexte 16">
            <a:extLst>
              <a:ext uri="{FF2B5EF4-FFF2-40B4-BE49-F238E27FC236}">
                <a16:creationId xmlns:a16="http://schemas.microsoft.com/office/drawing/2014/main" id="{2303F44E-3837-F202-B682-CD30E47548DF}"/>
              </a:ext>
            </a:extLst>
          </p:cNvPr>
          <p:cNvSpPr txBox="1"/>
          <p:nvPr/>
        </p:nvSpPr>
        <p:spPr>
          <a:xfrm>
            <a:off x="601283" y="5260613"/>
            <a:ext cx="11032673" cy="307777"/>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1400">
                <a:effectLst/>
                <a:ea typeface="Calibri" panose="020F0502020204030204" pitchFamily="34" charset="0"/>
                <a:cs typeface="Avenir" panose="020B0604020202020204" charset="0"/>
              </a:rPr>
              <a:t>Après confirmation du </a:t>
            </a:r>
            <a:r>
              <a:rPr lang="fr-FR" sz="1400" dirty="0">
                <a:effectLst/>
                <a:ea typeface="Calibri" panose="020F0502020204030204" pitchFamily="34" charset="0"/>
                <a:cs typeface="Avenir" panose="020B0604020202020204" charset="0"/>
              </a:rPr>
              <a:t>message</a:t>
            </a:r>
            <a:r>
              <a:rPr lang="fr-FR" sz="1400">
                <a:effectLst/>
                <a:ea typeface="Calibri" panose="020F0502020204030204" pitchFamily="34" charset="0"/>
                <a:cs typeface="Avenir" panose="020B0604020202020204" charset="0"/>
              </a:rPr>
              <a:t>, on passe à l’écran suivant (déclaration du patrimoine) </a:t>
            </a:r>
            <a:endParaRPr lang="fr-FR" sz="900">
              <a:cs typeface="Avenir" panose="020B0604020202020204" charset="0"/>
            </a:endParaRPr>
          </a:p>
        </p:txBody>
      </p:sp>
      <p:sp>
        <p:nvSpPr>
          <p:cNvPr id="4" name="Titre 2">
            <a:extLst>
              <a:ext uri="{FF2B5EF4-FFF2-40B4-BE49-F238E27FC236}">
                <a16:creationId xmlns:a16="http://schemas.microsoft.com/office/drawing/2014/main" id="{605E5378-C7A7-E0C4-8C8A-E96FA8750A89}"/>
              </a:ext>
            </a:extLst>
          </p:cNvPr>
          <p:cNvSpPr>
            <a:spLocks noGrp="1"/>
          </p:cNvSpPr>
          <p:nvPr>
            <p:ph type="title"/>
          </p:nvPr>
        </p:nvSpPr>
        <p:spPr>
          <a:xfrm>
            <a:off x="186813" y="136525"/>
            <a:ext cx="6516000" cy="661168"/>
          </a:xfrm>
          <a:solidFill>
            <a:srgbClr val="946400"/>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pPr algn="ctr"/>
            <a:r>
              <a:rPr lang="fr-FR" dirty="0">
                <a:solidFill>
                  <a:schemeClr val="bg2"/>
                </a:solidFill>
              </a:rPr>
              <a:t>Les autres évolutions</a:t>
            </a:r>
          </a:p>
        </p:txBody>
      </p:sp>
      <p:sp>
        <p:nvSpPr>
          <p:cNvPr id="9" name="Titre 2">
            <a:extLst>
              <a:ext uri="{FF2B5EF4-FFF2-40B4-BE49-F238E27FC236}">
                <a16:creationId xmlns:a16="http://schemas.microsoft.com/office/drawing/2014/main" id="{96C53CE3-59A3-33F7-231B-975C7660B480}"/>
              </a:ext>
            </a:extLst>
          </p:cNvPr>
          <p:cNvSpPr txBox="1">
            <a:spLocks/>
          </p:cNvSpPr>
          <p:nvPr/>
        </p:nvSpPr>
        <p:spPr>
          <a:xfrm>
            <a:off x="6702813" y="142703"/>
            <a:ext cx="5302373" cy="648000"/>
          </a:xfrm>
          <a:prstGeom prst="rect">
            <a:avLst/>
          </a:prstGeom>
          <a:noFill/>
          <a:ln w="12700" cap="rnd" cmpd="sng">
            <a:solidFill>
              <a:srgbClr val="946400"/>
            </a:solidFill>
            <a:prstDash val="solid"/>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vert="horz" lIns="91440" tIns="45720" rIns="91440" bIns="45720" rtlCol="0" anchor="ctr">
            <a:normAutofit/>
          </a:bodyPr>
          <a:lstStyle>
            <a:lvl1pPr algn="l" defTabSz="914400" rtl="0" eaLnBrk="1" latinLnBrk="0" hangingPunct="1">
              <a:lnSpc>
                <a:spcPct val="90000"/>
              </a:lnSpc>
              <a:spcBef>
                <a:spcPct val="0"/>
              </a:spcBef>
              <a:buNone/>
              <a:defRPr sz="26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a:lstStyle>
          <a:p>
            <a:pPr algn="ctr"/>
            <a:r>
              <a:rPr lang="fr-FR" sz="2000" dirty="0">
                <a:solidFill>
                  <a:srgbClr val="946400"/>
                </a:solidFill>
              </a:rPr>
              <a:t>Les frais réels en aide au logement</a:t>
            </a:r>
          </a:p>
        </p:txBody>
      </p:sp>
    </p:spTree>
    <p:extLst>
      <p:ext uri="{BB962C8B-B14F-4D97-AF65-F5344CB8AC3E}">
        <p14:creationId xmlns:p14="http://schemas.microsoft.com/office/powerpoint/2010/main" val="43579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Espace réservé du contenu 2">
            <a:extLst>
              <a:ext uri="{FF2B5EF4-FFF2-40B4-BE49-F238E27FC236}">
                <a16:creationId xmlns:a16="http://schemas.microsoft.com/office/drawing/2014/main" id="{9FC00FB1-90A1-75CB-4892-4C1D0FCC611F}"/>
              </a:ext>
            </a:extLst>
          </p:cNvPr>
          <p:cNvSpPr>
            <a:spLocks noGrp="1"/>
          </p:cNvSpPr>
          <p:nvPr>
            <p:ph idx="1"/>
          </p:nvPr>
        </p:nvSpPr>
        <p:spPr>
          <a:xfrm>
            <a:off x="1310106" y="2979336"/>
            <a:ext cx="9018151" cy="2430864"/>
          </a:xfrm>
        </p:spPr>
        <p:txBody>
          <a:bodyPr anchor="t">
            <a:normAutofit/>
          </a:bodyPr>
          <a:lstStyle/>
          <a:p>
            <a:pPr marL="0" indent="0" algn="ctr">
              <a:buNone/>
            </a:pPr>
            <a:r>
              <a:rPr lang="fr-FR" sz="3600" dirty="0">
                <a:solidFill>
                  <a:schemeClr val="tx2"/>
                </a:solidFill>
                <a:ea typeface="Calibri"/>
                <a:cs typeface="Calibri"/>
              </a:rPr>
              <a:t>Renouvellement des droits des étudiants boursiers</a:t>
            </a:r>
          </a:p>
        </p:txBody>
      </p:sp>
    </p:spTree>
    <p:extLst>
      <p:ext uri="{BB962C8B-B14F-4D97-AF65-F5344CB8AC3E}">
        <p14:creationId xmlns:p14="http://schemas.microsoft.com/office/powerpoint/2010/main" val="1991899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6">
            <a:extLst>
              <a:ext uri="{FF2B5EF4-FFF2-40B4-BE49-F238E27FC236}">
                <a16:creationId xmlns:a16="http://schemas.microsoft.com/office/drawing/2014/main" id="{89C8939E-8062-A350-D24E-E0A65AFC9567}"/>
              </a:ext>
            </a:extLst>
          </p:cNvPr>
          <p:cNvGrpSpPr/>
          <p:nvPr/>
        </p:nvGrpSpPr>
        <p:grpSpPr>
          <a:xfrm>
            <a:off x="6400800" y="2918628"/>
            <a:ext cx="2184400" cy="1373972"/>
            <a:chOff x="0" y="0"/>
            <a:chExt cx="1203010" cy="1326136"/>
          </a:xfrm>
        </p:grpSpPr>
        <p:sp>
          <p:nvSpPr>
            <p:cNvPr id="11" name="Freeform 17">
              <a:extLst>
                <a:ext uri="{FF2B5EF4-FFF2-40B4-BE49-F238E27FC236}">
                  <a16:creationId xmlns:a16="http://schemas.microsoft.com/office/drawing/2014/main" id="{A36A3CD6-0170-31E7-8291-35B55B3D6725}"/>
                </a:ext>
              </a:extLst>
            </p:cNvPr>
            <p:cNvSpPr/>
            <p:nvPr/>
          </p:nvSpPr>
          <p:spPr>
            <a:xfrm>
              <a:off x="0" y="0"/>
              <a:ext cx="1203010" cy="1326136"/>
            </a:xfrm>
            <a:custGeom>
              <a:avLst/>
              <a:gdLst/>
              <a:ahLst/>
              <a:cxnLst/>
              <a:rect l="l" t="t" r="r" b="b"/>
              <a:pathLst>
                <a:path w="1203010" h="1326136">
                  <a:moveTo>
                    <a:pt x="0" y="0"/>
                  </a:moveTo>
                  <a:lnTo>
                    <a:pt x="1203010" y="0"/>
                  </a:lnTo>
                  <a:lnTo>
                    <a:pt x="1203010" y="1326136"/>
                  </a:lnTo>
                  <a:lnTo>
                    <a:pt x="0" y="13261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12" name="TextBox 18">
              <a:extLst>
                <a:ext uri="{FF2B5EF4-FFF2-40B4-BE49-F238E27FC236}">
                  <a16:creationId xmlns:a16="http://schemas.microsoft.com/office/drawing/2014/main" id="{2B74AD20-0474-F414-E116-121A0A74CA45}"/>
                </a:ext>
              </a:extLst>
            </p:cNvPr>
            <p:cNvSpPr txBox="1"/>
            <p:nvPr/>
          </p:nvSpPr>
          <p:spPr>
            <a:xfrm>
              <a:off x="0" y="689691"/>
              <a:ext cx="1203010" cy="396082"/>
            </a:xfrm>
            <a:prstGeom prst="rect">
              <a:avLst/>
            </a:prstGeom>
          </p:spPr>
          <p:txBody>
            <a:bodyPr lIns="0" tIns="0" rIns="0" bIns="0" rtlCol="0" anchor="t">
              <a:spAutoFit/>
            </a:bodyPr>
            <a:lstStyle/>
            <a:p>
              <a:pPr algn="ctr">
                <a:lnSpc>
                  <a:spcPts val="1607"/>
                </a:lnSpc>
              </a:pPr>
              <a:r>
                <a:rPr lang="en-US" sz="1422" dirty="0">
                  <a:solidFill>
                    <a:srgbClr val="231A1F"/>
                  </a:solidFill>
                  <a:latin typeface="Montserrat Classic"/>
                </a:rPr>
                <a:t>Du 28/11/2024 au 31/01/2025</a:t>
              </a:r>
            </a:p>
          </p:txBody>
        </p:sp>
      </p:grpSp>
      <p:grpSp>
        <p:nvGrpSpPr>
          <p:cNvPr id="14" name="Group 21">
            <a:extLst>
              <a:ext uri="{FF2B5EF4-FFF2-40B4-BE49-F238E27FC236}">
                <a16:creationId xmlns:a16="http://schemas.microsoft.com/office/drawing/2014/main" id="{F440F26F-1330-7DB2-E685-CE03B4C3B2D7}"/>
              </a:ext>
            </a:extLst>
          </p:cNvPr>
          <p:cNvGrpSpPr/>
          <p:nvPr/>
        </p:nvGrpSpPr>
        <p:grpSpPr>
          <a:xfrm>
            <a:off x="2572848" y="-244640"/>
            <a:ext cx="999623" cy="1195711"/>
            <a:chOff x="43946" y="-601680"/>
            <a:chExt cx="1999246" cy="2391422"/>
          </a:xfrm>
        </p:grpSpPr>
        <p:sp>
          <p:nvSpPr>
            <p:cNvPr id="15" name="Freeform 22">
              <a:extLst>
                <a:ext uri="{FF2B5EF4-FFF2-40B4-BE49-F238E27FC236}">
                  <a16:creationId xmlns:a16="http://schemas.microsoft.com/office/drawing/2014/main" id="{6BD5A0D3-93CF-CC7D-5BFC-93115D49FB1F}"/>
                </a:ext>
              </a:extLst>
            </p:cNvPr>
            <p:cNvSpPr/>
            <p:nvPr/>
          </p:nvSpPr>
          <p:spPr>
            <a:xfrm rot="-962565">
              <a:off x="43946" y="313262"/>
              <a:ext cx="1999246" cy="599774"/>
            </a:xfrm>
            <a:custGeom>
              <a:avLst/>
              <a:gdLst/>
              <a:ahLst/>
              <a:cxnLst/>
              <a:rect l="l" t="t" r="r" b="b"/>
              <a:pathLst>
                <a:path w="1999246" h="599774">
                  <a:moveTo>
                    <a:pt x="0" y="0"/>
                  </a:moveTo>
                  <a:lnTo>
                    <a:pt x="1999245" y="0"/>
                  </a:lnTo>
                  <a:lnTo>
                    <a:pt x="1999245" y="599774"/>
                  </a:lnTo>
                  <a:lnTo>
                    <a:pt x="0" y="5997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sz="1200"/>
            </a:p>
          </p:txBody>
        </p:sp>
        <p:sp>
          <p:nvSpPr>
            <p:cNvPr id="16" name="TextBox 23">
              <a:extLst>
                <a:ext uri="{FF2B5EF4-FFF2-40B4-BE49-F238E27FC236}">
                  <a16:creationId xmlns:a16="http://schemas.microsoft.com/office/drawing/2014/main" id="{A2B2C7E8-9B2A-47C8-119B-6830D3F44002}"/>
                </a:ext>
              </a:extLst>
            </p:cNvPr>
            <p:cNvSpPr txBox="1"/>
            <p:nvPr/>
          </p:nvSpPr>
          <p:spPr>
            <a:xfrm rot="20338220">
              <a:off x="142436" y="-601680"/>
              <a:ext cx="1692644" cy="2391422"/>
            </a:xfrm>
            <a:prstGeom prst="rect">
              <a:avLst/>
            </a:prstGeom>
          </p:spPr>
          <p:txBody>
            <a:bodyPr lIns="0" tIns="0" rIns="0" bIns="0" rtlCol="0" anchor="t">
              <a:spAutoFit/>
            </a:bodyPr>
            <a:lstStyle/>
            <a:p>
              <a:pPr algn="ctr">
                <a:lnSpc>
                  <a:spcPts val="3218"/>
                </a:lnSpc>
              </a:pPr>
              <a:r>
                <a:rPr lang="en-US" sz="2299" dirty="0">
                  <a:solidFill>
                    <a:srgbClr val="FFFFFF"/>
                  </a:solidFill>
                  <a:latin typeface="Madelyn"/>
                </a:rPr>
                <a:t>Le </a:t>
              </a:r>
              <a:r>
                <a:rPr lang="en-US" sz="2299" dirty="0" err="1">
                  <a:solidFill>
                    <a:srgbClr val="FFFFFF"/>
                  </a:solidFill>
                  <a:latin typeface="Madelyn"/>
                </a:rPr>
                <a:t>principe</a:t>
              </a:r>
              <a:endParaRPr lang="en-US" sz="2299" dirty="0">
                <a:solidFill>
                  <a:srgbClr val="FFFFFF"/>
                </a:solidFill>
                <a:latin typeface="Madelyn"/>
              </a:endParaRPr>
            </a:p>
          </p:txBody>
        </p:sp>
      </p:grpSp>
      <p:sp>
        <p:nvSpPr>
          <p:cNvPr id="31" name="TextBox 31">
            <a:extLst>
              <a:ext uri="{FF2B5EF4-FFF2-40B4-BE49-F238E27FC236}">
                <a16:creationId xmlns:a16="http://schemas.microsoft.com/office/drawing/2014/main" id="{AC5002F1-7820-0F3E-0E7F-3F1305246EAB}"/>
              </a:ext>
            </a:extLst>
          </p:cNvPr>
          <p:cNvSpPr txBox="1"/>
          <p:nvPr/>
        </p:nvSpPr>
        <p:spPr>
          <a:xfrm>
            <a:off x="3816126" y="107404"/>
            <a:ext cx="7825322" cy="369332"/>
          </a:xfrm>
          <a:prstGeom prst="rect">
            <a:avLst/>
          </a:prstGeom>
        </p:spPr>
        <p:txBody>
          <a:bodyPr lIns="0" tIns="0" rIns="0" bIns="0" rtlCol="0" anchor="t">
            <a:spAutoFit/>
          </a:bodyPr>
          <a:lstStyle/>
          <a:p>
            <a:r>
              <a:rPr lang="fr-FR" sz="1200" dirty="0">
                <a:solidFill>
                  <a:srgbClr val="725E9C"/>
                </a:solidFill>
                <a:latin typeface="Avenir Light" panose="020B0604020202020204" charset="0"/>
              </a:rPr>
              <a:t>L’étudiant boursier doit nous indiquer chaque année s’il est toujours bénéficiaire d’une bourse sous critère de ressources au 1er décembre.</a:t>
            </a:r>
          </a:p>
        </p:txBody>
      </p:sp>
      <p:sp>
        <p:nvSpPr>
          <p:cNvPr id="32" name="TextBox 32">
            <a:extLst>
              <a:ext uri="{FF2B5EF4-FFF2-40B4-BE49-F238E27FC236}">
                <a16:creationId xmlns:a16="http://schemas.microsoft.com/office/drawing/2014/main" id="{FDE58BDD-7C43-14E0-14A3-C02153E368DF}"/>
              </a:ext>
            </a:extLst>
          </p:cNvPr>
          <p:cNvSpPr txBox="1"/>
          <p:nvPr/>
        </p:nvSpPr>
        <p:spPr>
          <a:xfrm>
            <a:off x="3816815" y="533400"/>
            <a:ext cx="8108866" cy="553998"/>
          </a:xfrm>
          <a:prstGeom prst="rect">
            <a:avLst/>
          </a:prstGeom>
        </p:spPr>
        <p:txBody>
          <a:bodyPr wrap="square" lIns="0" tIns="0" rIns="0" bIns="0" rtlCol="0" anchor="t">
            <a:spAutoFit/>
          </a:bodyPr>
          <a:lstStyle/>
          <a:p>
            <a:r>
              <a:rPr lang="fr-FR" sz="1200" dirty="0">
                <a:solidFill>
                  <a:srgbClr val="725E9C"/>
                </a:solidFill>
                <a:latin typeface="Avenir Light" panose="020B0604020202020204" charset="0"/>
              </a:rPr>
              <a:t>Cette information nous permet de calculer le montant de son aide au logement avec le barème approprié. En effet, le mode de calcul est différent si l’étudiant est boursier ou non. Ci-dessous les montants des forfaits étudiants pris en compte pour le calcul selon sa situation :</a:t>
            </a:r>
          </a:p>
        </p:txBody>
      </p:sp>
      <p:graphicFrame>
        <p:nvGraphicFramePr>
          <p:cNvPr id="17" name="Tableau 17">
            <a:extLst>
              <a:ext uri="{FF2B5EF4-FFF2-40B4-BE49-F238E27FC236}">
                <a16:creationId xmlns:a16="http://schemas.microsoft.com/office/drawing/2014/main" id="{B7CC4255-80D7-C1C3-9A29-121678472351}"/>
              </a:ext>
            </a:extLst>
          </p:cNvPr>
          <p:cNvGraphicFramePr>
            <a:graphicFrameLocks noGrp="1"/>
          </p:cNvGraphicFramePr>
          <p:nvPr/>
        </p:nvGraphicFramePr>
        <p:xfrm>
          <a:off x="6305889" y="1087398"/>
          <a:ext cx="5619792" cy="1634166"/>
        </p:xfrm>
        <a:graphic>
          <a:graphicData uri="http://schemas.openxmlformats.org/drawingml/2006/table">
            <a:tbl>
              <a:tblPr firstRow="1" bandRow="1">
                <a:tableStyleId>{5940675A-B579-460E-94D1-54222C63F5DA}</a:tableStyleId>
              </a:tblPr>
              <a:tblGrid>
                <a:gridCol w="1819418">
                  <a:extLst>
                    <a:ext uri="{9D8B030D-6E8A-4147-A177-3AD203B41FA5}">
                      <a16:colId xmlns:a16="http://schemas.microsoft.com/office/drawing/2014/main" val="4231488553"/>
                    </a:ext>
                  </a:extLst>
                </a:gridCol>
                <a:gridCol w="2335647">
                  <a:extLst>
                    <a:ext uri="{9D8B030D-6E8A-4147-A177-3AD203B41FA5}">
                      <a16:colId xmlns:a16="http://schemas.microsoft.com/office/drawing/2014/main" val="3551182471"/>
                    </a:ext>
                  </a:extLst>
                </a:gridCol>
                <a:gridCol w="1464727">
                  <a:extLst>
                    <a:ext uri="{9D8B030D-6E8A-4147-A177-3AD203B41FA5}">
                      <a16:colId xmlns:a16="http://schemas.microsoft.com/office/drawing/2014/main" val="3384124348"/>
                    </a:ext>
                  </a:extLst>
                </a:gridCol>
              </a:tblGrid>
              <a:tr h="247326">
                <a:tc gridSpan="3">
                  <a:txBody>
                    <a:bodyPr/>
                    <a:lstStyle/>
                    <a:p>
                      <a:pPr algn="r"/>
                      <a:r>
                        <a:rPr lang="fr-FR" sz="1100" b="1" dirty="0"/>
                        <a:t>Janvier 2024</a:t>
                      </a:r>
                    </a:p>
                  </a:txBody>
                  <a:tcPr marL="60960" marR="60960" marT="30480" marB="30480">
                    <a:solidFill>
                      <a:schemeClr val="bg1"/>
                    </a:solidFill>
                  </a:tcPr>
                </a:tc>
                <a:tc hMerge="1">
                  <a:txBody>
                    <a:bodyPr/>
                    <a:lstStyle/>
                    <a:p>
                      <a:endParaRPr lang="fr-FR" dirty="0"/>
                    </a:p>
                  </a:txBody>
                  <a:tcPr/>
                </a:tc>
                <a:tc hMerge="1">
                  <a:txBody>
                    <a:bodyPr/>
                    <a:lstStyle/>
                    <a:p>
                      <a:r>
                        <a:rPr lang="fr-FR" dirty="0"/>
                        <a:t>Janvier 2024</a:t>
                      </a:r>
                    </a:p>
                  </a:txBody>
                  <a:tcPr/>
                </a:tc>
                <a:extLst>
                  <a:ext uri="{0D108BD9-81ED-4DB2-BD59-A6C34878D82A}">
                    <a16:rowId xmlns:a16="http://schemas.microsoft.com/office/drawing/2014/main" val="3223696804"/>
                  </a:ext>
                </a:extLst>
              </a:tr>
              <a:tr h="243840">
                <a:tc gridSpan="3">
                  <a:txBody>
                    <a:bodyPr/>
                    <a:lstStyle/>
                    <a:p>
                      <a:pPr algn="ctr"/>
                      <a:r>
                        <a:rPr lang="fr-FR" sz="1200" b="1" dirty="0">
                          <a:solidFill>
                            <a:schemeClr val="bg1"/>
                          </a:solidFill>
                        </a:rPr>
                        <a:t>Forfait étudiants (ressources 2022)</a:t>
                      </a:r>
                    </a:p>
                  </a:txBody>
                  <a:tcPr marL="60960" marR="60960" marT="30480" marB="30480" anchor="ctr">
                    <a:solidFill>
                      <a:srgbClr val="1C4D92"/>
                    </a:solidFill>
                  </a:tcPr>
                </a:tc>
                <a:tc hMerge="1">
                  <a:txBody>
                    <a:bodyPr/>
                    <a:lstStyle/>
                    <a:p>
                      <a:r>
                        <a:rPr lang="fr-FR" dirty="0"/>
                        <a:t>Forfait étudiants (ressources 2022)</a:t>
                      </a:r>
                    </a:p>
                  </a:txBody>
                  <a:tcPr/>
                </a:tc>
                <a:tc hMerge="1">
                  <a:txBody>
                    <a:bodyPr/>
                    <a:lstStyle/>
                    <a:p>
                      <a:endParaRPr lang="fr-FR" dirty="0"/>
                    </a:p>
                  </a:txBody>
                  <a:tcPr/>
                </a:tc>
                <a:extLst>
                  <a:ext uri="{0D108BD9-81ED-4DB2-BD59-A6C34878D82A}">
                    <a16:rowId xmlns:a16="http://schemas.microsoft.com/office/drawing/2014/main" val="1698418045"/>
                  </a:ext>
                </a:extLst>
              </a:tr>
              <a:tr h="223520">
                <a:tc rowSpan="2">
                  <a:txBody>
                    <a:bodyPr/>
                    <a:lstStyle/>
                    <a:p>
                      <a:r>
                        <a:rPr lang="fr-FR" sz="1100" b="1" dirty="0"/>
                        <a:t>Secteur foyer</a:t>
                      </a:r>
                    </a:p>
                  </a:txBody>
                  <a:tcPr marL="60960" marR="60960" marT="30480" marB="30480" anchor="ctr">
                    <a:solidFill>
                      <a:schemeClr val="bg1"/>
                    </a:solidFill>
                  </a:tcPr>
                </a:tc>
                <a:tc>
                  <a:txBody>
                    <a:bodyPr/>
                    <a:lstStyle/>
                    <a:p>
                      <a:r>
                        <a:rPr lang="fr-FR" sz="1100" dirty="0"/>
                        <a:t>Etudiants non boursiers*</a:t>
                      </a:r>
                    </a:p>
                  </a:txBody>
                  <a:tcPr marL="60960" marR="60960" marT="30480" marB="30480">
                    <a:solidFill>
                      <a:schemeClr val="bg1"/>
                    </a:solidFill>
                  </a:tcPr>
                </a:tc>
                <a:tc>
                  <a:txBody>
                    <a:bodyPr/>
                    <a:lstStyle/>
                    <a:p>
                      <a:pPr algn="ctr"/>
                      <a:r>
                        <a:rPr lang="fr-FR" sz="1100" dirty="0"/>
                        <a:t>6400 €</a:t>
                      </a:r>
                    </a:p>
                  </a:txBody>
                  <a:tcPr marL="60960" marR="60960" marT="30480" marB="30480" anchor="ctr">
                    <a:solidFill>
                      <a:schemeClr val="bg1"/>
                    </a:solidFill>
                  </a:tcPr>
                </a:tc>
                <a:extLst>
                  <a:ext uri="{0D108BD9-81ED-4DB2-BD59-A6C34878D82A}">
                    <a16:rowId xmlns:a16="http://schemas.microsoft.com/office/drawing/2014/main" val="413393051"/>
                  </a:ext>
                </a:extLst>
              </a:tr>
              <a:tr h="223520">
                <a:tc vMerge="1">
                  <a:txBody>
                    <a:bodyPr/>
                    <a:lstStyle/>
                    <a:p>
                      <a:endParaRPr lang="fr-FR" dirty="0"/>
                    </a:p>
                  </a:txBody>
                  <a:tcPr/>
                </a:tc>
                <a:tc>
                  <a:txBody>
                    <a:bodyPr/>
                    <a:lstStyle/>
                    <a:p>
                      <a:r>
                        <a:rPr lang="fr-FR" sz="1100" dirty="0"/>
                        <a:t>Etudiants boursiers</a:t>
                      </a:r>
                    </a:p>
                  </a:txBody>
                  <a:tcPr marL="60960" marR="60960" marT="30480" marB="30480">
                    <a:solidFill>
                      <a:schemeClr val="bg1"/>
                    </a:solidFill>
                  </a:tcPr>
                </a:tc>
                <a:tc>
                  <a:txBody>
                    <a:bodyPr/>
                    <a:lstStyle/>
                    <a:p>
                      <a:pPr algn="ctr"/>
                      <a:r>
                        <a:rPr lang="fr-FR" sz="1100" dirty="0"/>
                        <a:t>5300 €</a:t>
                      </a:r>
                    </a:p>
                  </a:txBody>
                  <a:tcPr marL="60960" marR="60960" marT="30480" marB="30480" anchor="ctr">
                    <a:solidFill>
                      <a:schemeClr val="bg1"/>
                    </a:solidFill>
                  </a:tcPr>
                </a:tc>
                <a:extLst>
                  <a:ext uri="{0D108BD9-81ED-4DB2-BD59-A6C34878D82A}">
                    <a16:rowId xmlns:a16="http://schemas.microsoft.com/office/drawing/2014/main" val="1529486398"/>
                  </a:ext>
                </a:extLst>
              </a:tr>
              <a:tr h="223520">
                <a:tc rowSpan="2">
                  <a:txBody>
                    <a:bodyPr/>
                    <a:lstStyle/>
                    <a:p>
                      <a:r>
                        <a:rPr lang="fr-FR" sz="1100" b="1" dirty="0"/>
                        <a:t>Secteur locatif</a:t>
                      </a:r>
                    </a:p>
                  </a:txBody>
                  <a:tcPr marL="60960" marR="60960" marT="30480" marB="30480" anchor="ctr">
                    <a:solidFill>
                      <a:schemeClr val="bg1"/>
                    </a:solidFill>
                  </a:tcPr>
                </a:tc>
                <a:tc>
                  <a:txBody>
                    <a:bodyPr/>
                    <a:lstStyle/>
                    <a:p>
                      <a:r>
                        <a:rPr lang="fr-FR" sz="1100" dirty="0"/>
                        <a:t>Etudiants non boursiers *</a:t>
                      </a:r>
                    </a:p>
                  </a:txBody>
                  <a:tcPr marL="60960" marR="60960" marT="30480" marB="30480">
                    <a:solidFill>
                      <a:schemeClr val="bg1"/>
                    </a:solidFill>
                  </a:tcPr>
                </a:tc>
                <a:tc>
                  <a:txBody>
                    <a:bodyPr/>
                    <a:lstStyle/>
                    <a:p>
                      <a:pPr algn="ctr"/>
                      <a:r>
                        <a:rPr lang="fr-FR" sz="1100" dirty="0"/>
                        <a:t>8400 €</a:t>
                      </a:r>
                    </a:p>
                  </a:txBody>
                  <a:tcPr marL="60960" marR="60960" marT="30480" marB="30480" anchor="ctr">
                    <a:solidFill>
                      <a:schemeClr val="bg1"/>
                    </a:solidFill>
                  </a:tcPr>
                </a:tc>
                <a:extLst>
                  <a:ext uri="{0D108BD9-81ED-4DB2-BD59-A6C34878D82A}">
                    <a16:rowId xmlns:a16="http://schemas.microsoft.com/office/drawing/2014/main" val="4035937410"/>
                  </a:ext>
                </a:extLst>
              </a:tr>
              <a:tr h="223520">
                <a:tc vMerge="1">
                  <a:txBody>
                    <a:bodyPr/>
                    <a:lstStyle/>
                    <a:p>
                      <a:endParaRPr lang="fr-FR" dirty="0"/>
                    </a:p>
                  </a:txBody>
                  <a:tcPr/>
                </a:tc>
                <a:tc>
                  <a:txBody>
                    <a:bodyPr/>
                    <a:lstStyle/>
                    <a:p>
                      <a:r>
                        <a:rPr lang="fr-FR" sz="1100" dirty="0"/>
                        <a:t>Etudiants boursiers</a:t>
                      </a:r>
                    </a:p>
                  </a:txBody>
                  <a:tcPr marL="60960" marR="60960" marT="30480" marB="30480">
                    <a:solidFill>
                      <a:schemeClr val="bg1"/>
                    </a:solidFill>
                  </a:tcPr>
                </a:tc>
                <a:tc>
                  <a:txBody>
                    <a:bodyPr/>
                    <a:lstStyle/>
                    <a:p>
                      <a:pPr algn="ctr"/>
                      <a:r>
                        <a:rPr lang="fr-FR" sz="1100" dirty="0"/>
                        <a:t>6700 €</a:t>
                      </a:r>
                    </a:p>
                  </a:txBody>
                  <a:tcPr marL="60960" marR="60960" marT="30480" marB="30480" anchor="ctr">
                    <a:solidFill>
                      <a:schemeClr val="bg1"/>
                    </a:solidFill>
                  </a:tcPr>
                </a:tc>
                <a:extLst>
                  <a:ext uri="{0D108BD9-81ED-4DB2-BD59-A6C34878D82A}">
                    <a16:rowId xmlns:a16="http://schemas.microsoft.com/office/drawing/2014/main" val="2664756534"/>
                  </a:ext>
                </a:extLst>
              </a:tr>
              <a:tr h="223520">
                <a:tc gridSpan="3">
                  <a:txBody>
                    <a:bodyPr/>
                    <a:lstStyle/>
                    <a:p>
                      <a:r>
                        <a:rPr lang="fr-FR" sz="1100" i="1" dirty="0"/>
                        <a:t>*</a:t>
                      </a:r>
                      <a:r>
                        <a:rPr lang="fr-FR" sz="900" i="1" dirty="0"/>
                        <a:t> Ce forfait est également appliqué aux étudiants salariés de moins de 28 ans au 1</a:t>
                      </a:r>
                      <a:r>
                        <a:rPr lang="fr-FR" sz="900" i="1" baseline="30000" dirty="0"/>
                        <a:t>er</a:t>
                      </a:r>
                      <a:r>
                        <a:rPr lang="fr-FR" sz="900" i="1" dirty="0"/>
                        <a:t> septembre de l’année scolaire</a:t>
                      </a:r>
                    </a:p>
                  </a:txBody>
                  <a:tcPr marL="60960" marR="60960" marT="30480" marB="30480">
                    <a:solidFill>
                      <a:schemeClr val="bg1"/>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28509425"/>
                  </a:ext>
                </a:extLst>
              </a:tr>
            </a:tbl>
          </a:graphicData>
        </a:graphic>
      </p:graphicFrame>
      <p:pic>
        <p:nvPicPr>
          <p:cNvPr id="18" name="Image 17">
            <a:extLst>
              <a:ext uri="{FF2B5EF4-FFF2-40B4-BE49-F238E27FC236}">
                <a16:creationId xmlns:a16="http://schemas.microsoft.com/office/drawing/2014/main" id="{9593A237-0645-727B-7818-2FD8D612D13C}"/>
              </a:ext>
            </a:extLst>
          </p:cNvPr>
          <p:cNvPicPr>
            <a:picLocks noChangeAspect="1"/>
          </p:cNvPicPr>
          <p:nvPr/>
        </p:nvPicPr>
        <p:blipFill>
          <a:blip r:embed="rId7"/>
          <a:stretch>
            <a:fillRect/>
          </a:stretch>
        </p:blipFill>
        <p:spPr>
          <a:xfrm>
            <a:off x="2580794" y="2280862"/>
            <a:ext cx="3616806" cy="4548407"/>
          </a:xfrm>
          <a:prstGeom prst="rect">
            <a:avLst/>
          </a:prstGeom>
        </p:spPr>
      </p:pic>
      <p:sp>
        <p:nvSpPr>
          <p:cNvPr id="19" name="TextBox 32">
            <a:extLst>
              <a:ext uri="{FF2B5EF4-FFF2-40B4-BE49-F238E27FC236}">
                <a16:creationId xmlns:a16="http://schemas.microsoft.com/office/drawing/2014/main" id="{5A523910-5E90-51C1-2BC0-4CD04398AEA4}"/>
              </a:ext>
            </a:extLst>
          </p:cNvPr>
          <p:cNvSpPr txBox="1"/>
          <p:nvPr/>
        </p:nvSpPr>
        <p:spPr>
          <a:xfrm>
            <a:off x="6502400" y="4555065"/>
            <a:ext cx="5423281" cy="923330"/>
          </a:xfrm>
          <a:prstGeom prst="rect">
            <a:avLst/>
          </a:prstGeom>
        </p:spPr>
        <p:txBody>
          <a:bodyPr wrap="square" lIns="0" tIns="0" rIns="0" bIns="0" rtlCol="0" anchor="t">
            <a:spAutoFit/>
          </a:bodyPr>
          <a:lstStyle/>
          <a:p>
            <a:r>
              <a:rPr lang="fr-FR" sz="2000" b="1" dirty="0">
                <a:solidFill>
                  <a:srgbClr val="725E9C"/>
                </a:solidFill>
                <a:latin typeface="Avenir Light" panose="020B0604020202020204" charset="0"/>
              </a:rPr>
              <a:t>De fin novembre à fin janvier, campagne d’incitation par mail pour déclarer son renouvellement de statut d’étudiant boursier.</a:t>
            </a:r>
          </a:p>
        </p:txBody>
      </p:sp>
    </p:spTree>
    <p:extLst>
      <p:ext uri="{BB962C8B-B14F-4D97-AF65-F5344CB8AC3E}">
        <p14:creationId xmlns:p14="http://schemas.microsoft.com/office/powerpoint/2010/main" val="3156246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23">
            <a:extLst>
              <a:ext uri="{FF2B5EF4-FFF2-40B4-BE49-F238E27FC236}">
                <a16:creationId xmlns:a16="http://schemas.microsoft.com/office/drawing/2014/main" id="{B5631EEB-8227-FBAC-3605-205E412BC3EE}"/>
              </a:ext>
            </a:extLst>
          </p:cNvPr>
          <p:cNvSpPr txBox="1"/>
          <p:nvPr/>
        </p:nvSpPr>
        <p:spPr>
          <a:xfrm>
            <a:off x="504000" y="2565571"/>
            <a:ext cx="1479852" cy="384721"/>
          </a:xfrm>
          <a:prstGeom prst="rect">
            <a:avLst/>
          </a:prstGeom>
        </p:spPr>
        <p:txBody>
          <a:bodyPr lIns="0" tIns="0" rIns="0" bIns="0" rtlCol="0" anchor="t">
            <a:spAutoFit/>
          </a:bodyPr>
          <a:lstStyle/>
          <a:p>
            <a:pPr>
              <a:lnSpc>
                <a:spcPts val="1477"/>
              </a:lnSpc>
              <a:spcBef>
                <a:spcPct val="0"/>
              </a:spcBef>
            </a:pPr>
            <a:r>
              <a:rPr lang="fr-FR" sz="1307" dirty="0">
                <a:solidFill>
                  <a:srgbClr val="FFFFFF"/>
                </a:solidFill>
                <a:latin typeface="Montserrat Classic"/>
              </a:rPr>
              <a:t>Présentation de la téléprocédure</a:t>
            </a:r>
          </a:p>
        </p:txBody>
      </p:sp>
      <p:grpSp>
        <p:nvGrpSpPr>
          <p:cNvPr id="51" name="Group 16">
            <a:extLst>
              <a:ext uri="{FF2B5EF4-FFF2-40B4-BE49-F238E27FC236}">
                <a16:creationId xmlns:a16="http://schemas.microsoft.com/office/drawing/2014/main" id="{0C0B6723-DEF1-FC90-1290-FAEF3D0061CC}"/>
              </a:ext>
            </a:extLst>
          </p:cNvPr>
          <p:cNvGrpSpPr/>
          <p:nvPr/>
        </p:nvGrpSpPr>
        <p:grpSpPr>
          <a:xfrm>
            <a:off x="2413297" y="-2553"/>
            <a:ext cx="9778703" cy="392652"/>
            <a:chOff x="0" y="0"/>
            <a:chExt cx="4065032" cy="155122"/>
          </a:xfrm>
        </p:grpSpPr>
        <p:sp>
          <p:nvSpPr>
            <p:cNvPr id="52" name="Freeform 17">
              <a:extLst>
                <a:ext uri="{FF2B5EF4-FFF2-40B4-BE49-F238E27FC236}">
                  <a16:creationId xmlns:a16="http://schemas.microsoft.com/office/drawing/2014/main" id="{FD5C7554-2099-19DF-18BE-B313A9C2DE83}"/>
                </a:ext>
              </a:extLst>
            </p:cNvPr>
            <p:cNvSpPr/>
            <p:nvPr/>
          </p:nvSpPr>
          <p:spPr>
            <a:xfrm>
              <a:off x="0" y="0"/>
              <a:ext cx="4065032" cy="155122"/>
            </a:xfrm>
            <a:custGeom>
              <a:avLst/>
              <a:gdLst/>
              <a:ahLst/>
              <a:cxnLst/>
              <a:rect l="l" t="t" r="r" b="b"/>
              <a:pathLst>
                <a:path w="4065032" h="155122">
                  <a:moveTo>
                    <a:pt x="0" y="0"/>
                  </a:moveTo>
                  <a:lnTo>
                    <a:pt x="4065032" y="0"/>
                  </a:lnTo>
                  <a:lnTo>
                    <a:pt x="4065032" y="155122"/>
                  </a:lnTo>
                  <a:lnTo>
                    <a:pt x="0" y="155122"/>
                  </a:lnTo>
                  <a:close/>
                </a:path>
              </a:pathLst>
            </a:custGeom>
            <a:solidFill>
              <a:srgbClr val="AB6EB4"/>
            </a:solidFill>
          </p:spPr>
          <p:txBody>
            <a:bodyPr/>
            <a:lstStyle/>
            <a:p>
              <a:endParaRPr lang="fr-FR" sz="1200"/>
            </a:p>
          </p:txBody>
        </p:sp>
        <p:sp>
          <p:nvSpPr>
            <p:cNvPr id="53" name="TextBox 18">
              <a:extLst>
                <a:ext uri="{FF2B5EF4-FFF2-40B4-BE49-F238E27FC236}">
                  <a16:creationId xmlns:a16="http://schemas.microsoft.com/office/drawing/2014/main" id="{29479436-DC9A-2DE5-D2AA-6BEAC87E887D}"/>
                </a:ext>
              </a:extLst>
            </p:cNvPr>
            <p:cNvSpPr txBox="1"/>
            <p:nvPr/>
          </p:nvSpPr>
          <p:spPr>
            <a:xfrm>
              <a:off x="0" y="9525"/>
              <a:ext cx="4065032" cy="145597"/>
            </a:xfrm>
            <a:prstGeom prst="rect">
              <a:avLst/>
            </a:prstGeom>
          </p:spPr>
          <p:txBody>
            <a:bodyPr lIns="33867" tIns="33867" rIns="33867" bIns="33867" rtlCol="0" anchor="ctr"/>
            <a:lstStyle/>
            <a:p>
              <a:pPr algn="ctr">
                <a:lnSpc>
                  <a:spcPts val="1251"/>
                </a:lnSpc>
              </a:pPr>
              <a:r>
                <a:rPr lang="fr-FR" sz="1600" b="1" dirty="0">
                  <a:solidFill>
                    <a:srgbClr val="FFFFFF"/>
                  </a:solidFill>
                  <a:latin typeface="Aptos" panose="020B0004020202020204" pitchFamily="34" charset="0"/>
                </a:rPr>
                <a:t>Situation 2 </a:t>
              </a:r>
              <a:r>
                <a:rPr lang="fr-FR" sz="1600" dirty="0">
                  <a:solidFill>
                    <a:srgbClr val="FFFFFF"/>
                  </a:solidFill>
                  <a:latin typeface="Aptos" panose="020B0004020202020204" pitchFamily="34" charset="0"/>
                </a:rPr>
                <a:t>: L’allocataire n’est plus boursier</a:t>
              </a:r>
            </a:p>
          </p:txBody>
        </p:sp>
      </p:grpSp>
      <p:sp>
        <p:nvSpPr>
          <p:cNvPr id="7" name="ZoneTexte 6">
            <a:extLst>
              <a:ext uri="{FF2B5EF4-FFF2-40B4-BE49-F238E27FC236}">
                <a16:creationId xmlns:a16="http://schemas.microsoft.com/office/drawing/2014/main" id="{2E00F10D-773D-01A9-AFCA-9337EC411019}"/>
              </a:ext>
            </a:extLst>
          </p:cNvPr>
          <p:cNvSpPr txBox="1"/>
          <p:nvPr/>
        </p:nvSpPr>
        <p:spPr>
          <a:xfrm>
            <a:off x="7670800" y="2273842"/>
            <a:ext cx="4666511" cy="276999"/>
          </a:xfrm>
          <a:prstGeom prst="rect">
            <a:avLst/>
          </a:prstGeom>
          <a:noFill/>
        </p:spPr>
        <p:txBody>
          <a:bodyPr wrap="square" rtlCol="0">
            <a:spAutoFit/>
          </a:bodyPr>
          <a:lstStyle/>
          <a:p>
            <a:r>
              <a:rPr lang="fr-FR" sz="1200" dirty="0">
                <a:solidFill>
                  <a:schemeClr val="accent4"/>
                </a:solidFill>
                <a:latin typeface="Avenir Light" panose="020B0604020202020204" charset="0"/>
                <a:cs typeface="Avenir Light" panose="020B0604020202020204" charset="0"/>
              </a:rPr>
              <a:t>Si je ne suis plus boursier, je dois cliquer sur « Non »</a:t>
            </a:r>
          </a:p>
        </p:txBody>
      </p:sp>
      <p:sp>
        <p:nvSpPr>
          <p:cNvPr id="20" name="ZoneTexte 19">
            <a:extLst>
              <a:ext uri="{FF2B5EF4-FFF2-40B4-BE49-F238E27FC236}">
                <a16:creationId xmlns:a16="http://schemas.microsoft.com/office/drawing/2014/main" id="{B6A43BA3-8097-551B-B575-0374F445B0C6}"/>
              </a:ext>
            </a:extLst>
          </p:cNvPr>
          <p:cNvSpPr txBox="1"/>
          <p:nvPr/>
        </p:nvSpPr>
        <p:spPr>
          <a:xfrm>
            <a:off x="7670800" y="3412782"/>
            <a:ext cx="4419600" cy="1713418"/>
          </a:xfrm>
          <a:prstGeom prst="rect">
            <a:avLst/>
          </a:prstGeom>
          <a:noFill/>
        </p:spPr>
        <p:txBody>
          <a:bodyPr wrap="square" rtlCol="0">
            <a:spAutoFit/>
          </a:bodyPr>
          <a:lstStyle/>
          <a:p>
            <a:r>
              <a:rPr lang="fr-FR" sz="1200" dirty="0">
                <a:solidFill>
                  <a:schemeClr val="accent4"/>
                </a:solidFill>
                <a:latin typeface="Avenir Light" panose="020B0604020202020204" charset="0"/>
                <a:cs typeface="Avenir Light" panose="020B0604020202020204" charset="0"/>
              </a:rPr>
              <a:t>Je confirme ensuite mon statut d’étudiant et je précise ma situation :</a:t>
            </a:r>
          </a:p>
          <a:p>
            <a:r>
              <a:rPr lang="fr-FR" sz="1200" dirty="0">
                <a:solidFill>
                  <a:schemeClr val="accent4"/>
                </a:solidFill>
                <a:latin typeface="Avenir Light" panose="020B0604020202020204" charset="0"/>
                <a:cs typeface="Avenir Light" panose="020B0604020202020204" charset="0"/>
              </a:rPr>
              <a:t> </a:t>
            </a:r>
          </a:p>
          <a:p>
            <a:r>
              <a:rPr lang="fr-FR" sz="1200" dirty="0">
                <a:solidFill>
                  <a:schemeClr val="accent4"/>
                </a:solidFill>
                <a:latin typeface="Avenir Light" panose="020B0604020202020204" charset="0"/>
                <a:cs typeface="Avenir Light" panose="020B0604020202020204" charset="0"/>
              </a:rPr>
              <a:t>- étudiant</a:t>
            </a:r>
          </a:p>
          <a:p>
            <a:r>
              <a:rPr lang="fr-FR" sz="1200" dirty="0">
                <a:solidFill>
                  <a:schemeClr val="accent4"/>
                </a:solidFill>
                <a:latin typeface="Avenir Light" panose="020B0604020202020204" charset="0"/>
                <a:cs typeface="Avenir Light" panose="020B0604020202020204" charset="0"/>
              </a:rPr>
              <a:t>- étudiant – salarié</a:t>
            </a:r>
          </a:p>
          <a:p>
            <a:r>
              <a:rPr lang="fr-FR" sz="1200" dirty="0">
                <a:solidFill>
                  <a:schemeClr val="accent4"/>
                </a:solidFill>
                <a:latin typeface="Avenir Light" panose="020B0604020202020204" charset="0"/>
                <a:cs typeface="Avenir Light" panose="020B0604020202020204" charset="0"/>
              </a:rPr>
              <a:t>- étudiant – travailleurs indépendant</a:t>
            </a:r>
          </a:p>
          <a:p>
            <a:r>
              <a:rPr lang="fr-FR" sz="1200" dirty="0">
                <a:solidFill>
                  <a:schemeClr val="accent4"/>
                </a:solidFill>
                <a:latin typeface="Avenir Light" panose="020B0604020202020204" charset="0"/>
                <a:cs typeface="Avenir Light" panose="020B0604020202020204" charset="0"/>
              </a:rPr>
              <a:t>- étudiant hospitalier </a:t>
            </a:r>
            <a:r>
              <a:rPr lang="fr-FR" sz="1067" i="1" dirty="0">
                <a:solidFill>
                  <a:schemeClr val="accent4"/>
                </a:solidFill>
                <a:latin typeface="Avenir Light" panose="020B0604020202020204" charset="0"/>
                <a:cs typeface="Avenir Light" panose="020B0604020202020204" charset="0"/>
              </a:rPr>
              <a:t>(bascule en niveau 2 de réponse, si demande de précisions et d’accompagnement concernant le statut d’étudiant hospitalier)</a:t>
            </a:r>
            <a:endParaRPr lang="fr-FR" sz="1200" i="1" dirty="0">
              <a:solidFill>
                <a:schemeClr val="accent4"/>
              </a:solidFill>
              <a:latin typeface="Avenir Light" panose="020B0604020202020204" charset="0"/>
              <a:cs typeface="Avenir Light" panose="020B0604020202020204" charset="0"/>
            </a:endParaRPr>
          </a:p>
        </p:txBody>
      </p:sp>
      <p:grpSp>
        <p:nvGrpSpPr>
          <p:cNvPr id="8" name="Groupe 7">
            <a:extLst>
              <a:ext uri="{FF2B5EF4-FFF2-40B4-BE49-F238E27FC236}">
                <a16:creationId xmlns:a16="http://schemas.microsoft.com/office/drawing/2014/main" id="{8369B18C-CE89-7BE7-214E-B788D6FDAC3E}"/>
              </a:ext>
            </a:extLst>
          </p:cNvPr>
          <p:cNvGrpSpPr/>
          <p:nvPr/>
        </p:nvGrpSpPr>
        <p:grpSpPr>
          <a:xfrm>
            <a:off x="2607958" y="939800"/>
            <a:ext cx="4876800" cy="4419600"/>
            <a:chOff x="3911937" y="1662627"/>
            <a:chExt cx="7315200" cy="6629400"/>
          </a:xfrm>
        </p:grpSpPr>
        <p:grpSp>
          <p:nvGrpSpPr>
            <p:cNvPr id="6" name="Groupe 5">
              <a:extLst>
                <a:ext uri="{FF2B5EF4-FFF2-40B4-BE49-F238E27FC236}">
                  <a16:creationId xmlns:a16="http://schemas.microsoft.com/office/drawing/2014/main" id="{CB2A96D5-CC75-0169-50C6-506A935108FB}"/>
                </a:ext>
              </a:extLst>
            </p:cNvPr>
            <p:cNvGrpSpPr/>
            <p:nvPr/>
          </p:nvGrpSpPr>
          <p:grpSpPr>
            <a:xfrm>
              <a:off x="3911937" y="1662627"/>
              <a:ext cx="7315200" cy="6629400"/>
              <a:chOff x="3903001" y="1360903"/>
              <a:chExt cx="8610599" cy="7467599"/>
            </a:xfrm>
            <a:effectLst>
              <a:outerShdw blurRad="63500" sx="102000" sy="102000" algn="ctr" rotWithShape="0">
                <a:prstClr val="black">
                  <a:alpha val="40000"/>
                </a:prstClr>
              </a:outerShdw>
            </a:effectLst>
          </p:grpSpPr>
          <p:sp>
            <p:nvSpPr>
              <p:cNvPr id="3" name="Freeform 11">
                <a:extLst>
                  <a:ext uri="{FF2B5EF4-FFF2-40B4-BE49-F238E27FC236}">
                    <a16:creationId xmlns:a16="http://schemas.microsoft.com/office/drawing/2014/main" id="{C3F9686C-F2FB-7C2B-CA23-52FBDBE05862}"/>
                  </a:ext>
                </a:extLst>
              </p:cNvPr>
              <p:cNvSpPr/>
              <p:nvPr/>
            </p:nvSpPr>
            <p:spPr>
              <a:xfrm>
                <a:off x="3903001" y="1360903"/>
                <a:ext cx="8610599" cy="7467599"/>
              </a:xfrm>
              <a:custGeom>
                <a:avLst/>
                <a:gdLst/>
                <a:ahLst/>
                <a:cxnLst/>
                <a:rect l="l" t="t" r="r" b="b"/>
                <a:pathLst>
                  <a:path w="13263042" h="8076220">
                    <a:moveTo>
                      <a:pt x="0" y="0"/>
                    </a:moveTo>
                    <a:lnTo>
                      <a:pt x="13263042" y="0"/>
                    </a:lnTo>
                    <a:lnTo>
                      <a:pt x="13263042" y="8076220"/>
                    </a:lnTo>
                    <a:lnTo>
                      <a:pt x="0" y="8076220"/>
                    </a:lnTo>
                    <a:lnTo>
                      <a:pt x="0" y="0"/>
                    </a:lnTo>
                    <a:close/>
                  </a:path>
                </a:pathLst>
              </a:custGeom>
              <a:blipFill>
                <a:blip r:embed="rId2"/>
                <a:stretch>
                  <a:fillRect/>
                </a:stretch>
              </a:blipFill>
            </p:spPr>
            <p:txBody>
              <a:bodyPr/>
              <a:lstStyle/>
              <a:p>
                <a:endParaRPr lang="fr-FR" sz="1200" dirty="0"/>
              </a:p>
            </p:txBody>
          </p:sp>
          <p:sp>
            <p:nvSpPr>
              <p:cNvPr id="4" name="ZoneTexte 3">
                <a:extLst>
                  <a:ext uri="{FF2B5EF4-FFF2-40B4-BE49-F238E27FC236}">
                    <a16:creationId xmlns:a16="http://schemas.microsoft.com/office/drawing/2014/main" id="{D0CD9497-7EA0-0CD8-339C-DA97FB0FF670}"/>
                  </a:ext>
                </a:extLst>
              </p:cNvPr>
              <p:cNvSpPr txBox="1"/>
              <p:nvPr/>
            </p:nvSpPr>
            <p:spPr>
              <a:xfrm>
                <a:off x="4038599" y="2095499"/>
                <a:ext cx="3960017" cy="364026"/>
              </a:xfrm>
              <a:prstGeom prst="rect">
                <a:avLst/>
              </a:prstGeom>
              <a:solidFill>
                <a:schemeClr val="bg1"/>
              </a:solidFill>
            </p:spPr>
            <p:txBody>
              <a:bodyPr wrap="square" rtlCol="0">
                <a:spAutoFit/>
              </a:bodyPr>
              <a:lstStyle/>
              <a:p>
                <a:r>
                  <a:rPr lang="fr-FR" sz="800" dirty="0">
                    <a:latin typeface="Arial" panose="020B0604020202020204" pitchFamily="34" charset="0"/>
                    <a:cs typeface="Arial" panose="020B0604020202020204" pitchFamily="34" charset="0"/>
                  </a:rPr>
                  <a:t>Votre situation connue au 01/12/2023 :</a:t>
                </a:r>
              </a:p>
            </p:txBody>
          </p:sp>
          <p:sp>
            <p:nvSpPr>
              <p:cNvPr id="5" name="ZoneTexte 4">
                <a:extLst>
                  <a:ext uri="{FF2B5EF4-FFF2-40B4-BE49-F238E27FC236}">
                    <a16:creationId xmlns:a16="http://schemas.microsoft.com/office/drawing/2014/main" id="{8C7DC29F-928D-361A-8314-A7F393E0A19A}"/>
                  </a:ext>
                </a:extLst>
              </p:cNvPr>
              <p:cNvSpPr txBox="1"/>
              <p:nvPr/>
            </p:nvSpPr>
            <p:spPr>
              <a:xfrm>
                <a:off x="4038601" y="3120851"/>
                <a:ext cx="8474999" cy="554922"/>
              </a:xfrm>
              <a:prstGeom prst="rect">
                <a:avLst/>
              </a:prstGeom>
              <a:solidFill>
                <a:schemeClr val="bg1"/>
              </a:solidFill>
            </p:spPr>
            <p:txBody>
              <a:bodyPr wrap="square" rtlCol="0">
                <a:spAutoFit/>
              </a:bodyPr>
              <a:lstStyle/>
              <a:p>
                <a:r>
                  <a:rPr lang="fr-FR" sz="767" dirty="0">
                    <a:latin typeface="Arial" panose="020B0604020202020204" pitchFamily="34" charset="0"/>
                    <a:cs typeface="Arial" panose="020B0604020202020204" pitchFamily="34" charset="0"/>
                  </a:rPr>
                  <a:t>En décembre 2024, vous êtes toujours bénéficiaire d’une bourse d’étude à caractère social non imposable :</a:t>
                </a:r>
              </a:p>
            </p:txBody>
          </p:sp>
        </p:grpSp>
        <p:pic>
          <p:nvPicPr>
            <p:cNvPr id="2" name="Image 1">
              <a:extLst>
                <a:ext uri="{FF2B5EF4-FFF2-40B4-BE49-F238E27FC236}">
                  <a16:creationId xmlns:a16="http://schemas.microsoft.com/office/drawing/2014/main" id="{354DC12A-DE1A-D214-2390-B6A78ED4CDF6}"/>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4027136" y="1700727"/>
              <a:ext cx="1606585" cy="276998"/>
            </a:xfrm>
            <a:prstGeom prst="rect">
              <a:avLst/>
            </a:prstGeom>
          </p:spPr>
        </p:pic>
      </p:grpSp>
      <p:pic>
        <p:nvPicPr>
          <p:cNvPr id="11" name="Image 10">
            <a:extLst>
              <a:ext uri="{FF2B5EF4-FFF2-40B4-BE49-F238E27FC236}">
                <a16:creationId xmlns:a16="http://schemas.microsoft.com/office/drawing/2014/main" id="{E8512C3E-2DB7-7EB3-90B8-9EDF76E168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618119" y="5562601"/>
            <a:ext cx="398119" cy="355600"/>
          </a:xfrm>
          <a:prstGeom prst="rect">
            <a:avLst/>
          </a:prstGeom>
        </p:spPr>
      </p:pic>
      <p:sp>
        <p:nvSpPr>
          <p:cNvPr id="12" name="ZoneTexte 11">
            <a:extLst>
              <a:ext uri="{FF2B5EF4-FFF2-40B4-BE49-F238E27FC236}">
                <a16:creationId xmlns:a16="http://schemas.microsoft.com/office/drawing/2014/main" id="{0D3DAC4E-1BCB-2B56-C3FE-8E67AD4CD629}"/>
              </a:ext>
            </a:extLst>
          </p:cNvPr>
          <p:cNvSpPr txBox="1"/>
          <p:nvPr/>
        </p:nvSpPr>
        <p:spPr>
          <a:xfrm>
            <a:off x="3016238" y="5628959"/>
            <a:ext cx="5110694" cy="913392"/>
          </a:xfrm>
          <a:prstGeom prst="rect">
            <a:avLst/>
          </a:prstGeom>
          <a:noFill/>
        </p:spPr>
        <p:txBody>
          <a:bodyPr wrap="none" rtlCol="0">
            <a:spAutoFit/>
          </a:bodyPr>
          <a:lstStyle/>
          <a:p>
            <a:r>
              <a:rPr lang="fr-FR" sz="1067" dirty="0">
                <a:solidFill>
                  <a:schemeClr val="accent4"/>
                </a:solidFill>
                <a:latin typeface="Avenir Light" panose="020B0604020202020204" charset="0"/>
                <a:cs typeface="Avenir Light" panose="020B0604020202020204" charset="0"/>
              </a:rPr>
              <a:t>Il s’agit d’un statut attribué à des étudiants qui participent à l’activité hospitalière : </a:t>
            </a:r>
          </a:p>
          <a:p>
            <a:pPr marL="190510" indent="-190510">
              <a:buFont typeface="Arial" panose="020B0604020202020204" pitchFamily="34" charset="0"/>
              <a:buChar char="•"/>
            </a:pPr>
            <a:r>
              <a:rPr lang="fr-FR" sz="1067" dirty="0">
                <a:solidFill>
                  <a:schemeClr val="accent4"/>
                </a:solidFill>
                <a:latin typeface="Avenir Light" panose="020B0604020202020204" charset="0"/>
                <a:cs typeface="Avenir Light" panose="020B0604020202020204" charset="0"/>
              </a:rPr>
              <a:t>étudiant en médecine à partir de la 1</a:t>
            </a:r>
            <a:r>
              <a:rPr lang="fr-FR" sz="1067" baseline="30000" dirty="0">
                <a:solidFill>
                  <a:schemeClr val="accent4"/>
                </a:solidFill>
                <a:latin typeface="Avenir Light" panose="020B0604020202020204" charset="0"/>
                <a:cs typeface="Avenir Light" panose="020B0604020202020204" charset="0"/>
              </a:rPr>
              <a:t>ere</a:t>
            </a:r>
            <a:r>
              <a:rPr lang="fr-FR" sz="1067" dirty="0">
                <a:solidFill>
                  <a:schemeClr val="accent4"/>
                </a:solidFill>
                <a:latin typeface="Avenir Light" panose="020B0604020202020204" charset="0"/>
                <a:cs typeface="Avenir Light" panose="020B0604020202020204" charset="0"/>
              </a:rPr>
              <a:t> année du 2</a:t>
            </a:r>
            <a:r>
              <a:rPr lang="fr-FR" sz="1067" baseline="30000" dirty="0">
                <a:solidFill>
                  <a:schemeClr val="accent4"/>
                </a:solidFill>
                <a:latin typeface="Avenir Light" panose="020B0604020202020204" charset="0"/>
                <a:cs typeface="Avenir Light" panose="020B0604020202020204" charset="0"/>
              </a:rPr>
              <a:t>ème</a:t>
            </a:r>
            <a:r>
              <a:rPr lang="fr-FR" sz="1067" dirty="0">
                <a:solidFill>
                  <a:schemeClr val="accent4"/>
                </a:solidFill>
                <a:latin typeface="Avenir Light" panose="020B0604020202020204" charset="0"/>
                <a:cs typeface="Avenir Light" panose="020B0604020202020204" charset="0"/>
              </a:rPr>
              <a:t> cycle</a:t>
            </a:r>
          </a:p>
          <a:p>
            <a:pPr marL="190510" indent="-190510">
              <a:buFont typeface="Arial" panose="020B0604020202020204" pitchFamily="34" charset="0"/>
              <a:buChar char="•"/>
            </a:pPr>
            <a:r>
              <a:rPr lang="fr-FR" sz="1067" dirty="0">
                <a:solidFill>
                  <a:schemeClr val="accent4"/>
                </a:solidFill>
                <a:latin typeface="Avenir Light" panose="020B0604020202020204" charset="0"/>
                <a:cs typeface="Avenir Light" panose="020B0604020202020204" charset="0"/>
              </a:rPr>
              <a:t>étudiant en pharmacie à partir de la 5</a:t>
            </a:r>
            <a:r>
              <a:rPr lang="fr-FR" sz="1067" baseline="30000" dirty="0">
                <a:solidFill>
                  <a:schemeClr val="accent4"/>
                </a:solidFill>
                <a:latin typeface="Avenir Light" panose="020B0604020202020204" charset="0"/>
                <a:cs typeface="Avenir Light" panose="020B0604020202020204" charset="0"/>
              </a:rPr>
              <a:t>ème</a:t>
            </a:r>
            <a:r>
              <a:rPr lang="fr-FR" sz="1067" dirty="0">
                <a:solidFill>
                  <a:schemeClr val="accent4"/>
                </a:solidFill>
                <a:latin typeface="Avenir Light" panose="020B0604020202020204" charset="0"/>
                <a:cs typeface="Avenir Light" panose="020B0604020202020204" charset="0"/>
              </a:rPr>
              <a:t> année des études pharmaceutiques</a:t>
            </a:r>
          </a:p>
          <a:p>
            <a:pPr marL="190510" indent="-190510">
              <a:buFont typeface="Arial" panose="020B0604020202020204" pitchFamily="34" charset="0"/>
              <a:buChar char="•"/>
            </a:pPr>
            <a:r>
              <a:rPr lang="fr-FR" sz="1067" dirty="0">
                <a:solidFill>
                  <a:schemeClr val="accent4"/>
                </a:solidFill>
                <a:latin typeface="Avenir Light" panose="020B0604020202020204" charset="0"/>
                <a:cs typeface="Avenir Light" panose="020B0604020202020204" charset="0"/>
              </a:rPr>
              <a:t>étudiant en odontologie à partir de la 2</a:t>
            </a:r>
            <a:r>
              <a:rPr lang="fr-FR" sz="1067" baseline="30000" dirty="0">
                <a:solidFill>
                  <a:schemeClr val="accent4"/>
                </a:solidFill>
                <a:latin typeface="Avenir Light" panose="020B0604020202020204" charset="0"/>
                <a:cs typeface="Avenir Light" panose="020B0604020202020204" charset="0"/>
              </a:rPr>
              <a:t>ème</a:t>
            </a:r>
            <a:r>
              <a:rPr lang="fr-FR" sz="1067" dirty="0">
                <a:solidFill>
                  <a:schemeClr val="accent4"/>
                </a:solidFill>
                <a:latin typeface="Avenir Light" panose="020B0604020202020204" charset="0"/>
                <a:cs typeface="Avenir Light" panose="020B0604020202020204" charset="0"/>
              </a:rPr>
              <a:t> année du 2</a:t>
            </a:r>
            <a:r>
              <a:rPr lang="fr-FR" sz="1067" baseline="30000" dirty="0">
                <a:solidFill>
                  <a:schemeClr val="accent4"/>
                </a:solidFill>
                <a:latin typeface="Avenir Light" panose="020B0604020202020204" charset="0"/>
                <a:cs typeface="Avenir Light" panose="020B0604020202020204" charset="0"/>
              </a:rPr>
              <a:t>ème</a:t>
            </a:r>
            <a:r>
              <a:rPr lang="fr-FR" sz="1067" dirty="0">
                <a:solidFill>
                  <a:schemeClr val="accent4"/>
                </a:solidFill>
                <a:latin typeface="Avenir Light" panose="020B0604020202020204" charset="0"/>
                <a:cs typeface="Avenir Light" panose="020B0604020202020204" charset="0"/>
              </a:rPr>
              <a:t> cycle</a:t>
            </a:r>
          </a:p>
          <a:p>
            <a:pPr marL="190510" indent="-190510">
              <a:buFont typeface="Arial" panose="020B0604020202020204" pitchFamily="34" charset="0"/>
              <a:buChar char="•"/>
            </a:pPr>
            <a:r>
              <a:rPr lang="fr-FR" sz="1067" dirty="0">
                <a:solidFill>
                  <a:schemeClr val="accent4"/>
                </a:solidFill>
                <a:latin typeface="Avenir Light" panose="020B0604020202020204" charset="0"/>
                <a:cs typeface="Avenir Light" panose="020B0604020202020204" charset="0"/>
              </a:rPr>
              <a:t>étudiant en maïeutique à partir de la 4</a:t>
            </a:r>
            <a:r>
              <a:rPr lang="fr-FR" sz="1067" baseline="30000" dirty="0">
                <a:solidFill>
                  <a:schemeClr val="accent4"/>
                </a:solidFill>
                <a:latin typeface="Avenir Light" panose="020B0604020202020204" charset="0"/>
                <a:cs typeface="Avenir Light" panose="020B0604020202020204" charset="0"/>
              </a:rPr>
              <a:t>ème</a:t>
            </a:r>
            <a:r>
              <a:rPr lang="fr-FR" sz="1067" dirty="0">
                <a:solidFill>
                  <a:schemeClr val="accent4"/>
                </a:solidFill>
                <a:latin typeface="Avenir Light" panose="020B0604020202020204" charset="0"/>
                <a:cs typeface="Avenir Light" panose="020B0604020202020204" charset="0"/>
              </a:rPr>
              <a:t> année</a:t>
            </a:r>
          </a:p>
        </p:txBody>
      </p:sp>
    </p:spTree>
    <p:extLst>
      <p:ext uri="{BB962C8B-B14F-4D97-AF65-F5344CB8AC3E}">
        <p14:creationId xmlns:p14="http://schemas.microsoft.com/office/powerpoint/2010/main" val="356226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Espace réservé du texte 1">
            <a:extLst>
              <a:ext uri="{FF2B5EF4-FFF2-40B4-BE49-F238E27FC236}">
                <a16:creationId xmlns:a16="http://schemas.microsoft.com/office/drawing/2014/main" id="{CFAB014A-C08A-A605-27A0-7534E285D284}"/>
              </a:ext>
            </a:extLst>
          </p:cNvPr>
          <p:cNvSpPr>
            <a:spLocks noGrp="1"/>
          </p:cNvSpPr>
          <p:nvPr>
            <p:ph idx="1"/>
          </p:nvPr>
        </p:nvSpPr>
        <p:spPr>
          <a:xfrm>
            <a:off x="3366244" y="2890323"/>
            <a:ext cx="5591640" cy="2430864"/>
          </a:xfrm>
        </p:spPr>
        <p:txBody>
          <a:bodyPr anchor="t">
            <a:normAutofit/>
          </a:bodyPr>
          <a:lstStyle/>
          <a:p>
            <a:pPr marL="0" indent="0">
              <a:buNone/>
            </a:pPr>
            <a:r>
              <a:rPr lang="fr-FR" sz="3600" dirty="0">
                <a:solidFill>
                  <a:schemeClr val="tx2"/>
                </a:solidFill>
              </a:rPr>
              <a:t>La double authentification</a:t>
            </a:r>
          </a:p>
        </p:txBody>
      </p:sp>
    </p:spTree>
    <p:extLst>
      <p:ext uri="{BB962C8B-B14F-4D97-AF65-F5344CB8AC3E}">
        <p14:creationId xmlns:p14="http://schemas.microsoft.com/office/powerpoint/2010/main" val="724964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23">
            <a:extLst>
              <a:ext uri="{FF2B5EF4-FFF2-40B4-BE49-F238E27FC236}">
                <a16:creationId xmlns:a16="http://schemas.microsoft.com/office/drawing/2014/main" id="{B5631EEB-8227-FBAC-3605-205E412BC3EE}"/>
              </a:ext>
            </a:extLst>
          </p:cNvPr>
          <p:cNvSpPr txBox="1"/>
          <p:nvPr/>
        </p:nvSpPr>
        <p:spPr>
          <a:xfrm>
            <a:off x="504000" y="2565571"/>
            <a:ext cx="1479852" cy="384721"/>
          </a:xfrm>
          <a:prstGeom prst="rect">
            <a:avLst/>
          </a:prstGeom>
        </p:spPr>
        <p:txBody>
          <a:bodyPr lIns="0" tIns="0" rIns="0" bIns="0" rtlCol="0" anchor="t">
            <a:spAutoFit/>
          </a:bodyPr>
          <a:lstStyle/>
          <a:p>
            <a:pPr>
              <a:lnSpc>
                <a:spcPts val="1477"/>
              </a:lnSpc>
              <a:spcBef>
                <a:spcPct val="0"/>
              </a:spcBef>
            </a:pPr>
            <a:r>
              <a:rPr lang="fr-FR" sz="1307" dirty="0">
                <a:solidFill>
                  <a:srgbClr val="FFFFFF"/>
                </a:solidFill>
                <a:latin typeface="Montserrat Classic"/>
              </a:rPr>
              <a:t>Présentation de la téléprocédure</a:t>
            </a:r>
          </a:p>
        </p:txBody>
      </p:sp>
      <p:grpSp>
        <p:nvGrpSpPr>
          <p:cNvPr id="3" name="Group 8">
            <a:extLst>
              <a:ext uri="{FF2B5EF4-FFF2-40B4-BE49-F238E27FC236}">
                <a16:creationId xmlns:a16="http://schemas.microsoft.com/office/drawing/2014/main" id="{A6E59D19-D99D-31C8-A1AA-FA80C160B3D6}"/>
              </a:ext>
            </a:extLst>
          </p:cNvPr>
          <p:cNvGrpSpPr/>
          <p:nvPr/>
        </p:nvGrpSpPr>
        <p:grpSpPr>
          <a:xfrm>
            <a:off x="1902389" y="0"/>
            <a:ext cx="10289611" cy="373249"/>
            <a:chOff x="0" y="0"/>
            <a:chExt cx="4065032" cy="147456"/>
          </a:xfrm>
        </p:grpSpPr>
        <p:sp>
          <p:nvSpPr>
            <p:cNvPr id="4" name="Freeform 9">
              <a:extLst>
                <a:ext uri="{FF2B5EF4-FFF2-40B4-BE49-F238E27FC236}">
                  <a16:creationId xmlns:a16="http://schemas.microsoft.com/office/drawing/2014/main" id="{F1123C8C-70D4-E9FC-B10B-E8AFA4A14FCE}"/>
                </a:ext>
              </a:extLst>
            </p:cNvPr>
            <p:cNvSpPr/>
            <p:nvPr/>
          </p:nvSpPr>
          <p:spPr>
            <a:xfrm>
              <a:off x="0" y="0"/>
              <a:ext cx="4065032" cy="147456"/>
            </a:xfrm>
            <a:custGeom>
              <a:avLst/>
              <a:gdLst/>
              <a:ahLst/>
              <a:cxnLst/>
              <a:rect l="l" t="t" r="r" b="b"/>
              <a:pathLst>
                <a:path w="4065032" h="147456">
                  <a:moveTo>
                    <a:pt x="0" y="0"/>
                  </a:moveTo>
                  <a:lnTo>
                    <a:pt x="4065032" y="0"/>
                  </a:lnTo>
                  <a:lnTo>
                    <a:pt x="4065032" y="147456"/>
                  </a:lnTo>
                  <a:lnTo>
                    <a:pt x="0" y="147456"/>
                  </a:lnTo>
                  <a:close/>
                </a:path>
              </a:pathLst>
            </a:custGeom>
            <a:solidFill>
              <a:srgbClr val="AB6EB4"/>
            </a:solidFill>
          </p:spPr>
          <p:txBody>
            <a:bodyPr/>
            <a:lstStyle/>
            <a:p>
              <a:endParaRPr lang="fr-FR" sz="1200"/>
            </a:p>
          </p:txBody>
        </p:sp>
        <p:sp>
          <p:nvSpPr>
            <p:cNvPr id="5" name="TextBox 10">
              <a:extLst>
                <a:ext uri="{FF2B5EF4-FFF2-40B4-BE49-F238E27FC236}">
                  <a16:creationId xmlns:a16="http://schemas.microsoft.com/office/drawing/2014/main" id="{D919A584-776D-6A2B-F046-938C16A30348}"/>
                </a:ext>
              </a:extLst>
            </p:cNvPr>
            <p:cNvSpPr txBox="1"/>
            <p:nvPr/>
          </p:nvSpPr>
          <p:spPr>
            <a:xfrm>
              <a:off x="0" y="9525"/>
              <a:ext cx="4065032" cy="137931"/>
            </a:xfrm>
            <a:prstGeom prst="rect">
              <a:avLst/>
            </a:prstGeom>
          </p:spPr>
          <p:txBody>
            <a:bodyPr lIns="33867" tIns="33867" rIns="33867" bIns="33867" rtlCol="0" anchor="ctr"/>
            <a:lstStyle/>
            <a:p>
              <a:pPr algn="ctr">
                <a:lnSpc>
                  <a:spcPts val="1326"/>
                </a:lnSpc>
              </a:pPr>
              <a:r>
                <a:rPr lang="fr-FR" sz="1600" b="1" dirty="0">
                  <a:solidFill>
                    <a:srgbClr val="FFFFFF"/>
                  </a:solidFill>
                  <a:latin typeface="Aptos" panose="020B0004020202020204" pitchFamily="34" charset="0"/>
                </a:rPr>
                <a:t>Situation 3</a:t>
              </a:r>
              <a:r>
                <a:rPr lang="fr-FR" sz="1600" dirty="0">
                  <a:solidFill>
                    <a:srgbClr val="FFFFFF"/>
                  </a:solidFill>
                  <a:latin typeface="Aptos" panose="020B0004020202020204" pitchFamily="34" charset="0"/>
                </a:rPr>
                <a:t> : L’allocataire n’est plus étudiant</a:t>
              </a:r>
            </a:p>
          </p:txBody>
        </p:sp>
      </p:grpSp>
      <p:grpSp>
        <p:nvGrpSpPr>
          <p:cNvPr id="8" name="Groupe 7">
            <a:extLst>
              <a:ext uri="{FF2B5EF4-FFF2-40B4-BE49-F238E27FC236}">
                <a16:creationId xmlns:a16="http://schemas.microsoft.com/office/drawing/2014/main" id="{C04CEE87-CE4C-352D-147B-4892B057F35F}"/>
              </a:ext>
            </a:extLst>
          </p:cNvPr>
          <p:cNvGrpSpPr/>
          <p:nvPr/>
        </p:nvGrpSpPr>
        <p:grpSpPr>
          <a:xfrm>
            <a:off x="2641600" y="889001"/>
            <a:ext cx="4876800" cy="4808595"/>
            <a:chOff x="3941174" y="1028700"/>
            <a:chExt cx="9290105" cy="7212893"/>
          </a:xfrm>
          <a:effectLst>
            <a:outerShdw blurRad="63500" sx="102000" sy="102000" algn="ctr" rotWithShape="0">
              <a:prstClr val="black">
                <a:alpha val="40000"/>
              </a:prstClr>
            </a:outerShdw>
          </a:effectLst>
        </p:grpSpPr>
        <p:sp>
          <p:nvSpPr>
            <p:cNvPr id="6" name="Freeform 11">
              <a:extLst>
                <a:ext uri="{FF2B5EF4-FFF2-40B4-BE49-F238E27FC236}">
                  <a16:creationId xmlns:a16="http://schemas.microsoft.com/office/drawing/2014/main" id="{23F5E014-9490-FB5B-6271-85A65D3ED238}"/>
                </a:ext>
              </a:extLst>
            </p:cNvPr>
            <p:cNvSpPr/>
            <p:nvPr/>
          </p:nvSpPr>
          <p:spPr>
            <a:xfrm>
              <a:off x="3941174" y="1028700"/>
              <a:ext cx="9290105" cy="7212893"/>
            </a:xfrm>
            <a:custGeom>
              <a:avLst/>
              <a:gdLst/>
              <a:ahLst/>
              <a:cxnLst/>
              <a:rect l="l" t="t" r="r" b="b"/>
              <a:pathLst>
                <a:path w="9290105" h="7212893">
                  <a:moveTo>
                    <a:pt x="0" y="0"/>
                  </a:moveTo>
                  <a:lnTo>
                    <a:pt x="9290105" y="0"/>
                  </a:lnTo>
                  <a:lnTo>
                    <a:pt x="9290105" y="7212893"/>
                  </a:lnTo>
                  <a:lnTo>
                    <a:pt x="0" y="7212893"/>
                  </a:lnTo>
                  <a:lnTo>
                    <a:pt x="0" y="0"/>
                  </a:lnTo>
                  <a:close/>
                </a:path>
              </a:pathLst>
            </a:custGeom>
            <a:blipFill>
              <a:blip r:embed="rId2"/>
              <a:stretch>
                <a:fillRect/>
              </a:stretch>
            </a:blipFill>
          </p:spPr>
          <p:txBody>
            <a:bodyPr/>
            <a:lstStyle/>
            <a:p>
              <a:endParaRPr lang="fr-FR" sz="1200"/>
            </a:p>
          </p:txBody>
        </p:sp>
        <p:sp>
          <p:nvSpPr>
            <p:cNvPr id="7" name="ZoneTexte 6">
              <a:extLst>
                <a:ext uri="{FF2B5EF4-FFF2-40B4-BE49-F238E27FC236}">
                  <a16:creationId xmlns:a16="http://schemas.microsoft.com/office/drawing/2014/main" id="{88D2E037-E3BA-292E-4C67-CBFC439B2A48}"/>
                </a:ext>
              </a:extLst>
            </p:cNvPr>
            <p:cNvSpPr txBox="1"/>
            <p:nvPr/>
          </p:nvSpPr>
          <p:spPr>
            <a:xfrm>
              <a:off x="3953874" y="1460501"/>
              <a:ext cx="9110818" cy="492635"/>
            </a:xfrm>
            <a:prstGeom prst="rect">
              <a:avLst/>
            </a:prstGeom>
            <a:solidFill>
              <a:schemeClr val="bg1"/>
            </a:solidFill>
          </p:spPr>
          <p:txBody>
            <a:bodyPr wrap="square" rtlCol="0">
              <a:spAutoFit/>
            </a:bodyPr>
            <a:lstStyle/>
            <a:p>
              <a:r>
                <a:rPr lang="fr-FR" sz="767" dirty="0">
                  <a:latin typeface="Arial" panose="020B0604020202020204" pitchFamily="34" charset="0"/>
                  <a:cs typeface="Arial" panose="020B0604020202020204" pitchFamily="34" charset="0"/>
                </a:rPr>
                <a:t>En décembre 2024, vous êtes toujours bénéficiaire d’une bourse d’étude à caractère social non imposable :</a:t>
              </a:r>
            </a:p>
          </p:txBody>
        </p:sp>
      </p:grpSp>
      <p:sp>
        <p:nvSpPr>
          <p:cNvPr id="18" name="ZoneTexte 17">
            <a:extLst>
              <a:ext uri="{FF2B5EF4-FFF2-40B4-BE49-F238E27FC236}">
                <a16:creationId xmlns:a16="http://schemas.microsoft.com/office/drawing/2014/main" id="{F7B21061-849A-42A7-98A4-29BF327AF461}"/>
              </a:ext>
            </a:extLst>
          </p:cNvPr>
          <p:cNvSpPr txBox="1"/>
          <p:nvPr/>
        </p:nvSpPr>
        <p:spPr>
          <a:xfrm>
            <a:off x="7670800" y="3581400"/>
            <a:ext cx="4666511" cy="1938992"/>
          </a:xfrm>
          <a:prstGeom prst="rect">
            <a:avLst/>
          </a:prstGeom>
          <a:noFill/>
        </p:spPr>
        <p:txBody>
          <a:bodyPr wrap="square" rtlCol="0">
            <a:spAutoFit/>
          </a:bodyPr>
          <a:lstStyle>
            <a:defPPr>
              <a:defRPr lang="en-US"/>
            </a:defPPr>
            <a:lvl1pPr>
              <a:defRPr>
                <a:solidFill>
                  <a:schemeClr val="accent4"/>
                </a:solidFill>
                <a:latin typeface="Avenir Light" panose="020B0604020202020204" charset="0"/>
                <a:cs typeface="Avenir Light" panose="020B0604020202020204" charset="0"/>
              </a:defRPr>
            </a:lvl1pPr>
          </a:lstStyle>
          <a:p>
            <a:r>
              <a:rPr lang="fr-FR" sz="1200" dirty="0"/>
              <a:t>Puis j’indique ma nouvelle situation professionnelle : </a:t>
            </a:r>
          </a:p>
          <a:p>
            <a:endParaRPr lang="fr-FR" sz="1200" dirty="0"/>
          </a:p>
          <a:p>
            <a:r>
              <a:rPr lang="fr-FR" sz="1200" dirty="0"/>
              <a:t>- salarié</a:t>
            </a:r>
          </a:p>
          <a:p>
            <a:r>
              <a:rPr lang="fr-FR" sz="1200" dirty="0"/>
              <a:t>- Travailleur indépendant</a:t>
            </a:r>
          </a:p>
          <a:p>
            <a:r>
              <a:rPr lang="fr-FR" sz="1200" dirty="0"/>
              <a:t>- stagiaire – apprenti(e)- alternant</a:t>
            </a:r>
          </a:p>
          <a:p>
            <a:r>
              <a:rPr lang="fr-FR" sz="1200" dirty="0"/>
              <a:t>- chômage (indemnisé ou non)</a:t>
            </a:r>
          </a:p>
          <a:p>
            <a:r>
              <a:rPr lang="fr-FR" sz="1200" dirty="0"/>
              <a:t>- retraité</a:t>
            </a:r>
          </a:p>
          <a:p>
            <a:r>
              <a:rPr lang="fr-FR" sz="1200" dirty="0"/>
              <a:t>- invalidité</a:t>
            </a:r>
          </a:p>
          <a:p>
            <a:r>
              <a:rPr lang="fr-FR" sz="1200" dirty="0"/>
              <a:t>- congé maternité, parental ou autre</a:t>
            </a:r>
          </a:p>
          <a:p>
            <a:endParaRPr lang="fr-FR" sz="1200" dirty="0"/>
          </a:p>
        </p:txBody>
      </p:sp>
      <p:sp>
        <p:nvSpPr>
          <p:cNvPr id="20" name="ZoneTexte 19">
            <a:extLst>
              <a:ext uri="{FF2B5EF4-FFF2-40B4-BE49-F238E27FC236}">
                <a16:creationId xmlns:a16="http://schemas.microsoft.com/office/drawing/2014/main" id="{65ABC709-CA03-5B42-DF8F-4B28C34B7458}"/>
              </a:ext>
            </a:extLst>
          </p:cNvPr>
          <p:cNvSpPr txBox="1"/>
          <p:nvPr/>
        </p:nvSpPr>
        <p:spPr>
          <a:xfrm>
            <a:off x="7670800" y="2407995"/>
            <a:ext cx="4666511" cy="276999"/>
          </a:xfrm>
          <a:prstGeom prst="rect">
            <a:avLst/>
          </a:prstGeom>
          <a:noFill/>
        </p:spPr>
        <p:txBody>
          <a:bodyPr wrap="square" rtlCol="0">
            <a:spAutoFit/>
          </a:bodyPr>
          <a:lstStyle>
            <a:defPPr>
              <a:defRPr lang="en-US"/>
            </a:defPPr>
            <a:lvl1pPr>
              <a:defRPr>
                <a:solidFill>
                  <a:schemeClr val="accent4"/>
                </a:solidFill>
                <a:latin typeface="Avenir Light" panose="020B0604020202020204" charset="0"/>
                <a:cs typeface="Avenir Light" panose="020B0604020202020204" charset="0"/>
              </a:defRPr>
            </a:lvl1pPr>
          </a:lstStyle>
          <a:p>
            <a:r>
              <a:rPr lang="fr-FR" sz="1200" dirty="0"/>
              <a:t>Si je ne suis plus non plus étudiant, je clique sur « non »</a:t>
            </a:r>
          </a:p>
        </p:txBody>
      </p:sp>
      <p:sp>
        <p:nvSpPr>
          <p:cNvPr id="2" name="ZoneTexte 1">
            <a:extLst>
              <a:ext uri="{FF2B5EF4-FFF2-40B4-BE49-F238E27FC236}">
                <a16:creationId xmlns:a16="http://schemas.microsoft.com/office/drawing/2014/main" id="{2CD92051-F66A-A461-BBC8-76F53E4CED36}"/>
              </a:ext>
            </a:extLst>
          </p:cNvPr>
          <p:cNvSpPr txBox="1"/>
          <p:nvPr/>
        </p:nvSpPr>
        <p:spPr>
          <a:xfrm>
            <a:off x="7646649" y="1344359"/>
            <a:ext cx="4666511" cy="276999"/>
          </a:xfrm>
          <a:prstGeom prst="rect">
            <a:avLst/>
          </a:prstGeom>
          <a:noFill/>
        </p:spPr>
        <p:txBody>
          <a:bodyPr wrap="square" rtlCol="0">
            <a:spAutoFit/>
          </a:bodyPr>
          <a:lstStyle/>
          <a:p>
            <a:r>
              <a:rPr lang="fr-FR" sz="1200" dirty="0">
                <a:solidFill>
                  <a:schemeClr val="accent4"/>
                </a:solidFill>
                <a:latin typeface="Avenir Light" panose="020B0604020202020204" charset="0"/>
                <a:cs typeface="Avenir Light" panose="020B0604020202020204" charset="0"/>
              </a:rPr>
              <a:t>Si je ne suis plus boursier, je dois cliquer sur « Non »</a:t>
            </a:r>
          </a:p>
        </p:txBody>
      </p:sp>
    </p:spTree>
    <p:extLst>
      <p:ext uri="{BB962C8B-B14F-4D97-AF65-F5344CB8AC3E}">
        <p14:creationId xmlns:p14="http://schemas.microsoft.com/office/powerpoint/2010/main" val="182668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2">
            <a:extLst>
              <a:ext uri="{FF2B5EF4-FFF2-40B4-BE49-F238E27FC236}">
                <a16:creationId xmlns:a16="http://schemas.microsoft.com/office/drawing/2014/main" id="{F8AAFF57-8229-780C-D986-E8FB734159C5}"/>
              </a:ext>
            </a:extLst>
          </p:cNvPr>
          <p:cNvGrpSpPr/>
          <p:nvPr/>
        </p:nvGrpSpPr>
        <p:grpSpPr>
          <a:xfrm>
            <a:off x="383085" y="452450"/>
            <a:ext cx="11258385" cy="5974080"/>
            <a:chOff x="0" y="0"/>
            <a:chExt cx="3606800" cy="1913890"/>
          </a:xfrm>
        </p:grpSpPr>
        <p:sp>
          <p:nvSpPr>
            <p:cNvPr id="51" name="Freeform 3">
              <a:extLst>
                <a:ext uri="{FF2B5EF4-FFF2-40B4-BE49-F238E27FC236}">
                  <a16:creationId xmlns:a16="http://schemas.microsoft.com/office/drawing/2014/main" id="{C31C1525-63F8-C600-9FEF-B7E480CBF616}"/>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2F4F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fr-FR" sz="800" dirty="0"/>
            </a:p>
          </p:txBody>
        </p:sp>
      </p:grpSp>
      <p:sp>
        <p:nvSpPr>
          <p:cNvPr id="6" name="ZoneTexte 5">
            <a:extLst>
              <a:ext uri="{FF2B5EF4-FFF2-40B4-BE49-F238E27FC236}">
                <a16:creationId xmlns:a16="http://schemas.microsoft.com/office/drawing/2014/main" id="{F9E4F271-06E9-5F82-79E2-6DAE998143A8}"/>
              </a:ext>
            </a:extLst>
          </p:cNvPr>
          <p:cNvSpPr txBox="1"/>
          <p:nvPr/>
        </p:nvSpPr>
        <p:spPr>
          <a:xfrm>
            <a:off x="687788" y="1109260"/>
            <a:ext cx="4544612" cy="276999"/>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2060"/>
                </a:solidFill>
                <a:effectLst/>
                <a:uLnTx/>
                <a:uFillTx/>
                <a:latin typeface="Avenir Light" panose="020B0604020202020204" charset="0"/>
                <a:cs typeface="Avenir Light" panose="020B0604020202020204" charset="0"/>
              </a:rPr>
              <a:t>Depuis le 10 décembre pour se connecter à son compte, l’usager doit </a:t>
            </a:r>
            <a:r>
              <a:rPr kumimoji="0" lang="fr-FR" sz="1200" b="0" i="0" u="none" strike="noStrike" kern="1200" cap="none" spc="0" normalizeH="0" baseline="0" noProof="0" dirty="0">
                <a:ln>
                  <a:noFill/>
                </a:ln>
                <a:solidFill>
                  <a:srgbClr val="002060"/>
                </a:solidFill>
                <a:effectLst/>
                <a:uLnTx/>
                <a:uFillTx/>
                <a:latin typeface="Arial Nova Light"/>
                <a:ea typeface="+mn-ea"/>
                <a:cs typeface="Calibri" panose="020F0502020204030204" pitchFamily="34" charset="0"/>
              </a:rPr>
              <a:t>:</a:t>
            </a:r>
            <a:endParaRPr kumimoji="0" lang="fr-FR" sz="1200" b="0" i="0" u="none" strike="noStrike" kern="1200" cap="none" spc="0" normalizeH="0" baseline="0" noProof="0" dirty="0">
              <a:ln>
                <a:noFill/>
              </a:ln>
              <a:solidFill>
                <a:srgbClr val="663300"/>
              </a:solidFill>
              <a:effectLst/>
              <a:uLnTx/>
              <a:uFillTx/>
              <a:latin typeface="Arial Nova Light"/>
              <a:ea typeface="+mn-ea"/>
              <a:cs typeface="Calibri" panose="020F0502020204030204" pitchFamily="34" charset="0"/>
            </a:endParaRPr>
          </a:p>
        </p:txBody>
      </p:sp>
      <p:sp>
        <p:nvSpPr>
          <p:cNvPr id="23" name="ZoneTexte 22">
            <a:extLst>
              <a:ext uri="{FF2B5EF4-FFF2-40B4-BE49-F238E27FC236}">
                <a16:creationId xmlns:a16="http://schemas.microsoft.com/office/drawing/2014/main" id="{C7FC706E-A52D-DB24-E9EF-DEE0B46D510B}"/>
              </a:ext>
            </a:extLst>
          </p:cNvPr>
          <p:cNvSpPr txBox="1"/>
          <p:nvPr/>
        </p:nvSpPr>
        <p:spPr>
          <a:xfrm>
            <a:off x="6968809" y="5190194"/>
            <a:ext cx="1966129" cy="33855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90510" indent="-190510">
              <a:buFont typeface="Wingdings" panose="05000000000000000000" pitchFamily="2" charset="2"/>
              <a:buChar char="Ø"/>
            </a:pPr>
            <a:r>
              <a:rPr lang="fr-FR" sz="800" kern="0">
                <a:solidFill>
                  <a:srgbClr val="002060"/>
                </a:solidFill>
                <a:latin typeface="Avenir Light" panose="020B0604020202020204" charset="0"/>
              </a:rPr>
              <a:t>Au clic sur « valider », l’usager accède à son compte,</a:t>
            </a:r>
          </a:p>
        </p:txBody>
      </p:sp>
      <p:sp>
        <p:nvSpPr>
          <p:cNvPr id="28" name="ZoneTexte 27">
            <a:extLst>
              <a:ext uri="{FF2B5EF4-FFF2-40B4-BE49-F238E27FC236}">
                <a16:creationId xmlns:a16="http://schemas.microsoft.com/office/drawing/2014/main" id="{B196511F-7A38-0B6D-CBD6-475C13020D28}"/>
              </a:ext>
            </a:extLst>
          </p:cNvPr>
          <p:cNvSpPr txBox="1"/>
          <p:nvPr/>
        </p:nvSpPr>
        <p:spPr>
          <a:xfrm>
            <a:off x="3911600" y="3897870"/>
            <a:ext cx="3657600" cy="276999"/>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90510" indent="-190510">
              <a:buFont typeface="Wingdings" panose="05000000000000000000" pitchFamily="2" charset="2"/>
              <a:buChar char="Ø"/>
            </a:pPr>
            <a:r>
              <a:rPr lang="fr-FR" sz="1200" dirty="0">
                <a:solidFill>
                  <a:srgbClr val="002060"/>
                </a:solidFill>
                <a:latin typeface="Avenir Light" panose="020B0604020202020204" charset="0"/>
                <a:cs typeface="Avenir Light" panose="020B0604020202020204" charset="0"/>
              </a:rPr>
              <a:t>Saisir le</a:t>
            </a:r>
            <a:r>
              <a:rPr kumimoji="0" lang="fr-FR" sz="1200" b="0" i="0" u="none" strike="noStrike" kern="1200" cap="none" spc="0" normalizeH="0" baseline="0" noProof="0" dirty="0">
                <a:ln>
                  <a:noFill/>
                </a:ln>
                <a:solidFill>
                  <a:srgbClr val="002060"/>
                </a:solidFill>
                <a:effectLst/>
                <a:uLnTx/>
                <a:uFillTx/>
                <a:latin typeface="Avenir Light" panose="020B0604020202020204" charset="0"/>
                <a:cs typeface="Avenir Light" panose="020B0604020202020204" charset="0"/>
              </a:rPr>
              <a:t> code de vérification à 6 chiffres adressé</a:t>
            </a:r>
            <a:endParaRPr lang="fr-FR" sz="800" dirty="0">
              <a:solidFill>
                <a:srgbClr val="002060"/>
              </a:solidFill>
              <a:latin typeface="Avenir Light" panose="020B0604020202020204" charset="0"/>
              <a:cs typeface="Avenir Light" panose="020B0604020202020204" charset="0"/>
            </a:endParaRPr>
          </a:p>
        </p:txBody>
      </p:sp>
      <p:sp>
        <p:nvSpPr>
          <p:cNvPr id="36" name="ZoneTexte 35">
            <a:extLst>
              <a:ext uri="{FF2B5EF4-FFF2-40B4-BE49-F238E27FC236}">
                <a16:creationId xmlns:a16="http://schemas.microsoft.com/office/drawing/2014/main" id="{9B2E43CE-C579-0B5F-8E4A-41BAF1B5DDF1}"/>
              </a:ext>
            </a:extLst>
          </p:cNvPr>
          <p:cNvSpPr txBox="1"/>
          <p:nvPr/>
        </p:nvSpPr>
        <p:spPr>
          <a:xfrm>
            <a:off x="4266912" y="2254690"/>
            <a:ext cx="2174269" cy="21544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90510" indent="-190510">
              <a:buFont typeface="Wingdings" panose="05000000000000000000" pitchFamily="2" charset="2"/>
              <a:buChar char="Ø"/>
            </a:pPr>
            <a:r>
              <a:rPr lang="fr-FR" sz="800">
                <a:solidFill>
                  <a:srgbClr val="002060"/>
                </a:solidFill>
                <a:latin typeface="Avenir Light" panose="020B0604020202020204" charset="0"/>
                <a:cs typeface="Avenir Light" panose="020B0604020202020204" charset="0"/>
              </a:rPr>
              <a:t>Demander l’envoi du code</a:t>
            </a:r>
          </a:p>
        </p:txBody>
      </p:sp>
      <p:sp>
        <p:nvSpPr>
          <p:cNvPr id="39" name="ZoneTexte 38">
            <a:extLst>
              <a:ext uri="{FF2B5EF4-FFF2-40B4-BE49-F238E27FC236}">
                <a16:creationId xmlns:a16="http://schemas.microsoft.com/office/drawing/2014/main" id="{0AF6B4AB-FDB6-1621-1B2B-8D27A16E5197}"/>
              </a:ext>
            </a:extLst>
          </p:cNvPr>
          <p:cNvSpPr txBox="1"/>
          <p:nvPr/>
        </p:nvSpPr>
        <p:spPr>
          <a:xfrm>
            <a:off x="707241" y="1605360"/>
            <a:ext cx="3403600" cy="276999"/>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90510" marR="0" lvl="0" indent="-190510" algn="l" defTabSz="60963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a:solidFill>
                  <a:srgbClr val="002060"/>
                </a:solidFill>
                <a:latin typeface="Avenir Light" panose="020B0604020202020204" charset="0"/>
                <a:cs typeface="Avenir Light" panose="020B0604020202020204" charset="0"/>
              </a:rPr>
              <a:t>S’identifier avec </a:t>
            </a:r>
            <a:r>
              <a:rPr kumimoji="0" lang="fr-FR" sz="1200" b="0"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rPr>
              <a:t>son NIR et son mot de passe</a:t>
            </a:r>
          </a:p>
        </p:txBody>
      </p:sp>
      <p:pic>
        <p:nvPicPr>
          <p:cNvPr id="1050" name="Picture 26" descr="Résultat d’images pour caf.fr logo">
            <a:extLst>
              <a:ext uri="{FF2B5EF4-FFF2-40B4-BE49-F238E27FC236}">
                <a16:creationId xmlns:a16="http://schemas.microsoft.com/office/drawing/2014/main" id="{A61939C4-4EB1-7479-BFD3-80D339AD6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228" y="1038893"/>
            <a:ext cx="1062949" cy="532931"/>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CCCB0977-1FDE-957B-6893-1F86585CEBCC}"/>
              </a:ext>
            </a:extLst>
          </p:cNvPr>
          <p:cNvSpPr txBox="1"/>
          <p:nvPr/>
        </p:nvSpPr>
        <p:spPr>
          <a:xfrm>
            <a:off x="8418097" y="1681225"/>
            <a:ext cx="1686851" cy="21544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90510" indent="-190510">
              <a:buFont typeface="Wingdings" panose="05000000000000000000" pitchFamily="2" charset="2"/>
              <a:buChar char="Ø"/>
            </a:pPr>
            <a:r>
              <a:rPr lang="fr-FR" sz="800">
                <a:solidFill>
                  <a:srgbClr val="002060"/>
                </a:solidFill>
                <a:latin typeface="Avenir Light" panose="020B0604020202020204" charset="0"/>
                <a:cs typeface="Avenir Light" panose="020B0604020202020204" charset="0"/>
              </a:rPr>
              <a:t>Réception du code</a:t>
            </a:r>
          </a:p>
        </p:txBody>
      </p:sp>
      <p:grpSp>
        <p:nvGrpSpPr>
          <p:cNvPr id="21" name="Groupe 20">
            <a:extLst>
              <a:ext uri="{FF2B5EF4-FFF2-40B4-BE49-F238E27FC236}">
                <a16:creationId xmlns:a16="http://schemas.microsoft.com/office/drawing/2014/main" id="{02A75FE8-11FB-A1BC-30BF-7741784ACDF3}"/>
              </a:ext>
            </a:extLst>
          </p:cNvPr>
          <p:cNvGrpSpPr/>
          <p:nvPr/>
        </p:nvGrpSpPr>
        <p:grpSpPr>
          <a:xfrm>
            <a:off x="4119955" y="2642570"/>
            <a:ext cx="3286087" cy="756385"/>
            <a:chOff x="5790496" y="3997008"/>
            <a:chExt cx="4929131" cy="1134578"/>
          </a:xfrm>
        </p:grpSpPr>
        <p:pic>
          <p:nvPicPr>
            <p:cNvPr id="4" name="Image 3">
              <a:extLst>
                <a:ext uri="{FF2B5EF4-FFF2-40B4-BE49-F238E27FC236}">
                  <a16:creationId xmlns:a16="http://schemas.microsoft.com/office/drawing/2014/main" id="{49B22FCC-61E9-F42A-7D59-397EDE219A1A}"/>
                </a:ext>
              </a:extLst>
            </p:cNvPr>
            <p:cNvPicPr>
              <a:picLocks noChangeAspect="1"/>
            </p:cNvPicPr>
            <p:nvPr/>
          </p:nvPicPr>
          <p:blipFill>
            <a:blip r:embed="rId4"/>
            <a:stretch>
              <a:fillRect/>
            </a:stretch>
          </p:blipFill>
          <p:spPr>
            <a:xfrm>
              <a:off x="5790496" y="3997008"/>
              <a:ext cx="4914896" cy="1134578"/>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7" name="Rectangle : coins arrondis 16">
              <a:extLst>
                <a:ext uri="{FF2B5EF4-FFF2-40B4-BE49-F238E27FC236}">
                  <a16:creationId xmlns:a16="http://schemas.microsoft.com/office/drawing/2014/main" id="{5DE7C8A9-74DC-A781-817C-7344ACA87236}"/>
                </a:ext>
              </a:extLst>
            </p:cNvPr>
            <p:cNvSpPr/>
            <p:nvPr/>
          </p:nvSpPr>
          <p:spPr>
            <a:xfrm>
              <a:off x="9881788" y="4598985"/>
              <a:ext cx="837839" cy="437231"/>
            </a:xfrm>
            <a:prstGeom prst="roundRect">
              <a:avLst/>
            </a:prstGeom>
            <a:noFill/>
            <a:ln w="38100">
              <a:solidFill>
                <a:srgbClr val="5EA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fr-FR" sz="800"/>
            </a:p>
          </p:txBody>
        </p:sp>
        <p:sp>
          <p:nvSpPr>
            <p:cNvPr id="32" name="Dodécagone 31">
              <a:extLst>
                <a:ext uri="{FF2B5EF4-FFF2-40B4-BE49-F238E27FC236}">
                  <a16:creationId xmlns:a16="http://schemas.microsoft.com/office/drawing/2014/main" id="{166FB5E4-D432-F9F5-FDE8-552AE8C5FF22}"/>
                </a:ext>
              </a:extLst>
            </p:cNvPr>
            <p:cNvSpPr/>
            <p:nvPr/>
          </p:nvSpPr>
          <p:spPr>
            <a:xfrm>
              <a:off x="9074315" y="4548326"/>
              <a:ext cx="457200" cy="481034"/>
            </a:xfrm>
            <a:prstGeom prst="dodecagon">
              <a:avLst/>
            </a:prstGeom>
            <a:solidFill>
              <a:srgbClr val="5CB565"/>
            </a:solidFill>
            <a:ln>
              <a:solidFill>
                <a:srgbClr val="5CB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fr-FR" sz="800" b="1"/>
                <a:t>2</a:t>
              </a:r>
            </a:p>
          </p:txBody>
        </p:sp>
      </p:grpSp>
      <p:grpSp>
        <p:nvGrpSpPr>
          <p:cNvPr id="25" name="Groupe 24">
            <a:extLst>
              <a:ext uri="{FF2B5EF4-FFF2-40B4-BE49-F238E27FC236}">
                <a16:creationId xmlns:a16="http://schemas.microsoft.com/office/drawing/2014/main" id="{0C4192BD-2F32-62A0-3AD2-34E3691E782B}"/>
              </a:ext>
            </a:extLst>
          </p:cNvPr>
          <p:cNvGrpSpPr/>
          <p:nvPr/>
        </p:nvGrpSpPr>
        <p:grpSpPr>
          <a:xfrm>
            <a:off x="4005467" y="4239413"/>
            <a:ext cx="1966129" cy="1951241"/>
            <a:chOff x="6008200" y="6358780"/>
            <a:chExt cx="2949193" cy="2926862"/>
          </a:xfrm>
        </p:grpSpPr>
        <p:grpSp>
          <p:nvGrpSpPr>
            <p:cNvPr id="33" name="Groupe 32">
              <a:extLst>
                <a:ext uri="{FF2B5EF4-FFF2-40B4-BE49-F238E27FC236}">
                  <a16:creationId xmlns:a16="http://schemas.microsoft.com/office/drawing/2014/main" id="{55F50276-6C5D-34B1-E47E-EF0774014718}"/>
                </a:ext>
              </a:extLst>
            </p:cNvPr>
            <p:cNvGrpSpPr/>
            <p:nvPr/>
          </p:nvGrpSpPr>
          <p:grpSpPr>
            <a:xfrm>
              <a:off x="6008200" y="6358780"/>
              <a:ext cx="2949193" cy="2926862"/>
              <a:chOff x="6194807" y="5702385"/>
              <a:chExt cx="3218688" cy="3429000"/>
            </a:xfrm>
          </p:grpSpPr>
          <p:pic>
            <p:nvPicPr>
              <p:cNvPr id="9" name="Image 8">
                <a:extLst>
                  <a:ext uri="{FF2B5EF4-FFF2-40B4-BE49-F238E27FC236}">
                    <a16:creationId xmlns:a16="http://schemas.microsoft.com/office/drawing/2014/main" id="{C743AA7B-4B89-6BAA-55C9-A20070D1CBA8}"/>
                  </a:ext>
                </a:extLst>
              </p:cNvPr>
              <p:cNvPicPr>
                <a:picLocks noChangeAspect="1"/>
              </p:cNvPicPr>
              <p:nvPr/>
            </p:nvPicPr>
            <p:blipFill>
              <a:blip r:embed="rId5"/>
              <a:stretch>
                <a:fillRect/>
              </a:stretch>
            </p:blipFill>
            <p:spPr>
              <a:xfrm>
                <a:off x="6194807" y="5702385"/>
                <a:ext cx="3218688" cy="3429000"/>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20" name="Rectangle : coins arrondis 19">
                <a:extLst>
                  <a:ext uri="{FF2B5EF4-FFF2-40B4-BE49-F238E27FC236}">
                    <a16:creationId xmlns:a16="http://schemas.microsoft.com/office/drawing/2014/main" id="{9E6390BF-B998-4909-C5D1-393483CA792E}"/>
                  </a:ext>
                </a:extLst>
              </p:cNvPr>
              <p:cNvSpPr/>
              <p:nvPr/>
            </p:nvSpPr>
            <p:spPr>
              <a:xfrm>
                <a:off x="8357510" y="8514472"/>
                <a:ext cx="914400" cy="512243"/>
              </a:xfrm>
              <a:prstGeom prst="roundRect">
                <a:avLst/>
              </a:prstGeom>
              <a:noFill/>
              <a:ln w="38100">
                <a:solidFill>
                  <a:srgbClr val="5EA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fr-FR" sz="800"/>
              </a:p>
            </p:txBody>
          </p:sp>
        </p:grpSp>
        <p:sp>
          <p:nvSpPr>
            <p:cNvPr id="41" name="Dodécagone 40">
              <a:extLst>
                <a:ext uri="{FF2B5EF4-FFF2-40B4-BE49-F238E27FC236}">
                  <a16:creationId xmlns:a16="http://schemas.microsoft.com/office/drawing/2014/main" id="{B19F2AD8-C4AC-B239-FD37-D6E06EBFC012}"/>
                </a:ext>
              </a:extLst>
            </p:cNvPr>
            <p:cNvSpPr/>
            <p:nvPr/>
          </p:nvSpPr>
          <p:spPr>
            <a:xfrm>
              <a:off x="7802469" y="7617000"/>
              <a:ext cx="457200" cy="481034"/>
            </a:xfrm>
            <a:prstGeom prst="dodecagon">
              <a:avLst/>
            </a:prstGeom>
            <a:solidFill>
              <a:srgbClr val="5CB565"/>
            </a:solidFill>
            <a:ln>
              <a:solidFill>
                <a:srgbClr val="5CB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fr-FR" sz="800" b="1"/>
                <a:t>4</a:t>
              </a:r>
            </a:p>
          </p:txBody>
        </p:sp>
      </p:grpSp>
      <p:grpSp>
        <p:nvGrpSpPr>
          <p:cNvPr id="24" name="Groupe 23">
            <a:extLst>
              <a:ext uri="{FF2B5EF4-FFF2-40B4-BE49-F238E27FC236}">
                <a16:creationId xmlns:a16="http://schemas.microsoft.com/office/drawing/2014/main" id="{160EE558-92FB-D131-860C-5F2CEE25E832}"/>
              </a:ext>
            </a:extLst>
          </p:cNvPr>
          <p:cNvGrpSpPr/>
          <p:nvPr/>
        </p:nvGrpSpPr>
        <p:grpSpPr>
          <a:xfrm>
            <a:off x="9010824" y="4239413"/>
            <a:ext cx="1684715" cy="1993745"/>
            <a:chOff x="13113770" y="6265950"/>
            <a:chExt cx="2527072" cy="2990618"/>
          </a:xfrm>
        </p:grpSpPr>
        <p:pic>
          <p:nvPicPr>
            <p:cNvPr id="5" name="Image 4">
              <a:extLst>
                <a:ext uri="{FF2B5EF4-FFF2-40B4-BE49-F238E27FC236}">
                  <a16:creationId xmlns:a16="http://schemas.microsoft.com/office/drawing/2014/main" id="{AC986257-76FD-AA13-4CD2-D842B08AAC44}"/>
                </a:ext>
              </a:extLst>
            </p:cNvPr>
            <p:cNvPicPr>
              <a:picLocks noChangeAspect="1"/>
            </p:cNvPicPr>
            <p:nvPr/>
          </p:nvPicPr>
          <p:blipFill>
            <a:blip r:embed="rId6"/>
            <a:stretch>
              <a:fillRect/>
            </a:stretch>
          </p:blipFill>
          <p:spPr>
            <a:xfrm>
              <a:off x="13113770" y="6265950"/>
              <a:ext cx="2527072" cy="2990618"/>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42" name="Dodécagone 41">
              <a:extLst>
                <a:ext uri="{FF2B5EF4-FFF2-40B4-BE49-F238E27FC236}">
                  <a16:creationId xmlns:a16="http://schemas.microsoft.com/office/drawing/2014/main" id="{A6D5F059-8505-6C99-42B1-76237EAB4F55}"/>
                </a:ext>
              </a:extLst>
            </p:cNvPr>
            <p:cNvSpPr/>
            <p:nvPr/>
          </p:nvSpPr>
          <p:spPr>
            <a:xfrm>
              <a:off x="15167077" y="7672753"/>
              <a:ext cx="457200" cy="481034"/>
            </a:xfrm>
            <a:prstGeom prst="dodecagon">
              <a:avLst/>
            </a:prstGeom>
            <a:solidFill>
              <a:srgbClr val="5CB565"/>
            </a:solidFill>
            <a:ln>
              <a:solidFill>
                <a:srgbClr val="5CB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fr-FR" sz="800" b="1"/>
                <a:t>5</a:t>
              </a:r>
            </a:p>
          </p:txBody>
        </p:sp>
      </p:grpSp>
      <p:sp>
        <p:nvSpPr>
          <p:cNvPr id="52" name="Freeform 8">
            <a:extLst>
              <a:ext uri="{FF2B5EF4-FFF2-40B4-BE49-F238E27FC236}">
                <a16:creationId xmlns:a16="http://schemas.microsoft.com/office/drawing/2014/main" id="{83C0E536-132B-409A-0434-503BB58B58C8}"/>
              </a:ext>
            </a:extLst>
          </p:cNvPr>
          <p:cNvSpPr/>
          <p:nvPr/>
        </p:nvSpPr>
        <p:spPr>
          <a:xfrm>
            <a:off x="446833" y="452450"/>
            <a:ext cx="11260371" cy="536835"/>
          </a:xfrm>
          <a:custGeom>
            <a:avLst/>
            <a:gdLst/>
            <a:ahLst/>
            <a:cxnLst/>
            <a:rect l="l" t="t" r="r" b="b"/>
            <a:pathLst>
              <a:path w="2623973" h="212083">
                <a:moveTo>
                  <a:pt x="0" y="0"/>
                </a:moveTo>
                <a:lnTo>
                  <a:pt x="2623973" y="0"/>
                </a:lnTo>
                <a:lnTo>
                  <a:pt x="2623973" y="212083"/>
                </a:lnTo>
                <a:lnTo>
                  <a:pt x="0" y="212083"/>
                </a:lnTo>
                <a:close/>
              </a:path>
            </a:pathLst>
          </a:custGeom>
          <a:solidFill>
            <a:srgbClr val="5CB37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fr-FR" sz="800"/>
          </a:p>
        </p:txBody>
      </p:sp>
      <p:sp>
        <p:nvSpPr>
          <p:cNvPr id="19" name="ZoneTexte 18">
            <a:extLst>
              <a:ext uri="{FF2B5EF4-FFF2-40B4-BE49-F238E27FC236}">
                <a16:creationId xmlns:a16="http://schemas.microsoft.com/office/drawing/2014/main" id="{23179E9D-A83F-C529-58AE-F7D5339EC51B}"/>
              </a:ext>
            </a:extLst>
          </p:cNvPr>
          <p:cNvSpPr txBox="1"/>
          <p:nvPr/>
        </p:nvSpPr>
        <p:spPr>
          <a:xfrm>
            <a:off x="485789" y="529844"/>
            <a:ext cx="11258385" cy="424860"/>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800"/>
              </a:lnSpc>
            </a:pPr>
            <a:r>
              <a:rPr lang="fr-FR" sz="1867">
                <a:solidFill>
                  <a:schemeClr val="bg1"/>
                </a:solidFill>
                <a:latin typeface="Avenir Bold" panose="020B0604020202020204" charset="0"/>
              </a:rPr>
              <a:t>LA DOUBLE AUTHENTIFICATION SUR CAFCONNECT</a:t>
            </a:r>
            <a:endParaRPr lang="en-US" sz="1867">
              <a:solidFill>
                <a:schemeClr val="bg1"/>
              </a:solidFill>
              <a:latin typeface="Avenir Bold" panose="020B0604020202020204" charset="0"/>
              <a:sym typeface="Avenir Light"/>
            </a:endParaRPr>
          </a:p>
        </p:txBody>
      </p:sp>
      <p:grpSp>
        <p:nvGrpSpPr>
          <p:cNvPr id="54" name="Groupe 53">
            <a:extLst>
              <a:ext uri="{FF2B5EF4-FFF2-40B4-BE49-F238E27FC236}">
                <a16:creationId xmlns:a16="http://schemas.microsoft.com/office/drawing/2014/main" id="{57924E2B-DE39-4049-E476-52E473453446}"/>
              </a:ext>
            </a:extLst>
          </p:cNvPr>
          <p:cNvGrpSpPr/>
          <p:nvPr/>
        </p:nvGrpSpPr>
        <p:grpSpPr>
          <a:xfrm>
            <a:off x="774496" y="1979455"/>
            <a:ext cx="2780605" cy="1790541"/>
            <a:chOff x="1254517" y="2895123"/>
            <a:chExt cx="4170907" cy="2685812"/>
          </a:xfrm>
        </p:grpSpPr>
        <p:grpSp>
          <p:nvGrpSpPr>
            <p:cNvPr id="15" name="Groupe 14">
              <a:extLst>
                <a:ext uri="{FF2B5EF4-FFF2-40B4-BE49-F238E27FC236}">
                  <a16:creationId xmlns:a16="http://schemas.microsoft.com/office/drawing/2014/main" id="{275979CD-A651-4C90-F383-B936A5C6DB2F}"/>
                </a:ext>
              </a:extLst>
            </p:cNvPr>
            <p:cNvGrpSpPr/>
            <p:nvPr/>
          </p:nvGrpSpPr>
          <p:grpSpPr>
            <a:xfrm>
              <a:off x="1254517" y="2895123"/>
              <a:ext cx="4170907" cy="2685812"/>
              <a:chOff x="1450009" y="2818360"/>
              <a:chExt cx="4170907" cy="2685812"/>
            </a:xfrm>
          </p:grpSpPr>
          <p:pic>
            <p:nvPicPr>
              <p:cNvPr id="16" name="Image 15">
                <a:extLst>
                  <a:ext uri="{FF2B5EF4-FFF2-40B4-BE49-F238E27FC236}">
                    <a16:creationId xmlns:a16="http://schemas.microsoft.com/office/drawing/2014/main" id="{EABE7CA2-0CDD-CAFC-0057-E9AF90234AD5}"/>
                  </a:ext>
                </a:extLst>
              </p:cNvPr>
              <p:cNvPicPr>
                <a:picLocks noChangeAspect="1"/>
              </p:cNvPicPr>
              <p:nvPr/>
            </p:nvPicPr>
            <p:blipFill rotWithShape="1">
              <a:blip r:embed="rId7"/>
              <a:srcRect l="1176" t="1" r="5867" b="7164"/>
              <a:stretch/>
            </p:blipFill>
            <p:spPr>
              <a:xfrm>
                <a:off x="1450009" y="2818360"/>
                <a:ext cx="4170907" cy="2685812"/>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27" name="Rectangle : coins arrondis 26">
                <a:extLst>
                  <a:ext uri="{FF2B5EF4-FFF2-40B4-BE49-F238E27FC236}">
                    <a16:creationId xmlns:a16="http://schemas.microsoft.com/office/drawing/2014/main" id="{364644A5-6574-50A4-00DB-93735CDD9BE7}"/>
                  </a:ext>
                </a:extLst>
              </p:cNvPr>
              <p:cNvSpPr/>
              <p:nvPr/>
            </p:nvSpPr>
            <p:spPr>
              <a:xfrm>
                <a:off x="3249892" y="5016087"/>
                <a:ext cx="837839" cy="336909"/>
              </a:xfrm>
              <a:prstGeom prst="roundRect">
                <a:avLst/>
              </a:prstGeom>
              <a:noFill/>
              <a:ln w="38100">
                <a:solidFill>
                  <a:srgbClr val="5EA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fr-FR" sz="800"/>
              </a:p>
            </p:txBody>
          </p:sp>
          <p:sp>
            <p:nvSpPr>
              <p:cNvPr id="40" name="Dodécagone 39">
                <a:extLst>
                  <a:ext uri="{FF2B5EF4-FFF2-40B4-BE49-F238E27FC236}">
                    <a16:creationId xmlns:a16="http://schemas.microsoft.com/office/drawing/2014/main" id="{D9840EC9-2D75-B4F5-46FF-7B8C1EE86812}"/>
                  </a:ext>
                </a:extLst>
              </p:cNvPr>
              <p:cNvSpPr/>
              <p:nvPr/>
            </p:nvSpPr>
            <p:spPr>
              <a:xfrm>
                <a:off x="4631598" y="4874256"/>
                <a:ext cx="457200" cy="481034"/>
              </a:xfrm>
              <a:prstGeom prst="dodecagon">
                <a:avLst/>
              </a:prstGeom>
              <a:solidFill>
                <a:srgbClr val="5CB565"/>
              </a:solidFill>
              <a:ln>
                <a:solidFill>
                  <a:srgbClr val="5CB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fr-FR" sz="800" b="1"/>
                  <a:t>1</a:t>
                </a:r>
              </a:p>
            </p:txBody>
          </p:sp>
        </p:grpSp>
        <p:sp>
          <p:nvSpPr>
            <p:cNvPr id="53" name="Rectangle 52">
              <a:extLst>
                <a:ext uri="{FF2B5EF4-FFF2-40B4-BE49-F238E27FC236}">
                  <a16:creationId xmlns:a16="http://schemas.microsoft.com/office/drawing/2014/main" id="{C8877880-6A4F-57B3-7438-79815E005DC6}"/>
                </a:ext>
              </a:extLst>
            </p:cNvPr>
            <p:cNvSpPr/>
            <p:nvPr/>
          </p:nvSpPr>
          <p:spPr>
            <a:xfrm>
              <a:off x="2968247" y="4719652"/>
              <a:ext cx="603628" cy="88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fr-FR" sz="800"/>
            </a:p>
          </p:txBody>
        </p:sp>
      </p:grpSp>
      <p:sp>
        <p:nvSpPr>
          <p:cNvPr id="13" name="ZoneTexte 12">
            <a:extLst>
              <a:ext uri="{FF2B5EF4-FFF2-40B4-BE49-F238E27FC236}">
                <a16:creationId xmlns:a16="http://schemas.microsoft.com/office/drawing/2014/main" id="{8EB870C8-9997-3A6A-B269-E493B2CC399A}"/>
              </a:ext>
            </a:extLst>
          </p:cNvPr>
          <p:cNvSpPr txBox="1"/>
          <p:nvPr/>
        </p:nvSpPr>
        <p:spPr>
          <a:xfrm>
            <a:off x="1851562" y="3168995"/>
            <a:ext cx="655476" cy="153888"/>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40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10 à 64 caractères</a:t>
            </a:r>
          </a:p>
        </p:txBody>
      </p:sp>
      <p:sp>
        <p:nvSpPr>
          <p:cNvPr id="3" name="Freeform 21">
            <a:extLst>
              <a:ext uri="{FF2B5EF4-FFF2-40B4-BE49-F238E27FC236}">
                <a16:creationId xmlns:a16="http://schemas.microsoft.com/office/drawing/2014/main" id="{4E114575-D0E1-D948-BA01-AB3BEBFF4114}"/>
              </a:ext>
            </a:extLst>
          </p:cNvPr>
          <p:cNvSpPr/>
          <p:nvPr/>
        </p:nvSpPr>
        <p:spPr>
          <a:xfrm rot="10430474" flipV="1">
            <a:off x="5849663" y="5427888"/>
            <a:ext cx="976076" cy="457841"/>
          </a:xfrm>
          <a:custGeom>
            <a:avLst/>
            <a:gdLst/>
            <a:ahLst/>
            <a:cxnLst/>
            <a:rect l="l" t="t" r="r" b="b"/>
            <a:pathLst>
              <a:path w="2989436" h="1476034">
                <a:moveTo>
                  <a:pt x="2989435" y="0"/>
                </a:moveTo>
                <a:lnTo>
                  <a:pt x="0" y="0"/>
                </a:lnTo>
                <a:lnTo>
                  <a:pt x="0" y="1476033"/>
                </a:lnTo>
                <a:lnTo>
                  <a:pt x="2989435" y="1476033"/>
                </a:lnTo>
                <a:lnTo>
                  <a:pt x="298943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fr-FR" sz="800"/>
          </a:p>
        </p:txBody>
      </p:sp>
      <p:grpSp>
        <p:nvGrpSpPr>
          <p:cNvPr id="7" name="Groupe 6">
            <a:extLst>
              <a:ext uri="{FF2B5EF4-FFF2-40B4-BE49-F238E27FC236}">
                <a16:creationId xmlns:a16="http://schemas.microsoft.com/office/drawing/2014/main" id="{6E7BE0B5-8FAF-08AA-CD72-C839FFEDFC5A}"/>
              </a:ext>
            </a:extLst>
          </p:cNvPr>
          <p:cNvGrpSpPr/>
          <p:nvPr/>
        </p:nvGrpSpPr>
        <p:grpSpPr>
          <a:xfrm>
            <a:off x="8324735" y="2080306"/>
            <a:ext cx="2706822" cy="1817564"/>
            <a:chOff x="12328743" y="3120459"/>
            <a:chExt cx="4060233" cy="2726346"/>
          </a:xfrm>
        </p:grpSpPr>
        <p:grpSp>
          <p:nvGrpSpPr>
            <p:cNvPr id="35" name="Groupe 34">
              <a:extLst>
                <a:ext uri="{FF2B5EF4-FFF2-40B4-BE49-F238E27FC236}">
                  <a16:creationId xmlns:a16="http://schemas.microsoft.com/office/drawing/2014/main" id="{0B6D31E7-34F5-23FA-BA00-4C8C6F837CAA}"/>
                </a:ext>
              </a:extLst>
            </p:cNvPr>
            <p:cNvGrpSpPr/>
            <p:nvPr/>
          </p:nvGrpSpPr>
          <p:grpSpPr>
            <a:xfrm>
              <a:off x="12328743" y="3120459"/>
              <a:ext cx="4060233" cy="2726346"/>
              <a:chOff x="1235330" y="6306727"/>
              <a:chExt cx="5390492" cy="3100948"/>
            </a:xfrm>
            <a:effectLst>
              <a:outerShdw blurRad="76200" dir="13500000" sy="23000" kx="1200000" algn="br" rotWithShape="0">
                <a:prstClr val="black">
                  <a:alpha val="20000"/>
                </a:prstClr>
              </a:outerShdw>
            </a:effectLst>
          </p:grpSpPr>
          <p:pic>
            <p:nvPicPr>
              <p:cNvPr id="26" name="Image 25">
                <a:extLst>
                  <a:ext uri="{FF2B5EF4-FFF2-40B4-BE49-F238E27FC236}">
                    <a16:creationId xmlns:a16="http://schemas.microsoft.com/office/drawing/2014/main" id="{FED1D715-D83A-798D-059A-131DA10D59ED}"/>
                  </a:ext>
                </a:extLst>
              </p:cNvPr>
              <p:cNvPicPr>
                <a:picLocks noChangeAspect="1"/>
              </p:cNvPicPr>
              <p:nvPr/>
            </p:nvPicPr>
            <p:blipFill rotWithShape="1">
              <a:blip r:embed="rId10"/>
              <a:srcRect l="1" r="-1366"/>
              <a:stretch/>
            </p:blipFill>
            <p:spPr>
              <a:xfrm>
                <a:off x="1235330" y="6306727"/>
                <a:ext cx="5390492" cy="31009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4" name="Image 33">
                <a:extLst>
                  <a:ext uri="{FF2B5EF4-FFF2-40B4-BE49-F238E27FC236}">
                    <a16:creationId xmlns:a16="http://schemas.microsoft.com/office/drawing/2014/main" id="{E3AD5D91-F02F-04F7-31DC-2A3EAE259D2B}"/>
                  </a:ext>
                </a:extLst>
              </p:cNvPr>
              <p:cNvPicPr>
                <a:picLocks noChangeAspect="1"/>
              </p:cNvPicPr>
              <p:nvPr/>
            </p:nvPicPr>
            <p:blipFill>
              <a:blip r:embed="rId11"/>
              <a:stretch>
                <a:fillRect/>
              </a:stretch>
            </p:blipFill>
            <p:spPr>
              <a:xfrm>
                <a:off x="2503845" y="7752411"/>
                <a:ext cx="724001" cy="209579"/>
              </a:xfrm>
              <a:prstGeom prst="rect">
                <a:avLst/>
              </a:prstGeom>
            </p:spPr>
          </p:pic>
        </p:grpSp>
        <p:sp>
          <p:nvSpPr>
            <p:cNvPr id="30" name="Rectangle : coins arrondis 29">
              <a:extLst>
                <a:ext uri="{FF2B5EF4-FFF2-40B4-BE49-F238E27FC236}">
                  <a16:creationId xmlns:a16="http://schemas.microsoft.com/office/drawing/2014/main" id="{FF7D8076-2FCE-E245-075D-AD13912D6503}"/>
                </a:ext>
              </a:extLst>
            </p:cNvPr>
            <p:cNvSpPr/>
            <p:nvPr/>
          </p:nvSpPr>
          <p:spPr>
            <a:xfrm>
              <a:off x="13093721" y="4192178"/>
              <a:ext cx="837839" cy="437231"/>
            </a:xfrm>
            <a:prstGeom prst="roundRect">
              <a:avLst/>
            </a:prstGeom>
            <a:noFill/>
            <a:ln w="38100">
              <a:solidFill>
                <a:srgbClr val="5EAF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fr-FR" sz="800"/>
            </a:p>
          </p:txBody>
        </p:sp>
        <p:sp>
          <p:nvSpPr>
            <p:cNvPr id="38" name="Dodécagone 37">
              <a:extLst>
                <a:ext uri="{FF2B5EF4-FFF2-40B4-BE49-F238E27FC236}">
                  <a16:creationId xmlns:a16="http://schemas.microsoft.com/office/drawing/2014/main" id="{F7C72A62-5E66-B83A-4761-B8673643FA5E}"/>
                </a:ext>
              </a:extLst>
            </p:cNvPr>
            <p:cNvSpPr/>
            <p:nvPr/>
          </p:nvSpPr>
          <p:spPr>
            <a:xfrm>
              <a:off x="15547816" y="4155752"/>
              <a:ext cx="457200" cy="481034"/>
            </a:xfrm>
            <a:prstGeom prst="dodecagon">
              <a:avLst/>
            </a:prstGeom>
            <a:solidFill>
              <a:srgbClr val="5CB565"/>
            </a:solidFill>
            <a:ln>
              <a:solidFill>
                <a:srgbClr val="5CB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fr-FR" sz="800" b="1"/>
                <a:t>3</a:t>
              </a:r>
            </a:p>
          </p:txBody>
        </p:sp>
        <p:sp>
          <p:nvSpPr>
            <p:cNvPr id="37" name="ZoneTexte 36">
              <a:extLst>
                <a:ext uri="{FF2B5EF4-FFF2-40B4-BE49-F238E27FC236}">
                  <a16:creationId xmlns:a16="http://schemas.microsoft.com/office/drawing/2014/main" id="{FCF1C955-4476-3C75-CC36-3783E0AA3947}"/>
                </a:ext>
              </a:extLst>
            </p:cNvPr>
            <p:cNvSpPr txBox="1"/>
            <p:nvPr/>
          </p:nvSpPr>
          <p:spPr>
            <a:xfrm>
              <a:off x="13406655" y="5087990"/>
              <a:ext cx="2559428" cy="369332"/>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R="0" lvl="0" algn="l" defTabSz="609630" rtl="0" eaLnBrk="1" fontAlgn="auto" latinLnBrk="0" hangingPunct="1">
                <a:lnSpc>
                  <a:spcPct val="100000"/>
                </a:lnSpc>
                <a:spcBef>
                  <a:spcPts val="0"/>
                </a:spcBef>
                <a:spcAft>
                  <a:spcPts val="0"/>
                </a:spcAft>
                <a:buClrTx/>
                <a:buSzTx/>
                <a:tabLst/>
                <a:defRPr/>
              </a:pPr>
              <a:r>
                <a:rPr kumimoji="0" lang="fr-FR" sz="933" b="1"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rPr>
                <a:t>Ce code est valable 15 min</a:t>
              </a:r>
              <a:r>
                <a:rPr kumimoji="0" lang="fr-FR" sz="1200" b="0"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rPr>
                <a:t>.</a:t>
              </a:r>
            </a:p>
          </p:txBody>
        </p:sp>
      </p:grpSp>
    </p:spTree>
    <p:extLst>
      <p:ext uri="{BB962C8B-B14F-4D97-AF65-F5344CB8AC3E}">
        <p14:creationId xmlns:p14="http://schemas.microsoft.com/office/powerpoint/2010/main" val="40366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1050"/>
                                        </p:tgtEl>
                                        <p:attrNameLst>
                                          <p:attrName>style.visibility</p:attrName>
                                        </p:attrNameLst>
                                      </p:cBhvr>
                                      <p:to>
                                        <p:strVal val="visible"/>
                                      </p:to>
                                    </p:set>
                                    <p:animEffect transition="in" filter="fade">
                                      <p:cBhvr>
                                        <p:cTn id="19" dur="500"/>
                                        <p:tgtEl>
                                          <p:spTgt spid="1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8" grpId="0"/>
      <p:bldP spid="36" grpId="0"/>
      <p:bldP spid="39" grpId="0"/>
      <p:bldP spid="11" grpId="0"/>
      <p:bldP spid="13"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2214" y="504591"/>
            <a:ext cx="11258385" cy="5974080"/>
            <a:chOff x="0" y="0"/>
            <a:chExt cx="3606800" cy="1913890"/>
          </a:xfrm>
          <a:solidFill>
            <a:schemeClr val="bg1">
              <a:lumMod val="95000"/>
            </a:schemeClr>
          </a:solidFill>
        </p:grpSpPr>
        <p:sp>
          <p:nvSpPr>
            <p:cNvPr id="3" name="Freeform 3"/>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fr-FR" sz="800"/>
            </a:p>
          </p:txBody>
        </p:sp>
      </p:grpSp>
      <p:sp>
        <p:nvSpPr>
          <p:cNvPr id="8" name="Freeform 8"/>
          <p:cNvSpPr/>
          <p:nvPr/>
        </p:nvSpPr>
        <p:spPr>
          <a:xfrm>
            <a:off x="464821" y="441960"/>
            <a:ext cx="11260371" cy="536835"/>
          </a:xfrm>
          <a:custGeom>
            <a:avLst/>
            <a:gdLst/>
            <a:ahLst/>
            <a:cxnLst/>
            <a:rect l="l" t="t" r="r" b="b"/>
            <a:pathLst>
              <a:path w="2623973" h="212083">
                <a:moveTo>
                  <a:pt x="0" y="0"/>
                </a:moveTo>
                <a:lnTo>
                  <a:pt x="2623973" y="0"/>
                </a:lnTo>
                <a:lnTo>
                  <a:pt x="2623973" y="212083"/>
                </a:lnTo>
                <a:lnTo>
                  <a:pt x="0" y="212083"/>
                </a:lnTo>
                <a:close/>
              </a:path>
            </a:pathLst>
          </a:custGeom>
          <a:solidFill>
            <a:srgbClr val="5CB37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fr-FR" sz="800"/>
          </a:p>
        </p:txBody>
      </p:sp>
      <p:sp>
        <p:nvSpPr>
          <p:cNvPr id="19" name="ZoneTexte 18">
            <a:extLst>
              <a:ext uri="{FF2B5EF4-FFF2-40B4-BE49-F238E27FC236}">
                <a16:creationId xmlns:a16="http://schemas.microsoft.com/office/drawing/2014/main" id="{23179E9D-A83F-C529-58AE-F7D5339EC51B}"/>
              </a:ext>
            </a:extLst>
          </p:cNvPr>
          <p:cNvSpPr txBox="1"/>
          <p:nvPr/>
        </p:nvSpPr>
        <p:spPr>
          <a:xfrm>
            <a:off x="501402" y="513871"/>
            <a:ext cx="11258385" cy="424860"/>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800"/>
              </a:lnSpc>
            </a:pPr>
            <a:r>
              <a:rPr lang="fr-FR" sz="1867">
                <a:solidFill>
                  <a:schemeClr val="bg1"/>
                </a:solidFill>
                <a:latin typeface="Avenir Bold" panose="020B0604020202020204" charset="0"/>
              </a:rPr>
              <a:t>LA DOUBLE AUTHENTIFICATION SUR CAFCONNECT</a:t>
            </a:r>
            <a:endParaRPr lang="en-US" sz="1867">
              <a:solidFill>
                <a:schemeClr val="bg1"/>
              </a:solidFill>
              <a:latin typeface="Avenir Bold" panose="020B0604020202020204" charset="0"/>
              <a:sym typeface="Avenir Light"/>
            </a:endParaRPr>
          </a:p>
        </p:txBody>
      </p:sp>
      <p:sp>
        <p:nvSpPr>
          <p:cNvPr id="6" name="ZoneTexte 5">
            <a:extLst>
              <a:ext uri="{FF2B5EF4-FFF2-40B4-BE49-F238E27FC236}">
                <a16:creationId xmlns:a16="http://schemas.microsoft.com/office/drawing/2014/main" id="{A7000142-CAEB-D6BB-D5C0-8BFE4E68249D}"/>
              </a:ext>
            </a:extLst>
          </p:cNvPr>
          <p:cNvSpPr txBox="1"/>
          <p:nvPr/>
        </p:nvSpPr>
        <p:spPr>
          <a:xfrm>
            <a:off x="596290" y="959751"/>
            <a:ext cx="11076609" cy="2980987"/>
          </a:xfrm>
          <a:prstGeom prst="rect">
            <a:avLst/>
          </a:prstGeom>
          <a:noFill/>
        </p:spPr>
        <p:txBody>
          <a:bodyPr wrap="square" lIns="60960" tIns="30480" rIns="60960" bIns="3048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200000"/>
              </a:lnSpc>
            </a:pPr>
            <a:r>
              <a:rPr lang="fr-FR" sz="1600" b="1">
                <a:solidFill>
                  <a:srgbClr val="5EAFA6"/>
                </a:solidFill>
                <a:latin typeface="Avenir Light" panose="020B0604020202020204" charset="0"/>
                <a:cs typeface="Calibri" panose="020F0502020204030204" pitchFamily="34" charset="0"/>
              </a:rPr>
              <a:t>Quelles modalités d’envoi du code de vérification ?</a:t>
            </a:r>
          </a:p>
          <a:p>
            <a:pPr marL="304815" indent="-304815">
              <a:lnSpc>
                <a:spcPct val="150000"/>
              </a:lnSpc>
              <a:buFont typeface="+mj-lt"/>
              <a:buAutoNum type="arabicPeriod"/>
              <a:defRPr/>
            </a:pPr>
            <a:r>
              <a:rPr lang="fr-FR" sz="1333">
                <a:solidFill>
                  <a:srgbClr val="002060"/>
                </a:solidFill>
                <a:latin typeface="Avenir Light" panose="020B0604020202020204" charset="0"/>
                <a:cs typeface="Calibri" panose="020F0502020204030204" pitchFamily="34" charset="0"/>
              </a:rPr>
              <a:t>Le code de vérification est systématiquement envoyé par mail en première intention</a:t>
            </a:r>
          </a:p>
          <a:p>
            <a:pPr marL="304815" indent="-304815">
              <a:lnSpc>
                <a:spcPct val="150000"/>
              </a:lnSpc>
              <a:buFont typeface="+mj-lt"/>
              <a:buAutoNum type="arabicPeriod"/>
              <a:defRPr/>
            </a:pPr>
            <a:r>
              <a:rPr lang="fr-FR" sz="1333">
                <a:solidFill>
                  <a:srgbClr val="002060"/>
                </a:solidFill>
                <a:latin typeface="Avenir Light" panose="020B0604020202020204" charset="0"/>
                <a:cs typeface="Calibri" panose="020F0502020204030204" pitchFamily="34" charset="0"/>
              </a:rPr>
              <a:t>si l’usager ne reçoit pas son code, il peut demander l’envoi d’un nouveau code :</a:t>
            </a:r>
          </a:p>
          <a:p>
            <a:pPr marL="609630" lvl="1" indent="-304815">
              <a:lnSpc>
                <a:spcPct val="150000"/>
              </a:lnSpc>
              <a:buFont typeface="Arial" panose="020B0604020202020204" pitchFamily="34" charset="0"/>
              <a:buChar char="•"/>
              <a:defRPr/>
            </a:pPr>
            <a:r>
              <a:rPr lang="fr-FR" sz="1333">
                <a:solidFill>
                  <a:srgbClr val="002060"/>
                </a:solidFill>
                <a:latin typeface="Avenir Light" panose="020B0604020202020204" charset="0"/>
                <a:cs typeface="Calibri" panose="020F0502020204030204" pitchFamily="34" charset="0"/>
              </a:rPr>
              <a:t>par mail </a:t>
            </a:r>
          </a:p>
          <a:p>
            <a:pPr marL="609630" lvl="1" indent="-304815">
              <a:lnSpc>
                <a:spcPct val="150000"/>
              </a:lnSpc>
              <a:buFont typeface="Arial" panose="020B0604020202020204" pitchFamily="34" charset="0"/>
              <a:buChar char="•"/>
              <a:defRPr/>
            </a:pPr>
            <a:r>
              <a:rPr lang="fr-FR" sz="1333">
                <a:solidFill>
                  <a:srgbClr val="002060"/>
                </a:solidFill>
                <a:latin typeface="Avenir Light" panose="020B0604020202020204" charset="0"/>
                <a:cs typeface="Calibri" panose="020F0502020204030204" pitchFamily="34" charset="0"/>
              </a:rPr>
              <a:t>par SMS si et seulement si l'usager possède déjà un numéro de portable sécurisé</a:t>
            </a:r>
            <a:br>
              <a:rPr lang="fr-FR" sz="1333">
                <a:solidFill>
                  <a:srgbClr val="002060"/>
                </a:solidFill>
                <a:latin typeface="Avenir Light" panose="020B0604020202020204" charset="0"/>
                <a:cs typeface="Calibri" panose="020F0502020204030204" pitchFamily="34" charset="0"/>
              </a:rPr>
            </a:br>
            <a:r>
              <a:rPr lang="fr-FR" sz="1333">
                <a:solidFill>
                  <a:srgbClr val="002060"/>
                </a:solidFill>
                <a:latin typeface="Avenir Light" panose="020B0604020202020204" charset="0"/>
                <a:cs typeface="Calibri" panose="020F0502020204030204" pitchFamily="34" charset="0"/>
              </a:rPr>
              <a:t>sur son compte (s’il n’en possède pas, l’envoi par SMS ne sera pas proposé)</a:t>
            </a:r>
          </a:p>
          <a:p>
            <a:pPr>
              <a:lnSpc>
                <a:spcPct val="150000"/>
              </a:lnSpc>
              <a:defRPr/>
            </a:pPr>
            <a:r>
              <a:rPr lang="fr-FR" sz="1333">
                <a:solidFill>
                  <a:srgbClr val="002060"/>
                </a:solidFill>
                <a:latin typeface="Avenir Light" panose="020B0604020202020204" charset="0"/>
                <a:cs typeface="Calibri" panose="020F0502020204030204" pitchFamily="34" charset="0"/>
              </a:rPr>
              <a:t>Après 2 demandes d’envoi de codes par mail (+1 demande par SMS si l’option lui est proposée) lors d’une même session, l’usager qui ne parvient pas à se connecter est invité à quitter et retenter plus tard, ou à contacter sa Caf.</a:t>
            </a:r>
          </a:p>
          <a:p>
            <a:pPr>
              <a:lnSpc>
                <a:spcPct val="150000"/>
              </a:lnSpc>
              <a:defRPr/>
            </a:pPr>
            <a:endParaRPr lang="fr-FR" sz="1333">
              <a:solidFill>
                <a:srgbClr val="002060"/>
              </a:solidFill>
              <a:latin typeface="Avenir Light" panose="020B0604020202020204" charset="0"/>
              <a:cs typeface="Calibri" panose="020F0502020204030204" pitchFamily="34" charset="0"/>
            </a:endParaRPr>
          </a:p>
        </p:txBody>
      </p:sp>
      <p:sp>
        <p:nvSpPr>
          <p:cNvPr id="10" name="ZoneTexte 9">
            <a:extLst>
              <a:ext uri="{FF2B5EF4-FFF2-40B4-BE49-F238E27FC236}">
                <a16:creationId xmlns:a16="http://schemas.microsoft.com/office/drawing/2014/main" id="{4E90E83E-2ED0-1A65-6041-B90FFD9DDFCF}"/>
              </a:ext>
            </a:extLst>
          </p:cNvPr>
          <p:cNvSpPr txBox="1"/>
          <p:nvPr/>
        </p:nvSpPr>
        <p:spPr>
          <a:xfrm>
            <a:off x="724589" y="4202183"/>
            <a:ext cx="10673632" cy="1725729"/>
          </a:xfrm>
          <a:prstGeom prst="rect">
            <a:avLst/>
          </a:prstGeom>
          <a:solidFill>
            <a:schemeClr val="bg1"/>
          </a:solid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lvl="0">
              <a:lnSpc>
                <a:spcPct val="150000"/>
              </a:lnSpc>
              <a:defRPr/>
            </a:pPr>
            <a:r>
              <a:rPr lang="fr-FR" b="1" dirty="0">
                <a:solidFill>
                  <a:srgbClr val="002060"/>
                </a:solidFill>
                <a:latin typeface="Avenir Light" panose="020B0604020202020204" charset="0"/>
              </a:rPr>
              <a:t>A noter : des mesures de sécurité pour prévenir des tentatives de piratages sont mises en œuvre :</a:t>
            </a:r>
          </a:p>
          <a:p>
            <a:pPr marL="228611" marR="0" lvl="0" indent="-228611" algn="l" defTabSz="60963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fr-FR" dirty="0">
                <a:solidFill>
                  <a:srgbClr val="002060"/>
                </a:solidFill>
                <a:latin typeface="Avenir Light"/>
              </a:rPr>
              <a:t>Sur les codes de vérification : en cas de 3 saisies consécutives erronées le code est invalidé et expire.</a:t>
            </a:r>
          </a:p>
          <a:p>
            <a:pPr marL="495325" lvl="1" indent="-190510">
              <a:lnSpc>
                <a:spcPct val="150000"/>
              </a:lnSpc>
              <a:buFont typeface="Wingdings" panose="05000000000000000000" pitchFamily="2" charset="2"/>
              <a:buChar char="à"/>
              <a:defRPr/>
            </a:pPr>
            <a:r>
              <a:rPr lang="fr-FR" dirty="0">
                <a:solidFill>
                  <a:srgbClr val="002060"/>
                </a:solidFill>
                <a:latin typeface="Avenir Light"/>
                <a:sym typeface="Wingdings" panose="05000000000000000000" pitchFamily="2" charset="2"/>
              </a:rPr>
              <a:t>Dans ce cas l’usager peut en demander un nouveau.</a:t>
            </a:r>
            <a:endParaRPr lang="fr-FR" dirty="0">
              <a:solidFill>
                <a:srgbClr val="002060"/>
              </a:solidFill>
              <a:latin typeface="Avenir Light"/>
            </a:endParaRPr>
          </a:p>
          <a:p>
            <a:pPr marL="228611" marR="0" lvl="0" indent="-228611" algn="l" defTabSz="60963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fr-FR" dirty="0">
                <a:solidFill>
                  <a:srgbClr val="002060"/>
                </a:solidFill>
                <a:latin typeface="Avenir Light"/>
              </a:rPr>
              <a:t>Sur le nombre de tentatives de connexion : au bout de 5 tentatives en échec (que ce soit à la suite d’un mot de passe erroné ou d’un code de vérification erroné), le compte est gelé durant 24h.</a:t>
            </a:r>
          </a:p>
          <a:p>
            <a:pPr marL="533427" lvl="1" indent="-228611">
              <a:lnSpc>
                <a:spcPct val="150000"/>
              </a:lnSpc>
              <a:buFont typeface="Wingdings" panose="05000000000000000000" pitchFamily="2" charset="2"/>
              <a:buChar char="à"/>
              <a:defRPr/>
            </a:pPr>
            <a:r>
              <a:rPr lang="fr-FR" dirty="0">
                <a:solidFill>
                  <a:srgbClr val="002060"/>
                </a:solidFill>
                <a:latin typeface="Avenir Light"/>
              </a:rPr>
              <a:t>Dans ce cas l’usager est invité revenir une fois ce délai passé.</a:t>
            </a:r>
          </a:p>
        </p:txBody>
      </p:sp>
      <p:pic>
        <p:nvPicPr>
          <p:cNvPr id="13" name="Image 12">
            <a:extLst>
              <a:ext uri="{FF2B5EF4-FFF2-40B4-BE49-F238E27FC236}">
                <a16:creationId xmlns:a16="http://schemas.microsoft.com/office/drawing/2014/main" id="{A016FD6C-4DA0-7B31-4123-F4B4A13C4CDE}"/>
              </a:ext>
            </a:extLst>
          </p:cNvPr>
          <p:cNvPicPr>
            <a:picLocks noChangeAspect="1"/>
          </p:cNvPicPr>
          <p:nvPr/>
        </p:nvPicPr>
        <p:blipFill>
          <a:blip r:embed="rId2"/>
          <a:stretch>
            <a:fillRect/>
          </a:stretch>
        </p:blipFill>
        <p:spPr>
          <a:xfrm>
            <a:off x="7845915" y="1827994"/>
            <a:ext cx="3625119" cy="991406"/>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5" name="ZoneTexte 14">
            <a:extLst>
              <a:ext uri="{FF2B5EF4-FFF2-40B4-BE49-F238E27FC236}">
                <a16:creationId xmlns:a16="http://schemas.microsoft.com/office/drawing/2014/main" id="{37B9C79C-41F6-A51D-47BD-0DF420F6F6AF}"/>
              </a:ext>
            </a:extLst>
          </p:cNvPr>
          <p:cNvSpPr txBox="1"/>
          <p:nvPr/>
        </p:nvSpPr>
        <p:spPr>
          <a:xfrm>
            <a:off x="397621" y="6335138"/>
            <a:ext cx="9016551" cy="276999"/>
          </a:xfrm>
          <a:prstGeom prst="rect">
            <a:avLst/>
          </a:prstGeom>
          <a:noFill/>
        </p:spPr>
        <p:txBody>
          <a:bodyPr wrap="square">
            <a:spAutoFit/>
          </a:bodyPr>
          <a:lstStyle/>
          <a:p>
            <a:r>
              <a:rPr lang="fr-FR" sz="1200" b="0" i="0" u="sng" strike="noStrike" dirty="0">
                <a:solidFill>
                  <a:srgbClr val="000000"/>
                </a:solidFill>
                <a:effectLst/>
                <a:latin typeface="CG Omega" panose="020B0502050508020304" pitchFamily="34" charset="0"/>
                <a:hlinkClick r:id="rId3"/>
              </a:rPr>
              <a:t>info authentification</a:t>
            </a:r>
            <a:r>
              <a:rPr lang="fr-FR" sz="1200" b="0" i="0" dirty="0">
                <a:solidFill>
                  <a:srgbClr val="000000"/>
                </a:solidFill>
                <a:effectLst/>
                <a:latin typeface="CG Omega" panose="020B0502050508020304" pitchFamily="34" charset="0"/>
              </a:rPr>
              <a:t> </a:t>
            </a:r>
            <a:endParaRPr lang="fr-FR" sz="1200" dirty="0"/>
          </a:p>
        </p:txBody>
      </p:sp>
    </p:spTree>
    <p:extLst>
      <p:ext uri="{BB962C8B-B14F-4D97-AF65-F5344CB8AC3E}">
        <p14:creationId xmlns:p14="http://schemas.microsoft.com/office/powerpoint/2010/main" val="41229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bg/>
                                          </p:spTgt>
                                        </p:tgtEl>
                                        <p:attrNameLst>
                                          <p:attrName>style.visibility</p:attrName>
                                        </p:attrNameLst>
                                      </p:cBhvr>
                                      <p:to>
                                        <p:strVal val="visible"/>
                                      </p:to>
                                    </p:set>
                                    <p:animEffect transition="in" filter="fade">
                                      <p:cBhvr>
                                        <p:cTn id="30" dur="500"/>
                                        <p:tgtEl>
                                          <p:spTgt spid="10">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500"/>
                                        <p:tgtEl>
                                          <p:spTgt spid="10">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fade">
                                      <p:cBhvr>
                                        <p:cTn id="5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a:extLst>
              <a:ext uri="{FF2B5EF4-FFF2-40B4-BE49-F238E27FC236}">
                <a16:creationId xmlns:a16="http://schemas.microsoft.com/office/drawing/2014/main" id="{CA728252-17E7-130F-FFFD-54AB60607FE2}"/>
              </a:ext>
            </a:extLst>
          </p:cNvPr>
          <p:cNvGrpSpPr/>
          <p:nvPr/>
        </p:nvGrpSpPr>
        <p:grpSpPr>
          <a:xfrm>
            <a:off x="447827" y="441960"/>
            <a:ext cx="11258385" cy="5974080"/>
            <a:chOff x="0" y="0"/>
            <a:chExt cx="3606800" cy="1913890"/>
          </a:xfrm>
        </p:grpSpPr>
        <p:sp>
          <p:nvSpPr>
            <p:cNvPr id="25" name="Freeform 3">
              <a:extLst>
                <a:ext uri="{FF2B5EF4-FFF2-40B4-BE49-F238E27FC236}">
                  <a16:creationId xmlns:a16="http://schemas.microsoft.com/office/drawing/2014/main" id="{AF98546E-AD51-EA0D-EB49-2FBB85D7BCC2}"/>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2F4F5"/>
            </a:solidFill>
          </p:spPr>
          <p:txBody>
            <a:bodyPr/>
            <a:lstStyle/>
            <a:p>
              <a:endParaRPr lang="fr-FR" sz="1200"/>
            </a:p>
          </p:txBody>
        </p:sp>
      </p:grpSp>
      <p:sp>
        <p:nvSpPr>
          <p:cNvPr id="8" name="Freeform 8"/>
          <p:cNvSpPr/>
          <p:nvPr/>
        </p:nvSpPr>
        <p:spPr>
          <a:xfrm>
            <a:off x="464821" y="446450"/>
            <a:ext cx="11260371" cy="536835"/>
          </a:xfrm>
          <a:custGeom>
            <a:avLst/>
            <a:gdLst/>
            <a:ahLst/>
            <a:cxnLst/>
            <a:rect l="l" t="t" r="r" b="b"/>
            <a:pathLst>
              <a:path w="2623973" h="212083">
                <a:moveTo>
                  <a:pt x="0" y="0"/>
                </a:moveTo>
                <a:lnTo>
                  <a:pt x="2623973" y="0"/>
                </a:lnTo>
                <a:lnTo>
                  <a:pt x="2623973" y="212083"/>
                </a:lnTo>
                <a:lnTo>
                  <a:pt x="0" y="212083"/>
                </a:lnTo>
                <a:close/>
              </a:path>
            </a:pathLst>
          </a:custGeom>
          <a:solidFill>
            <a:srgbClr val="608CAB"/>
          </a:solidFill>
        </p:spPr>
        <p:txBody>
          <a:bodyPr/>
          <a:lstStyle/>
          <a:p>
            <a:pPr defTabSz="609630">
              <a:defRPr/>
            </a:pPr>
            <a:endParaRPr lang="fr-FR" sz="1200">
              <a:solidFill>
                <a:prstClr val="black"/>
              </a:solidFill>
              <a:latin typeface="Calibri"/>
            </a:endParaRPr>
          </a:p>
        </p:txBody>
      </p:sp>
      <p:sp>
        <p:nvSpPr>
          <p:cNvPr id="6" name="ZoneTexte 5">
            <a:extLst>
              <a:ext uri="{FF2B5EF4-FFF2-40B4-BE49-F238E27FC236}">
                <a16:creationId xmlns:a16="http://schemas.microsoft.com/office/drawing/2014/main" id="{A7000142-CAEB-D6BB-D5C0-8BFE4E68249D}"/>
              </a:ext>
            </a:extLst>
          </p:cNvPr>
          <p:cNvSpPr txBox="1"/>
          <p:nvPr/>
        </p:nvSpPr>
        <p:spPr>
          <a:xfrm>
            <a:off x="635111" y="1264210"/>
            <a:ext cx="11074400" cy="1907638"/>
          </a:xfrm>
          <a:prstGeom prst="rect">
            <a:avLst/>
          </a:prstGeom>
          <a:noFill/>
        </p:spPr>
        <p:txBody>
          <a:bodyPr wrap="square" lIns="60960" tIns="30480" rIns="60960" bIns="30480" anchor="t">
            <a:spAutoFit/>
          </a:bodyPr>
          <a:lstStyle/>
          <a:p>
            <a:pPr defTabSz="609630" fontAlgn="base">
              <a:defRPr/>
            </a:pPr>
            <a:r>
              <a:rPr lang="fr-FR" sz="1333" b="1">
                <a:solidFill>
                  <a:srgbClr val="002060"/>
                </a:solidFill>
                <a:latin typeface="Avenir Light" panose="020B0604020202020204" charset="0"/>
              </a:rPr>
              <a:t>Objectif</a:t>
            </a:r>
            <a:r>
              <a:rPr lang="fr-FR" sz="1333">
                <a:solidFill>
                  <a:srgbClr val="002060"/>
                </a:solidFill>
                <a:latin typeface="Avenir Light" panose="020B0604020202020204" charset="0"/>
              </a:rPr>
              <a:t> : </a:t>
            </a:r>
            <a:r>
              <a:rPr lang="fr-FR" sz="1333" b="1">
                <a:solidFill>
                  <a:srgbClr val="002060"/>
                </a:solidFill>
                <a:latin typeface="Avenir Light" panose="020B0604020202020204" charset="0"/>
              </a:rPr>
              <a:t>Sécuriser tout changement de coordonnées de contacts de l’usager. </a:t>
            </a:r>
          </a:p>
          <a:p>
            <a:pPr defTabSz="609630" fontAlgn="base">
              <a:defRPr/>
            </a:pPr>
            <a:endParaRPr lang="fr-FR" sz="1333">
              <a:solidFill>
                <a:srgbClr val="002060"/>
              </a:solidFill>
              <a:latin typeface="Avenir Light" panose="020B0604020202020204" charset="0"/>
            </a:endParaRPr>
          </a:p>
          <a:p>
            <a:pPr defTabSz="609630" fontAlgn="base">
              <a:defRPr/>
            </a:pPr>
            <a:r>
              <a:rPr lang="fr-FR" sz="1333">
                <a:solidFill>
                  <a:srgbClr val="002060"/>
                </a:solidFill>
                <a:latin typeface="Avenir Light" panose="020B0604020202020204" charset="0"/>
              </a:rPr>
              <a:t>Actuellement, l’allocataire qui souhaite faire une modification de ses coordonnées de contact (ajout, correction, suppression) peut simultanément agir sur ses différentes coordonnées (mail, téléphone portable et téléphone fixe)</a:t>
            </a:r>
            <a:r>
              <a:rPr lang="en-US" sz="1333">
                <a:solidFill>
                  <a:srgbClr val="002060"/>
                </a:solidFill>
                <a:latin typeface="Avenir Light" panose="020B0604020202020204" charset="0"/>
              </a:rPr>
              <a:t>​.</a:t>
            </a:r>
          </a:p>
          <a:p>
            <a:pPr defTabSz="609630" fontAlgn="base">
              <a:defRPr/>
            </a:pPr>
            <a:r>
              <a:rPr lang="fr-FR" sz="1333">
                <a:solidFill>
                  <a:srgbClr val="000000"/>
                </a:solidFill>
                <a:latin typeface="Avenir Light" panose="020B0604020202020204" charset="0"/>
              </a:rPr>
              <a:t>​</a:t>
            </a:r>
          </a:p>
          <a:p>
            <a:pPr defTabSz="609630" fontAlgn="base">
              <a:defRPr/>
            </a:pPr>
            <a:r>
              <a:rPr lang="fr-FR" sz="1333">
                <a:solidFill>
                  <a:srgbClr val="002060"/>
                </a:solidFill>
                <a:latin typeface="Avenir Light" panose="020B0604020202020204" charset="0"/>
              </a:rPr>
              <a:t>Désormais, pour des raisons de sécurité, le changement s’opèrera de manière successive :</a:t>
            </a:r>
          </a:p>
          <a:p>
            <a:pPr defTabSz="609630" fontAlgn="base">
              <a:defRPr/>
            </a:pPr>
            <a:endParaRPr lang="fr-FR" sz="1333">
              <a:solidFill>
                <a:srgbClr val="002060"/>
              </a:solidFill>
              <a:latin typeface="Avenir Light" panose="020B0604020202020204" charset="0"/>
            </a:endParaRPr>
          </a:p>
          <a:p>
            <a:pPr defTabSz="609630" fontAlgn="base">
              <a:defRPr/>
            </a:pPr>
            <a:r>
              <a:rPr lang="fr-FR" sz="1333">
                <a:solidFill>
                  <a:srgbClr val="002060"/>
                </a:solidFill>
                <a:latin typeface="Avenir Light" panose="020B0604020202020204" charset="0"/>
              </a:rPr>
              <a:t>Ainsi, chaque adresse mail ou numéro de  téléphone portable ajouté  sera sécurisé par l’envoi d’un OTP.</a:t>
            </a:r>
          </a:p>
          <a:p>
            <a:pPr defTabSz="609630" fontAlgn="base">
              <a:defRPr/>
            </a:pPr>
            <a:endParaRPr lang="fr-FR" sz="1333">
              <a:solidFill>
                <a:srgbClr val="000000"/>
              </a:solidFill>
              <a:latin typeface="Avenir Light" panose="020B0604020202020204" charset="0"/>
            </a:endParaRPr>
          </a:p>
        </p:txBody>
      </p:sp>
      <p:pic>
        <p:nvPicPr>
          <p:cNvPr id="11" name="Image 10">
            <a:extLst>
              <a:ext uri="{FF2B5EF4-FFF2-40B4-BE49-F238E27FC236}">
                <a16:creationId xmlns:a16="http://schemas.microsoft.com/office/drawing/2014/main" id="{759E79F2-F023-CB8F-9A3F-0A0FA4F4E315}"/>
              </a:ext>
            </a:extLst>
          </p:cNvPr>
          <p:cNvPicPr>
            <a:picLocks noChangeAspect="1"/>
          </p:cNvPicPr>
          <p:nvPr/>
        </p:nvPicPr>
        <p:blipFill rotWithShape="1">
          <a:blip r:embed="rId2"/>
          <a:srcRect l="1376" r="3124"/>
          <a:stretch/>
        </p:blipFill>
        <p:spPr>
          <a:xfrm>
            <a:off x="1326110" y="3774377"/>
            <a:ext cx="4068219" cy="2463063"/>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pic>
        <p:nvPicPr>
          <p:cNvPr id="12" name="Image 11">
            <a:extLst>
              <a:ext uri="{FF2B5EF4-FFF2-40B4-BE49-F238E27FC236}">
                <a16:creationId xmlns:a16="http://schemas.microsoft.com/office/drawing/2014/main" id="{145B96FA-CA18-6945-0915-09FF9D5BF0E8}"/>
              </a:ext>
            </a:extLst>
          </p:cNvPr>
          <p:cNvPicPr>
            <a:picLocks noChangeAspect="1"/>
          </p:cNvPicPr>
          <p:nvPr/>
        </p:nvPicPr>
        <p:blipFill>
          <a:blip r:embed="rId3"/>
          <a:stretch>
            <a:fillRect/>
          </a:stretch>
        </p:blipFill>
        <p:spPr>
          <a:xfrm>
            <a:off x="6809257" y="4040194"/>
            <a:ext cx="4292832" cy="155359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8" name="ZoneTexte 17">
            <a:extLst>
              <a:ext uri="{FF2B5EF4-FFF2-40B4-BE49-F238E27FC236}">
                <a16:creationId xmlns:a16="http://schemas.microsoft.com/office/drawing/2014/main" id="{E62BA6D3-E537-38C1-7888-B34BEBE5EF06}"/>
              </a:ext>
            </a:extLst>
          </p:cNvPr>
          <p:cNvSpPr txBox="1"/>
          <p:nvPr/>
        </p:nvSpPr>
        <p:spPr>
          <a:xfrm>
            <a:off x="1713626" y="3164890"/>
            <a:ext cx="3270017" cy="461665"/>
          </a:xfrm>
          <a:prstGeom prst="rect">
            <a:avLst/>
          </a:prstGeom>
          <a:noFill/>
        </p:spPr>
        <p:txBody>
          <a:bodyPr wrap="square">
            <a:spAutoFit/>
          </a:bodyPr>
          <a:lstStyle/>
          <a:p>
            <a:pPr algn="ctr" defTabSz="609630" fontAlgn="base">
              <a:defRPr/>
            </a:pPr>
            <a:r>
              <a:rPr lang="fr-FR" sz="1200">
                <a:solidFill>
                  <a:srgbClr val="002060"/>
                </a:solidFill>
                <a:latin typeface="Avenir Light" panose="020B0604020202020204" charset="0"/>
              </a:rPr>
              <a:t>Avant : </a:t>
            </a:r>
            <a:r>
              <a:rPr lang="en-US" sz="1200">
                <a:solidFill>
                  <a:srgbClr val="002060"/>
                </a:solidFill>
                <a:latin typeface="Avenir Light" panose="020B0604020202020204" charset="0"/>
              </a:rPr>
              <a:t>​</a:t>
            </a:r>
          </a:p>
          <a:p>
            <a:pPr algn="ctr" defTabSz="609630" fontAlgn="base">
              <a:defRPr/>
            </a:pPr>
            <a:r>
              <a:rPr lang="fr-FR" sz="1200">
                <a:solidFill>
                  <a:srgbClr val="002060"/>
                </a:solidFill>
                <a:latin typeface="Avenir Light" panose="020B0604020202020204" charset="0"/>
              </a:rPr>
              <a:t>Un changement multiple était possible</a:t>
            </a:r>
            <a:endParaRPr lang="en-US" sz="1200">
              <a:solidFill>
                <a:srgbClr val="002060"/>
              </a:solidFill>
              <a:latin typeface="Avenir Light" panose="020B0604020202020204" charset="0"/>
            </a:endParaRPr>
          </a:p>
        </p:txBody>
      </p:sp>
      <p:sp>
        <p:nvSpPr>
          <p:cNvPr id="21" name="ZoneTexte 20">
            <a:extLst>
              <a:ext uri="{FF2B5EF4-FFF2-40B4-BE49-F238E27FC236}">
                <a16:creationId xmlns:a16="http://schemas.microsoft.com/office/drawing/2014/main" id="{DF4D11ED-2F25-7405-5A4D-DDD7E841E283}"/>
              </a:ext>
            </a:extLst>
          </p:cNvPr>
          <p:cNvSpPr txBox="1"/>
          <p:nvPr/>
        </p:nvSpPr>
        <p:spPr>
          <a:xfrm>
            <a:off x="7345904" y="3380334"/>
            <a:ext cx="3214466" cy="461665"/>
          </a:xfrm>
          <a:prstGeom prst="rect">
            <a:avLst/>
          </a:prstGeom>
          <a:noFill/>
        </p:spPr>
        <p:txBody>
          <a:bodyPr wrap="square">
            <a:spAutoFit/>
          </a:bodyPr>
          <a:lstStyle/>
          <a:p>
            <a:pPr algn="ctr" defTabSz="609630">
              <a:defRPr/>
            </a:pPr>
            <a:r>
              <a:rPr lang="fr-FR" sz="1200">
                <a:solidFill>
                  <a:srgbClr val="002060"/>
                </a:solidFill>
                <a:latin typeface="Avenir Light" panose="020B0604020202020204" charset="0"/>
              </a:rPr>
              <a:t>Après :</a:t>
            </a:r>
          </a:p>
          <a:p>
            <a:pPr algn="ctr" defTabSz="609630">
              <a:defRPr/>
            </a:pPr>
            <a:r>
              <a:rPr lang="fr-FR" sz="1200">
                <a:solidFill>
                  <a:srgbClr val="002060"/>
                </a:solidFill>
                <a:latin typeface="Avenir Light" panose="020B0604020202020204" charset="0"/>
              </a:rPr>
              <a:t> Un changement unitaire exclusivement</a:t>
            </a:r>
          </a:p>
        </p:txBody>
      </p:sp>
      <p:sp>
        <p:nvSpPr>
          <p:cNvPr id="4" name="ZoneTexte 3">
            <a:extLst>
              <a:ext uri="{FF2B5EF4-FFF2-40B4-BE49-F238E27FC236}">
                <a16:creationId xmlns:a16="http://schemas.microsoft.com/office/drawing/2014/main" id="{98160063-47C1-E2BF-900C-87E1F838A340}"/>
              </a:ext>
            </a:extLst>
          </p:cNvPr>
          <p:cNvSpPr txBox="1"/>
          <p:nvPr/>
        </p:nvSpPr>
        <p:spPr>
          <a:xfrm>
            <a:off x="7219950" y="5822763"/>
            <a:ext cx="3556000" cy="276999"/>
          </a:xfrm>
          <a:prstGeom prst="rect">
            <a:avLst/>
          </a:prstGeom>
          <a:noFill/>
        </p:spPr>
        <p:txBody>
          <a:bodyPr wrap="square" rtlCol="0">
            <a:spAutoFit/>
          </a:bodyPr>
          <a:lstStyle/>
          <a:p>
            <a:r>
              <a:rPr lang="fr-FR" sz="1200">
                <a:solidFill>
                  <a:srgbClr val="002060"/>
                </a:solidFill>
                <a:latin typeface="Avenir Light" panose="020B0604020202020204" charset="0"/>
              </a:rPr>
              <a:t>L’allocataire sélectionne  une de ses coordonnées</a:t>
            </a:r>
          </a:p>
        </p:txBody>
      </p:sp>
      <p:sp>
        <p:nvSpPr>
          <p:cNvPr id="3" name="ZoneTexte 2">
            <a:extLst>
              <a:ext uri="{FF2B5EF4-FFF2-40B4-BE49-F238E27FC236}">
                <a16:creationId xmlns:a16="http://schemas.microsoft.com/office/drawing/2014/main" id="{40855306-03C5-6527-6C68-0F51DB12AFEC}"/>
              </a:ext>
            </a:extLst>
          </p:cNvPr>
          <p:cNvSpPr txBox="1"/>
          <p:nvPr/>
        </p:nvSpPr>
        <p:spPr>
          <a:xfrm>
            <a:off x="765937" y="476655"/>
            <a:ext cx="11258385" cy="424860"/>
          </a:xfrm>
          <a:prstGeom prst="rect">
            <a:avLst/>
          </a:prstGeom>
          <a:noFill/>
        </p:spPr>
        <p:txBody>
          <a:bodyPr wrap="square">
            <a:spAutoFit/>
          </a:bodyPr>
          <a:lstStyle/>
          <a:p>
            <a:pPr algn="ctr" defTabSz="609630">
              <a:lnSpc>
                <a:spcPts val="2800"/>
              </a:lnSpc>
              <a:defRPr/>
            </a:pPr>
            <a:r>
              <a:rPr lang="fr-FR" sz="1867">
                <a:solidFill>
                  <a:srgbClr val="FFFFFF"/>
                </a:solidFill>
                <a:latin typeface="Avenir Bold" panose="020B0604020202020204" charset="0"/>
                <a:cs typeface="Avenir Bold" panose="020B0604020202020204" charset="0"/>
              </a:rPr>
              <a:t>ÉVOLUTION SUR LES CHANGEMENTS DE COORDONNÉES DE CONTACT</a:t>
            </a:r>
          </a:p>
        </p:txBody>
      </p:sp>
    </p:spTree>
    <p:extLst>
      <p:ext uri="{BB962C8B-B14F-4D97-AF65-F5344CB8AC3E}">
        <p14:creationId xmlns:p14="http://schemas.microsoft.com/office/powerpoint/2010/main" val="79088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Espace réservé du texte 1">
            <a:extLst>
              <a:ext uri="{FF2B5EF4-FFF2-40B4-BE49-F238E27FC236}">
                <a16:creationId xmlns:a16="http://schemas.microsoft.com/office/drawing/2014/main" id="{CFAB014A-C08A-A605-27A0-7534E285D284}"/>
              </a:ext>
            </a:extLst>
          </p:cNvPr>
          <p:cNvSpPr>
            <a:spLocks noGrp="1"/>
          </p:cNvSpPr>
          <p:nvPr>
            <p:ph idx="1"/>
          </p:nvPr>
        </p:nvSpPr>
        <p:spPr>
          <a:xfrm>
            <a:off x="1869549" y="2979336"/>
            <a:ext cx="8921695" cy="2430864"/>
          </a:xfrm>
        </p:spPr>
        <p:txBody>
          <a:bodyPr anchor="t">
            <a:normAutofit/>
          </a:bodyPr>
          <a:lstStyle/>
          <a:p>
            <a:pPr marL="0" indent="0">
              <a:buNone/>
            </a:pPr>
            <a:r>
              <a:rPr lang="fr-FR" sz="3600" dirty="0">
                <a:solidFill>
                  <a:schemeClr val="tx2"/>
                </a:solidFill>
              </a:rPr>
              <a:t>Information lors du renouvellement des droits</a:t>
            </a:r>
          </a:p>
        </p:txBody>
      </p:sp>
    </p:spTree>
    <p:extLst>
      <p:ext uri="{BB962C8B-B14F-4D97-AF65-F5344CB8AC3E}">
        <p14:creationId xmlns:p14="http://schemas.microsoft.com/office/powerpoint/2010/main" val="37246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1DADAAA-F682-039F-153C-9EF758E98FCD}"/>
              </a:ext>
            </a:extLst>
          </p:cNvPr>
          <p:cNvSpPr>
            <a:spLocks noGrp="1"/>
          </p:cNvSpPr>
          <p:nvPr>
            <p:ph type="title"/>
          </p:nvPr>
        </p:nvSpPr>
        <p:spPr>
          <a:xfrm>
            <a:off x="186813" y="136525"/>
            <a:ext cx="11818374" cy="661168"/>
          </a:xfrm>
          <a:solidFill>
            <a:srgbClr val="008494"/>
          </a:solidFill>
          <a:ln w="41275" cap="rnd" cmpd="sng">
            <a:noFill/>
            <a:prstDash val="dash"/>
            <a:extLst>
              <a:ext uri="{C807C97D-BFC1-408E-A445-0C87EB9F89A2}">
                <ask:lineSketchStyleProps xmlns:ask="http://schemas.microsoft.com/office/drawing/2018/sketchyshapes" sd="1219033472">
                  <a:custGeom>
                    <a:avLst/>
                    <a:gdLst>
                      <a:gd name="connsiteX0" fmla="*/ 0 w 10837862"/>
                      <a:gd name="connsiteY0" fmla="*/ 0 h 661168"/>
                      <a:gd name="connsiteX1" fmla="*/ 460609 w 10837862"/>
                      <a:gd name="connsiteY1" fmla="*/ 0 h 661168"/>
                      <a:gd name="connsiteX2" fmla="*/ 1137976 w 10837862"/>
                      <a:gd name="connsiteY2" fmla="*/ 0 h 661168"/>
                      <a:gd name="connsiteX3" fmla="*/ 1923721 w 10837862"/>
                      <a:gd name="connsiteY3" fmla="*/ 0 h 661168"/>
                      <a:gd name="connsiteX4" fmla="*/ 2275951 w 10837862"/>
                      <a:gd name="connsiteY4" fmla="*/ 0 h 661168"/>
                      <a:gd name="connsiteX5" fmla="*/ 2628182 w 10837862"/>
                      <a:gd name="connsiteY5" fmla="*/ 0 h 661168"/>
                      <a:gd name="connsiteX6" fmla="*/ 3522305 w 10837862"/>
                      <a:gd name="connsiteY6" fmla="*/ 0 h 661168"/>
                      <a:gd name="connsiteX7" fmla="*/ 4199672 w 10837862"/>
                      <a:gd name="connsiteY7" fmla="*/ 0 h 661168"/>
                      <a:gd name="connsiteX8" fmla="*/ 4551902 w 10837862"/>
                      <a:gd name="connsiteY8" fmla="*/ 0 h 661168"/>
                      <a:gd name="connsiteX9" fmla="*/ 5229268 w 10837862"/>
                      <a:gd name="connsiteY9" fmla="*/ 0 h 661168"/>
                      <a:gd name="connsiteX10" fmla="*/ 6123392 w 10837862"/>
                      <a:gd name="connsiteY10" fmla="*/ 0 h 661168"/>
                      <a:gd name="connsiteX11" fmla="*/ 6692380 w 10837862"/>
                      <a:gd name="connsiteY11" fmla="*/ 0 h 661168"/>
                      <a:gd name="connsiteX12" fmla="*/ 7261368 w 10837862"/>
                      <a:gd name="connsiteY12" fmla="*/ 0 h 661168"/>
                      <a:gd name="connsiteX13" fmla="*/ 7938734 w 10837862"/>
                      <a:gd name="connsiteY13" fmla="*/ 0 h 661168"/>
                      <a:gd name="connsiteX14" fmla="*/ 8724479 w 10837862"/>
                      <a:gd name="connsiteY14" fmla="*/ 0 h 661168"/>
                      <a:gd name="connsiteX15" fmla="*/ 9510224 w 10837862"/>
                      <a:gd name="connsiteY15" fmla="*/ 0 h 661168"/>
                      <a:gd name="connsiteX16" fmla="*/ 10837862 w 10837862"/>
                      <a:gd name="connsiteY16" fmla="*/ 0 h 661168"/>
                      <a:gd name="connsiteX17" fmla="*/ 10837862 w 10837862"/>
                      <a:gd name="connsiteY17" fmla="*/ 661168 h 661168"/>
                      <a:gd name="connsiteX18" fmla="*/ 10377253 w 10837862"/>
                      <a:gd name="connsiteY18" fmla="*/ 661168 h 661168"/>
                      <a:gd name="connsiteX19" fmla="*/ 9483129 w 10837862"/>
                      <a:gd name="connsiteY19" fmla="*/ 661168 h 661168"/>
                      <a:gd name="connsiteX20" fmla="*/ 8805763 w 10837862"/>
                      <a:gd name="connsiteY20" fmla="*/ 661168 h 661168"/>
                      <a:gd name="connsiteX21" fmla="*/ 8453532 w 10837862"/>
                      <a:gd name="connsiteY21" fmla="*/ 661168 h 661168"/>
                      <a:gd name="connsiteX22" fmla="*/ 7776166 w 10837862"/>
                      <a:gd name="connsiteY22" fmla="*/ 661168 h 661168"/>
                      <a:gd name="connsiteX23" fmla="*/ 7207178 w 10837862"/>
                      <a:gd name="connsiteY23" fmla="*/ 661168 h 661168"/>
                      <a:gd name="connsiteX24" fmla="*/ 6638190 w 10837862"/>
                      <a:gd name="connsiteY24" fmla="*/ 661168 h 661168"/>
                      <a:gd name="connsiteX25" fmla="*/ 6069203 w 10837862"/>
                      <a:gd name="connsiteY25" fmla="*/ 661168 h 661168"/>
                      <a:gd name="connsiteX26" fmla="*/ 5500215 w 10837862"/>
                      <a:gd name="connsiteY26" fmla="*/ 661168 h 661168"/>
                      <a:gd name="connsiteX27" fmla="*/ 4714470 w 10837862"/>
                      <a:gd name="connsiteY27" fmla="*/ 661168 h 661168"/>
                      <a:gd name="connsiteX28" fmla="*/ 4037104 w 10837862"/>
                      <a:gd name="connsiteY28" fmla="*/ 661168 h 661168"/>
                      <a:gd name="connsiteX29" fmla="*/ 3684873 w 10837862"/>
                      <a:gd name="connsiteY29" fmla="*/ 661168 h 661168"/>
                      <a:gd name="connsiteX30" fmla="*/ 3115885 w 10837862"/>
                      <a:gd name="connsiteY30" fmla="*/ 661168 h 661168"/>
                      <a:gd name="connsiteX31" fmla="*/ 2330140 w 10837862"/>
                      <a:gd name="connsiteY31" fmla="*/ 661168 h 661168"/>
                      <a:gd name="connsiteX32" fmla="*/ 1869531 w 10837862"/>
                      <a:gd name="connsiteY32" fmla="*/ 661168 h 661168"/>
                      <a:gd name="connsiteX33" fmla="*/ 975408 w 10837862"/>
                      <a:gd name="connsiteY33" fmla="*/ 661168 h 661168"/>
                      <a:gd name="connsiteX34" fmla="*/ 0 w 10837862"/>
                      <a:gd name="connsiteY34" fmla="*/ 661168 h 661168"/>
                      <a:gd name="connsiteX35" fmla="*/ 0 w 10837862"/>
                      <a:gd name="connsiteY35" fmla="*/ 0 h 6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37862" h="661168" fill="none" extrusionOk="0">
                        <a:moveTo>
                          <a:pt x="0" y="0"/>
                        </a:moveTo>
                        <a:cubicBezTo>
                          <a:pt x="209786" y="-13785"/>
                          <a:pt x="231344" y="-7443"/>
                          <a:pt x="460609" y="0"/>
                        </a:cubicBezTo>
                        <a:cubicBezTo>
                          <a:pt x="689874" y="7443"/>
                          <a:pt x="897363" y="26951"/>
                          <a:pt x="1137976" y="0"/>
                        </a:cubicBezTo>
                        <a:cubicBezTo>
                          <a:pt x="1378589" y="-26951"/>
                          <a:pt x="1628709" y="5131"/>
                          <a:pt x="1923721" y="0"/>
                        </a:cubicBezTo>
                        <a:cubicBezTo>
                          <a:pt x="2218734" y="-5131"/>
                          <a:pt x="2152412" y="3972"/>
                          <a:pt x="2275951" y="0"/>
                        </a:cubicBezTo>
                        <a:cubicBezTo>
                          <a:pt x="2399490" y="-3972"/>
                          <a:pt x="2502786" y="-10374"/>
                          <a:pt x="2628182" y="0"/>
                        </a:cubicBezTo>
                        <a:cubicBezTo>
                          <a:pt x="2753578" y="10374"/>
                          <a:pt x="3309455" y="33206"/>
                          <a:pt x="3522305" y="0"/>
                        </a:cubicBezTo>
                        <a:cubicBezTo>
                          <a:pt x="3735155" y="-33206"/>
                          <a:pt x="4042642" y="28593"/>
                          <a:pt x="4199672" y="0"/>
                        </a:cubicBezTo>
                        <a:cubicBezTo>
                          <a:pt x="4356702" y="-28593"/>
                          <a:pt x="4463320" y="3216"/>
                          <a:pt x="4551902" y="0"/>
                        </a:cubicBezTo>
                        <a:cubicBezTo>
                          <a:pt x="4640484" y="-3216"/>
                          <a:pt x="5062866" y="8970"/>
                          <a:pt x="5229268" y="0"/>
                        </a:cubicBezTo>
                        <a:cubicBezTo>
                          <a:pt x="5395670" y="-8970"/>
                          <a:pt x="5789986" y="5709"/>
                          <a:pt x="6123392" y="0"/>
                        </a:cubicBezTo>
                        <a:cubicBezTo>
                          <a:pt x="6456798" y="-5709"/>
                          <a:pt x="6543251" y="27328"/>
                          <a:pt x="6692380" y="0"/>
                        </a:cubicBezTo>
                        <a:cubicBezTo>
                          <a:pt x="6841509" y="-27328"/>
                          <a:pt x="7083539" y="24577"/>
                          <a:pt x="7261368" y="0"/>
                        </a:cubicBezTo>
                        <a:cubicBezTo>
                          <a:pt x="7439197" y="-24577"/>
                          <a:pt x="7760501" y="5575"/>
                          <a:pt x="7938734" y="0"/>
                        </a:cubicBezTo>
                        <a:cubicBezTo>
                          <a:pt x="8116967" y="-5575"/>
                          <a:pt x="8349205" y="-4811"/>
                          <a:pt x="8724479" y="0"/>
                        </a:cubicBezTo>
                        <a:cubicBezTo>
                          <a:pt x="9099754" y="4811"/>
                          <a:pt x="9194254" y="38371"/>
                          <a:pt x="9510224" y="0"/>
                        </a:cubicBezTo>
                        <a:cubicBezTo>
                          <a:pt x="9826195" y="-38371"/>
                          <a:pt x="10254999" y="59355"/>
                          <a:pt x="10837862" y="0"/>
                        </a:cubicBezTo>
                        <a:cubicBezTo>
                          <a:pt x="10869295" y="249177"/>
                          <a:pt x="10818380" y="379570"/>
                          <a:pt x="10837862" y="661168"/>
                        </a:cubicBezTo>
                        <a:cubicBezTo>
                          <a:pt x="10723271" y="659744"/>
                          <a:pt x="10605961" y="681906"/>
                          <a:pt x="10377253" y="661168"/>
                        </a:cubicBezTo>
                        <a:cubicBezTo>
                          <a:pt x="10148545" y="640430"/>
                          <a:pt x="9910425" y="685739"/>
                          <a:pt x="9483129" y="661168"/>
                        </a:cubicBezTo>
                        <a:cubicBezTo>
                          <a:pt x="9055833" y="636597"/>
                          <a:pt x="9077242" y="668392"/>
                          <a:pt x="8805763" y="661168"/>
                        </a:cubicBezTo>
                        <a:cubicBezTo>
                          <a:pt x="8534284" y="653944"/>
                          <a:pt x="8543290" y="652613"/>
                          <a:pt x="8453532" y="661168"/>
                        </a:cubicBezTo>
                        <a:cubicBezTo>
                          <a:pt x="8363774" y="669723"/>
                          <a:pt x="8029340" y="645133"/>
                          <a:pt x="7776166" y="661168"/>
                        </a:cubicBezTo>
                        <a:cubicBezTo>
                          <a:pt x="7522992" y="677203"/>
                          <a:pt x="7456586" y="645748"/>
                          <a:pt x="7207178" y="661168"/>
                        </a:cubicBezTo>
                        <a:cubicBezTo>
                          <a:pt x="6957770" y="676588"/>
                          <a:pt x="6895313" y="636243"/>
                          <a:pt x="6638190" y="661168"/>
                        </a:cubicBezTo>
                        <a:cubicBezTo>
                          <a:pt x="6381067" y="686093"/>
                          <a:pt x="6294933" y="641501"/>
                          <a:pt x="6069203" y="661168"/>
                        </a:cubicBezTo>
                        <a:cubicBezTo>
                          <a:pt x="5843473" y="680835"/>
                          <a:pt x="5743383" y="666096"/>
                          <a:pt x="5500215" y="661168"/>
                        </a:cubicBezTo>
                        <a:cubicBezTo>
                          <a:pt x="5257047" y="656240"/>
                          <a:pt x="4920233" y="675370"/>
                          <a:pt x="4714470" y="661168"/>
                        </a:cubicBezTo>
                        <a:cubicBezTo>
                          <a:pt x="4508707" y="646966"/>
                          <a:pt x="4335841" y="665873"/>
                          <a:pt x="4037104" y="661168"/>
                        </a:cubicBezTo>
                        <a:cubicBezTo>
                          <a:pt x="3738367" y="656463"/>
                          <a:pt x="3808808" y="670983"/>
                          <a:pt x="3684873" y="661168"/>
                        </a:cubicBezTo>
                        <a:cubicBezTo>
                          <a:pt x="3560938" y="651353"/>
                          <a:pt x="3275340" y="674363"/>
                          <a:pt x="3115885" y="661168"/>
                        </a:cubicBezTo>
                        <a:cubicBezTo>
                          <a:pt x="2956430" y="647973"/>
                          <a:pt x="2521261" y="676016"/>
                          <a:pt x="2330140" y="661168"/>
                        </a:cubicBezTo>
                        <a:cubicBezTo>
                          <a:pt x="2139019" y="646320"/>
                          <a:pt x="1973578" y="646256"/>
                          <a:pt x="1869531" y="661168"/>
                        </a:cubicBezTo>
                        <a:cubicBezTo>
                          <a:pt x="1765484" y="676080"/>
                          <a:pt x="1247368" y="680444"/>
                          <a:pt x="975408" y="661168"/>
                        </a:cubicBezTo>
                        <a:cubicBezTo>
                          <a:pt x="703448" y="641892"/>
                          <a:pt x="368708" y="687843"/>
                          <a:pt x="0" y="661168"/>
                        </a:cubicBezTo>
                        <a:cubicBezTo>
                          <a:pt x="26865" y="370533"/>
                          <a:pt x="29231" y="157705"/>
                          <a:pt x="0" y="0"/>
                        </a:cubicBezTo>
                        <a:close/>
                      </a:path>
                      <a:path w="10837862" h="661168" stroke="0" extrusionOk="0">
                        <a:moveTo>
                          <a:pt x="0" y="0"/>
                        </a:moveTo>
                        <a:cubicBezTo>
                          <a:pt x="235146" y="-15973"/>
                          <a:pt x="419154" y="-1698"/>
                          <a:pt x="568988" y="0"/>
                        </a:cubicBezTo>
                        <a:cubicBezTo>
                          <a:pt x="718822" y="1698"/>
                          <a:pt x="758676" y="9046"/>
                          <a:pt x="921218" y="0"/>
                        </a:cubicBezTo>
                        <a:cubicBezTo>
                          <a:pt x="1083760" y="-9046"/>
                          <a:pt x="1516511" y="16299"/>
                          <a:pt x="1815342" y="0"/>
                        </a:cubicBezTo>
                        <a:cubicBezTo>
                          <a:pt x="2114173" y="-16299"/>
                          <a:pt x="2217703" y="21288"/>
                          <a:pt x="2384330" y="0"/>
                        </a:cubicBezTo>
                        <a:cubicBezTo>
                          <a:pt x="2550957" y="-21288"/>
                          <a:pt x="2765594" y="17794"/>
                          <a:pt x="2953317" y="0"/>
                        </a:cubicBezTo>
                        <a:cubicBezTo>
                          <a:pt x="3141040" y="-17794"/>
                          <a:pt x="3644603" y="-30316"/>
                          <a:pt x="3847441" y="0"/>
                        </a:cubicBezTo>
                        <a:cubicBezTo>
                          <a:pt x="4050279" y="30316"/>
                          <a:pt x="4207556" y="-22946"/>
                          <a:pt x="4308050" y="0"/>
                        </a:cubicBezTo>
                        <a:cubicBezTo>
                          <a:pt x="4408544" y="22946"/>
                          <a:pt x="4925860" y="37966"/>
                          <a:pt x="5202174" y="0"/>
                        </a:cubicBezTo>
                        <a:cubicBezTo>
                          <a:pt x="5478488" y="-37966"/>
                          <a:pt x="5756119" y="-34952"/>
                          <a:pt x="6096297" y="0"/>
                        </a:cubicBezTo>
                        <a:cubicBezTo>
                          <a:pt x="6436475" y="34952"/>
                          <a:pt x="6494362" y="3228"/>
                          <a:pt x="6773664" y="0"/>
                        </a:cubicBezTo>
                        <a:cubicBezTo>
                          <a:pt x="7052966" y="-3228"/>
                          <a:pt x="7478874" y="29017"/>
                          <a:pt x="7667787" y="0"/>
                        </a:cubicBezTo>
                        <a:cubicBezTo>
                          <a:pt x="7856700" y="-29017"/>
                          <a:pt x="7968137" y="12992"/>
                          <a:pt x="8236775" y="0"/>
                        </a:cubicBezTo>
                        <a:cubicBezTo>
                          <a:pt x="8505413" y="-12992"/>
                          <a:pt x="8521406" y="-3983"/>
                          <a:pt x="8805763" y="0"/>
                        </a:cubicBezTo>
                        <a:cubicBezTo>
                          <a:pt x="9090120" y="3983"/>
                          <a:pt x="9262372" y="13945"/>
                          <a:pt x="9591508" y="0"/>
                        </a:cubicBezTo>
                        <a:cubicBezTo>
                          <a:pt x="9920644" y="-13945"/>
                          <a:pt x="9913455" y="-21105"/>
                          <a:pt x="10160496" y="0"/>
                        </a:cubicBezTo>
                        <a:cubicBezTo>
                          <a:pt x="10407537" y="21105"/>
                          <a:pt x="10502889" y="27783"/>
                          <a:pt x="10837862" y="0"/>
                        </a:cubicBezTo>
                        <a:cubicBezTo>
                          <a:pt x="10857882" y="181708"/>
                          <a:pt x="10842774" y="358945"/>
                          <a:pt x="10837862" y="661168"/>
                        </a:cubicBezTo>
                        <a:cubicBezTo>
                          <a:pt x="10459026" y="628503"/>
                          <a:pt x="10437974" y="698988"/>
                          <a:pt x="10052117" y="661168"/>
                        </a:cubicBezTo>
                        <a:cubicBezTo>
                          <a:pt x="9666261" y="623348"/>
                          <a:pt x="9831310" y="649870"/>
                          <a:pt x="9699886" y="661168"/>
                        </a:cubicBezTo>
                        <a:cubicBezTo>
                          <a:pt x="9568462" y="672466"/>
                          <a:pt x="9346505" y="682229"/>
                          <a:pt x="9239277" y="661168"/>
                        </a:cubicBezTo>
                        <a:cubicBezTo>
                          <a:pt x="9132049" y="640107"/>
                          <a:pt x="8749501" y="662919"/>
                          <a:pt x="8345154" y="661168"/>
                        </a:cubicBezTo>
                        <a:cubicBezTo>
                          <a:pt x="7940807" y="659417"/>
                          <a:pt x="7949263" y="665373"/>
                          <a:pt x="7667787" y="661168"/>
                        </a:cubicBezTo>
                        <a:cubicBezTo>
                          <a:pt x="7386311" y="656963"/>
                          <a:pt x="7324125" y="662201"/>
                          <a:pt x="7207178" y="661168"/>
                        </a:cubicBezTo>
                        <a:cubicBezTo>
                          <a:pt x="7090231" y="660135"/>
                          <a:pt x="6731980" y="641870"/>
                          <a:pt x="6529812" y="661168"/>
                        </a:cubicBezTo>
                        <a:cubicBezTo>
                          <a:pt x="6327644" y="680466"/>
                          <a:pt x="6327683" y="663839"/>
                          <a:pt x="6177581" y="661168"/>
                        </a:cubicBezTo>
                        <a:cubicBezTo>
                          <a:pt x="6027479" y="658497"/>
                          <a:pt x="5953067" y="678054"/>
                          <a:pt x="5825351" y="661168"/>
                        </a:cubicBezTo>
                        <a:cubicBezTo>
                          <a:pt x="5697635" y="644283"/>
                          <a:pt x="5346634" y="635495"/>
                          <a:pt x="5147984" y="661168"/>
                        </a:cubicBezTo>
                        <a:cubicBezTo>
                          <a:pt x="4949334" y="686841"/>
                          <a:pt x="4781755" y="670896"/>
                          <a:pt x="4687375" y="661168"/>
                        </a:cubicBezTo>
                        <a:cubicBezTo>
                          <a:pt x="4592995" y="651440"/>
                          <a:pt x="4285499" y="698892"/>
                          <a:pt x="3901630" y="661168"/>
                        </a:cubicBezTo>
                        <a:cubicBezTo>
                          <a:pt x="3517761" y="623444"/>
                          <a:pt x="3632635" y="669192"/>
                          <a:pt x="3441021" y="661168"/>
                        </a:cubicBezTo>
                        <a:cubicBezTo>
                          <a:pt x="3249407" y="653144"/>
                          <a:pt x="2963058" y="630435"/>
                          <a:pt x="2655276" y="661168"/>
                        </a:cubicBezTo>
                        <a:cubicBezTo>
                          <a:pt x="2347495" y="691901"/>
                          <a:pt x="2440550" y="671822"/>
                          <a:pt x="2303046" y="661168"/>
                        </a:cubicBezTo>
                        <a:cubicBezTo>
                          <a:pt x="2165542" y="650515"/>
                          <a:pt x="1815250" y="666455"/>
                          <a:pt x="1517301" y="661168"/>
                        </a:cubicBezTo>
                        <a:cubicBezTo>
                          <a:pt x="1219353" y="655881"/>
                          <a:pt x="1199814" y="677320"/>
                          <a:pt x="1056692" y="661168"/>
                        </a:cubicBezTo>
                        <a:cubicBezTo>
                          <a:pt x="913570" y="645016"/>
                          <a:pt x="850674" y="654224"/>
                          <a:pt x="704461" y="661168"/>
                        </a:cubicBezTo>
                        <a:cubicBezTo>
                          <a:pt x="558248" y="668112"/>
                          <a:pt x="229268" y="682194"/>
                          <a:pt x="0" y="661168"/>
                        </a:cubicBezTo>
                        <a:cubicBezTo>
                          <a:pt x="-23766" y="505202"/>
                          <a:pt x="-31042" y="155269"/>
                          <a:pt x="0" y="0"/>
                        </a:cubicBezTo>
                        <a:close/>
                      </a:path>
                    </a:pathLst>
                  </a:custGeom>
                  <ask:type>
                    <ask:lineSketchNone/>
                  </ask:type>
                </ask:lineSketchStyleProps>
              </a:ext>
            </a:extLst>
          </a:ln>
        </p:spPr>
        <p:txBody>
          <a:bodyPr anchor="ctr"/>
          <a:lstStyle/>
          <a:p>
            <a:r>
              <a:rPr lang="fr-FR">
                <a:solidFill>
                  <a:schemeClr val="bg2"/>
                </a:solidFill>
              </a:rPr>
              <a:t>Affichage spécifique lors du renouvellement des droits</a:t>
            </a:r>
          </a:p>
        </p:txBody>
      </p:sp>
      <p:sp>
        <p:nvSpPr>
          <p:cNvPr id="8" name="ZoneTexte 7">
            <a:extLst>
              <a:ext uri="{FF2B5EF4-FFF2-40B4-BE49-F238E27FC236}">
                <a16:creationId xmlns:a16="http://schemas.microsoft.com/office/drawing/2014/main" id="{B27BEF6B-D5C6-AAF6-8F37-1DD2FC55559F}"/>
              </a:ext>
            </a:extLst>
          </p:cNvPr>
          <p:cNvSpPr txBox="1"/>
          <p:nvPr/>
        </p:nvSpPr>
        <p:spPr>
          <a:xfrm>
            <a:off x="256410" y="924335"/>
            <a:ext cx="11620155" cy="1384995"/>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1400" dirty="0"/>
              <a:t>Au mois de janvier de chaque année, les droits des allocataires sont recalculés en fonction de leurs revenus perçus deux ans auparavant ainsi que des nouveaux barèmes de plafonds de ressources. </a:t>
            </a:r>
          </a:p>
          <a:p>
            <a:r>
              <a:rPr lang="fr-FR" sz="1400" dirty="0"/>
              <a:t>Les droits peuvent dont évoluer entre le 1</a:t>
            </a:r>
            <a:r>
              <a:rPr lang="fr-FR" sz="1400" baseline="30000" dirty="0"/>
              <a:t>er</a:t>
            </a:r>
            <a:r>
              <a:rPr lang="fr-FR" sz="1400" dirty="0"/>
              <a:t> et le 31 janvier.</a:t>
            </a:r>
          </a:p>
          <a:p>
            <a:endParaRPr lang="fr-FR" sz="1400" dirty="0"/>
          </a:p>
          <a:p>
            <a:r>
              <a:rPr lang="fr-FR" sz="1400" dirty="0"/>
              <a:t>À compter du 18 novembre 2024, un message expliquant cette instabilité s’affiche dans la rubrique « Mes paiements et mes droits » (du 1</a:t>
            </a:r>
            <a:r>
              <a:rPr lang="fr-FR" sz="1400" baseline="30000" dirty="0"/>
              <a:t>er</a:t>
            </a:r>
            <a:r>
              <a:rPr lang="fr-FR" sz="1400" dirty="0"/>
              <a:t> au 31 janvier de chaque année).</a:t>
            </a:r>
          </a:p>
        </p:txBody>
      </p:sp>
      <p:pic>
        <p:nvPicPr>
          <p:cNvPr id="9" name="Image 8" descr="Une image contenant texte, capture d’écran, logiciel, Page web&#10;&#10;Description générée automatiquement">
            <a:extLst>
              <a:ext uri="{FF2B5EF4-FFF2-40B4-BE49-F238E27FC236}">
                <a16:creationId xmlns:a16="http://schemas.microsoft.com/office/drawing/2014/main" id="{4E4C84D2-0847-B673-3B2C-FC4151770110}"/>
              </a:ext>
            </a:extLst>
          </p:cNvPr>
          <p:cNvPicPr>
            <a:picLocks noChangeAspect="1"/>
          </p:cNvPicPr>
          <p:nvPr/>
        </p:nvPicPr>
        <p:blipFill rotWithShape="1">
          <a:blip r:embed="rId3">
            <a:extLst>
              <a:ext uri="{28A0092B-C50C-407E-A947-70E740481C1C}">
                <a14:useLocalDpi xmlns:a14="http://schemas.microsoft.com/office/drawing/2010/main" val="0"/>
              </a:ext>
            </a:extLst>
          </a:blip>
          <a:srcRect t="17521"/>
          <a:stretch/>
        </p:blipFill>
        <p:spPr>
          <a:xfrm>
            <a:off x="814490" y="2773391"/>
            <a:ext cx="5092695" cy="3900875"/>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F8F60890-3129-DDB4-8D63-86C17B1D65BF}"/>
              </a:ext>
            </a:extLst>
          </p:cNvPr>
          <p:cNvSpPr/>
          <p:nvPr/>
        </p:nvSpPr>
        <p:spPr>
          <a:xfrm>
            <a:off x="1092664" y="5001690"/>
            <a:ext cx="2893138" cy="50509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fr-FR" sz="800"/>
          </a:p>
        </p:txBody>
      </p:sp>
      <p:sp>
        <p:nvSpPr>
          <p:cNvPr id="18" name="ZoneTexte 17">
            <a:extLst>
              <a:ext uri="{FF2B5EF4-FFF2-40B4-BE49-F238E27FC236}">
                <a16:creationId xmlns:a16="http://schemas.microsoft.com/office/drawing/2014/main" id="{F4DC4E54-998E-CA76-03EC-54A0507C7DCE}"/>
              </a:ext>
            </a:extLst>
          </p:cNvPr>
          <p:cNvSpPr txBox="1"/>
          <p:nvPr/>
        </p:nvSpPr>
        <p:spPr>
          <a:xfrm>
            <a:off x="4412141" y="5005025"/>
            <a:ext cx="7148972" cy="523220"/>
          </a:xfrm>
          <a:prstGeom prst="rect">
            <a:avLst/>
          </a:prstGeom>
          <a:solidFill>
            <a:schemeClr val="bg2"/>
          </a:solid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fr-FR" sz="1400" dirty="0"/>
              <a:t>Le clic sur « En savoir plus » renvoi vers l’article « </a:t>
            </a:r>
            <a:r>
              <a:rPr lang="fr-FR" sz="1400" b="1" i="0" dirty="0">
                <a:solidFill>
                  <a:schemeClr val="accent6"/>
                </a:solidFill>
                <a:effectLst/>
                <a:hlinkClick r:id="rId4">
                  <a:extLst>
                    <a:ext uri="{A12FA001-AC4F-418D-AE19-62706E023703}">
                      <ahyp:hlinkClr xmlns:ahyp="http://schemas.microsoft.com/office/drawing/2018/hyperlinkcolor" val="tx"/>
                    </a:ext>
                  </a:extLst>
                </a:hlinkClick>
              </a:rPr>
              <a:t>Janvier : vos droits sont recalculés </a:t>
            </a:r>
            <a:r>
              <a:rPr lang="fr-FR" sz="1400" b="1" i="0" dirty="0">
                <a:solidFill>
                  <a:srgbClr val="2A2F30"/>
                </a:solidFill>
                <a:effectLst/>
              </a:rPr>
              <a:t>» </a:t>
            </a:r>
            <a:r>
              <a:rPr lang="fr-FR" sz="1400" i="0" dirty="0">
                <a:solidFill>
                  <a:srgbClr val="2A2F30"/>
                </a:solidFill>
                <a:effectLst/>
              </a:rPr>
              <a:t>accessible sur le caf.fr </a:t>
            </a:r>
          </a:p>
        </p:txBody>
      </p:sp>
      <p:sp>
        <p:nvSpPr>
          <p:cNvPr id="19" name="ZoneTexte 18">
            <a:extLst>
              <a:ext uri="{FF2B5EF4-FFF2-40B4-BE49-F238E27FC236}">
                <a16:creationId xmlns:a16="http://schemas.microsoft.com/office/drawing/2014/main" id="{1B5D5347-6FF7-6DD4-8263-A89CCE1B3BED}"/>
              </a:ext>
            </a:extLst>
          </p:cNvPr>
          <p:cNvSpPr txBox="1"/>
          <p:nvPr/>
        </p:nvSpPr>
        <p:spPr>
          <a:xfrm>
            <a:off x="6066487" y="2823800"/>
            <a:ext cx="4078869" cy="307777"/>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1400" dirty="0"/>
              <a:t>L‘affichage est identique sur l'application mobile </a:t>
            </a:r>
          </a:p>
        </p:txBody>
      </p:sp>
      <p:pic>
        <p:nvPicPr>
          <p:cNvPr id="20" name="Picture 2" descr="Résultat d’images pour icone appli mobile caf">
            <a:extLst>
              <a:ext uri="{FF2B5EF4-FFF2-40B4-BE49-F238E27FC236}">
                <a16:creationId xmlns:a16="http://schemas.microsoft.com/office/drawing/2014/main" id="{AE8C1E07-831C-CA40-D213-B496ECF80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5207" y="2773392"/>
            <a:ext cx="968469" cy="987740"/>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7" name="Connecteur droit avec flèche 6">
            <a:extLst>
              <a:ext uri="{FF2B5EF4-FFF2-40B4-BE49-F238E27FC236}">
                <a16:creationId xmlns:a16="http://schemas.microsoft.com/office/drawing/2014/main" id="{441268B3-1B44-A80C-DCDB-ED0E97C07922}"/>
              </a:ext>
            </a:extLst>
          </p:cNvPr>
          <p:cNvCxnSpPr>
            <a:cxnSpLocks/>
            <a:stCxn id="17" idx="3"/>
          </p:cNvCxnSpPr>
          <p:nvPr/>
        </p:nvCxnSpPr>
        <p:spPr>
          <a:xfrm>
            <a:off x="3985802" y="5254239"/>
            <a:ext cx="313051" cy="9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378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Espace réservé du contenu 2">
            <a:extLst>
              <a:ext uri="{FF2B5EF4-FFF2-40B4-BE49-F238E27FC236}">
                <a16:creationId xmlns:a16="http://schemas.microsoft.com/office/drawing/2014/main" id="{9FC00FB1-90A1-75CB-4892-4C1D0FCC611F}"/>
              </a:ext>
            </a:extLst>
          </p:cNvPr>
          <p:cNvSpPr>
            <a:spLocks noGrp="1"/>
          </p:cNvSpPr>
          <p:nvPr>
            <p:ph idx="1"/>
          </p:nvPr>
        </p:nvSpPr>
        <p:spPr>
          <a:xfrm>
            <a:off x="1310106" y="2979336"/>
            <a:ext cx="9018151" cy="2430864"/>
          </a:xfrm>
        </p:spPr>
        <p:txBody>
          <a:bodyPr anchor="t">
            <a:normAutofit/>
          </a:bodyPr>
          <a:lstStyle/>
          <a:p>
            <a:pPr marL="0" indent="0" algn="ctr">
              <a:buNone/>
            </a:pPr>
            <a:r>
              <a:rPr lang="fr-FR" sz="3600" dirty="0">
                <a:solidFill>
                  <a:schemeClr val="tx2"/>
                </a:solidFill>
              </a:rPr>
              <a:t>Assurance Vieillesse des Aidants :</a:t>
            </a:r>
            <a:endParaRPr lang="fr-FR" dirty="0">
              <a:solidFill>
                <a:schemeClr val="tx2"/>
              </a:solidFill>
              <a:ea typeface="Calibri" panose="020F0502020204030204"/>
              <a:cs typeface="Calibri" panose="020F0502020204030204"/>
            </a:endParaRPr>
          </a:p>
          <a:p>
            <a:pPr marL="0" indent="0" algn="ctr">
              <a:buNone/>
            </a:pPr>
            <a:r>
              <a:rPr lang="fr-FR" sz="3600" dirty="0">
                <a:solidFill>
                  <a:schemeClr val="tx2"/>
                </a:solidFill>
              </a:rPr>
              <a:t> ouverture de la téléprocédure</a:t>
            </a:r>
            <a:endParaRPr lang="fr-FR">
              <a:solidFill>
                <a:schemeClr val="tx2"/>
              </a:solidFill>
              <a:ea typeface="Calibri" panose="020F0502020204030204"/>
              <a:cs typeface="Calibri" panose="020F0502020204030204"/>
            </a:endParaRPr>
          </a:p>
          <a:p>
            <a:endParaRPr lang="fr-FR" sz="2000">
              <a:solidFill>
                <a:schemeClr val="tx2"/>
              </a:solidFill>
            </a:endParaRPr>
          </a:p>
        </p:txBody>
      </p:sp>
    </p:spTree>
    <p:extLst>
      <p:ext uri="{BB962C8B-B14F-4D97-AF65-F5344CB8AC3E}">
        <p14:creationId xmlns:p14="http://schemas.microsoft.com/office/powerpoint/2010/main" val="19897224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8278B619C5574FACA469417109D16F" ma:contentTypeVersion="6" ma:contentTypeDescription="Crée un document." ma:contentTypeScope="" ma:versionID="c467abb6e412a62f1cf0e46d805f3457">
  <xsd:schema xmlns:xsd="http://www.w3.org/2001/XMLSchema" xmlns:xs="http://www.w3.org/2001/XMLSchema" xmlns:p="http://schemas.microsoft.com/office/2006/metadata/properties" xmlns:ns2="cd90f93f-43b8-45ec-a3a6-be11532df334" xmlns:ns3="53ffee75-7093-4de4-a72d-d1fddee4d2d4" targetNamespace="http://schemas.microsoft.com/office/2006/metadata/properties" ma:root="true" ma:fieldsID="473d47063af65f4a21e777b2450bb3da" ns2:_="" ns3:_="">
    <xsd:import namespace="cd90f93f-43b8-45ec-a3a6-be11532df334"/>
    <xsd:import namespace="53ffee75-7093-4de4-a72d-d1fddee4d2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0f93f-43b8-45ec-a3a6-be11532df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ffee75-7093-4de4-a72d-d1fddee4d2d4"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8EC19-F827-44D4-BC22-413347929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0f93f-43b8-45ec-a3a6-be11532df334"/>
    <ds:schemaRef ds:uri="53ffee75-7093-4de4-a72d-d1fddee4d2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7D9713-19D2-4472-84B3-2BF59C699D4E}">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53ffee75-7093-4de4-a72d-d1fddee4d2d4"/>
    <ds:schemaRef ds:uri="http://purl.org/dc/dcmitype/"/>
    <ds:schemaRef ds:uri="http://schemas.openxmlformats.org/package/2006/metadata/core-properties"/>
    <ds:schemaRef ds:uri="cd90f93f-43b8-45ec-a3a6-be11532df334"/>
    <ds:schemaRef ds:uri="http://www.w3.org/XML/1998/namespace"/>
  </ds:schemaRefs>
</ds:datastoreItem>
</file>

<file path=customXml/itemProps3.xml><?xml version="1.0" encoding="utf-8"?>
<ds:datastoreItem xmlns:ds="http://schemas.openxmlformats.org/officeDocument/2006/customXml" ds:itemID="{FBE20C05-D3E0-4163-B6EC-15C01F9BA2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402</TotalTime>
  <Words>2193</Words>
  <Application>Microsoft Office PowerPoint</Application>
  <PresentationFormat>Grand écran</PresentationFormat>
  <Paragraphs>234</Paragraphs>
  <Slides>30</Slides>
  <Notes>3</Notes>
  <HiddenSlides>0</HiddenSlides>
  <MMClips>0</MMClips>
  <ScaleCrop>false</ScaleCrop>
  <HeadingPairs>
    <vt:vector size="6" baseType="variant">
      <vt:variant>
        <vt:lpstr>Polices utilisées</vt:lpstr>
      </vt:variant>
      <vt:variant>
        <vt:i4>20</vt:i4>
      </vt:variant>
      <vt:variant>
        <vt:lpstr>Thème</vt:lpstr>
      </vt:variant>
      <vt:variant>
        <vt:i4>1</vt:i4>
      </vt:variant>
      <vt:variant>
        <vt:lpstr>Titres des diapositives</vt:lpstr>
      </vt:variant>
      <vt:variant>
        <vt:i4>30</vt:i4>
      </vt:variant>
    </vt:vector>
  </HeadingPairs>
  <TitlesOfParts>
    <vt:vector size="51" baseType="lpstr">
      <vt:lpstr>Aptos</vt:lpstr>
      <vt:lpstr>Arial</vt:lpstr>
      <vt:lpstr>Arial Nova Light</vt:lpstr>
      <vt:lpstr>Asap Condensed</vt:lpstr>
      <vt:lpstr>Asap Condensed Bold</vt:lpstr>
      <vt:lpstr>Avenir</vt:lpstr>
      <vt:lpstr>Avenir Bold</vt:lpstr>
      <vt:lpstr>Avenir Italics</vt:lpstr>
      <vt:lpstr>Avenir Light</vt:lpstr>
      <vt:lpstr>Calibri</vt:lpstr>
      <vt:lpstr>Calibri Light</vt:lpstr>
      <vt:lpstr>CG Omega</vt:lpstr>
      <vt:lpstr>Madelyn</vt:lpstr>
      <vt:lpstr>Montserrat Classic</vt:lpstr>
      <vt:lpstr>Open Sans</vt:lpstr>
      <vt:lpstr>Open Sans Bold</vt:lpstr>
      <vt:lpstr>Roboto</vt:lpstr>
      <vt:lpstr>Roboto Bold</vt:lpstr>
      <vt:lpstr>Roboto Light</vt:lpstr>
      <vt:lpstr>Wingdings</vt:lpstr>
      <vt:lpstr>Thème Office</vt:lpstr>
      <vt:lpstr>Informations partenaires</vt:lpstr>
      <vt:lpstr>SOMMAIRE</vt:lpstr>
      <vt:lpstr>Présentation PowerPoint</vt:lpstr>
      <vt:lpstr>Présentation PowerPoint</vt:lpstr>
      <vt:lpstr>Présentation PowerPoint</vt:lpstr>
      <vt:lpstr>Présentation PowerPoint</vt:lpstr>
      <vt:lpstr>Présentation PowerPoint</vt:lpstr>
      <vt:lpstr>Affichage spécifique lors du renouvellement des droits</vt:lpstr>
      <vt:lpstr>Présentation PowerPoint</vt:lpstr>
      <vt:lpstr>Assurance Vieillesse des Aidants : ouverture de la téléprocédure</vt:lpstr>
      <vt:lpstr>Assurance Vieillesse des Aidants : ouverture de la téléprocédure</vt:lpstr>
      <vt:lpstr>Assurance Vieillesse des Aidants : ouverture de la téléprocédure</vt:lpstr>
      <vt:lpstr>Assurance Vieillesse des Aidants : ouverture de la téléprocédure</vt:lpstr>
      <vt:lpstr>Assurance Vieillesse des Aidants : ouverture de la téléprocédure</vt:lpstr>
      <vt:lpstr>Présentation PowerPoint</vt:lpstr>
      <vt:lpstr>Médiation : ouverture de la téléprocédure</vt:lpstr>
      <vt:lpstr>Médiation : ouverture de la téléprocédure</vt:lpstr>
      <vt:lpstr>Médiation : ouverture de la téléprocédure</vt:lpstr>
      <vt:lpstr>Présentation PowerPoint</vt:lpstr>
      <vt:lpstr>Médiation : ouverture de la téléprocédure</vt:lpstr>
      <vt:lpstr>Présentation PowerPoint</vt:lpstr>
      <vt:lpstr>La mise en relation avec un conseiller depuis l’application mobile</vt:lpstr>
      <vt:lpstr>Le Serveur Vocal Interactif visuel</vt:lpstr>
      <vt:lpstr>Le Serveur Vocal Interactif visuel</vt:lpstr>
      <vt:lpstr>Présentation PowerPoint</vt:lpstr>
      <vt:lpstr>Les autres évolutions</vt:lpstr>
      <vt:lpstr>Présentation PowerPoint</vt:lpstr>
      <vt:lpstr>Présentation PowerPoint</vt:lpstr>
      <vt:lpstr>Présentation PowerPoint</vt:lpstr>
      <vt:lpstr>Présentation PowerPoint</vt:lpstr>
    </vt:vector>
  </TitlesOfParts>
  <Company>CNAF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partenaires</dc:title>
  <dc:creator>Vanessa LE-PAGE 293</dc:creator>
  <cp:lastModifiedBy>Vanessa LE-PAGE 293</cp:lastModifiedBy>
  <cp:revision>1</cp:revision>
  <dcterms:created xsi:type="dcterms:W3CDTF">2024-12-02T10:09:15Z</dcterms:created>
  <dcterms:modified xsi:type="dcterms:W3CDTF">2024-12-13T08:30:47Z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0x010100868278B619C5574FACA469417109D16F</vt:lpwstr>
  </property>
</Properties>
</file>