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7"/>
  </p:notesMasterIdLst>
  <p:sldIdLst>
    <p:sldId id="256" r:id="rId4"/>
    <p:sldId id="303" r:id="rId5"/>
    <p:sldId id="287" r:id="rId6"/>
    <p:sldId id="288" r:id="rId7"/>
    <p:sldId id="300" r:id="rId8"/>
    <p:sldId id="302" r:id="rId9"/>
    <p:sldId id="301" r:id="rId10"/>
    <p:sldId id="291" r:id="rId11"/>
    <p:sldId id="261" r:id="rId12"/>
    <p:sldId id="264" r:id="rId13"/>
    <p:sldId id="268" r:id="rId14"/>
    <p:sldId id="265" r:id="rId15"/>
    <p:sldId id="266" r:id="rId16"/>
    <p:sldId id="267" r:id="rId17"/>
    <p:sldId id="282" r:id="rId18"/>
    <p:sldId id="283" r:id="rId19"/>
    <p:sldId id="298" r:id="rId20"/>
    <p:sldId id="299" r:id="rId21"/>
    <p:sldId id="262" r:id="rId22"/>
    <p:sldId id="263" r:id="rId23"/>
    <p:sldId id="293" r:id="rId24"/>
    <p:sldId id="289" r:id="rId25"/>
    <p:sldId id="277" r:id="rId2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9933"/>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0" autoAdjust="0"/>
    <p:restoredTop sz="81121" autoAdjust="0"/>
  </p:normalViewPr>
  <p:slideViewPr>
    <p:cSldViewPr>
      <p:cViewPr varScale="1">
        <p:scale>
          <a:sx n="111" d="100"/>
          <a:sy n="111" d="100"/>
        </p:scale>
        <p:origin x="1578"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fr-FR" sz="1800" b="0" strike="noStrike" spc="-1">
                <a:solidFill>
                  <a:srgbClr val="000000"/>
                </a:solidFill>
                <a:latin typeface="Century Schoolbook"/>
              </a:rPr>
              <a:t>Cliquez pour déplacer la diapo</a:t>
            </a:r>
          </a:p>
        </p:txBody>
      </p:sp>
      <p:sp>
        <p:nvSpPr>
          <p:cNvPr id="111" name="PlaceHolder 2"/>
          <p:cNvSpPr>
            <a:spLocks noGrp="1"/>
          </p:cNvSpPr>
          <p:nvPr>
            <p:ph type="body"/>
          </p:nvPr>
        </p:nvSpPr>
        <p:spPr>
          <a:xfrm>
            <a:off x="756000" y="5078520"/>
            <a:ext cx="6047640" cy="4811040"/>
          </a:xfrm>
          <a:prstGeom prst="rect">
            <a:avLst/>
          </a:prstGeom>
        </p:spPr>
        <p:txBody>
          <a:bodyPr lIns="0" tIns="0" rIns="0" bIns="0">
            <a:noAutofit/>
          </a:bodyPr>
          <a:lstStyle/>
          <a:p>
            <a:r>
              <a:rPr lang="fr-FR" sz="2000" b="0" strike="noStrike" spc="-1">
                <a:latin typeface="Arial"/>
              </a:rPr>
              <a:t>Cliquez pour modifier le format des notes</a:t>
            </a:r>
          </a:p>
        </p:txBody>
      </p:sp>
      <p:sp>
        <p:nvSpPr>
          <p:cNvPr id="112" name="PlaceHolder 3"/>
          <p:cNvSpPr>
            <a:spLocks noGrp="1"/>
          </p:cNvSpPr>
          <p:nvPr>
            <p:ph type="hdr"/>
          </p:nvPr>
        </p:nvSpPr>
        <p:spPr>
          <a:xfrm>
            <a:off x="0" y="0"/>
            <a:ext cx="3280680" cy="534240"/>
          </a:xfrm>
          <a:prstGeom prst="rect">
            <a:avLst/>
          </a:prstGeom>
        </p:spPr>
        <p:txBody>
          <a:bodyPr lIns="0" tIns="0" rIns="0" bIns="0">
            <a:noAutofit/>
          </a:bodyPr>
          <a:lstStyle/>
          <a:p>
            <a:r>
              <a:rPr lang="fr-FR" sz="1400" b="0" strike="noStrike" spc="-1">
                <a:latin typeface="Times New Roman"/>
              </a:rPr>
              <a:t> </a:t>
            </a:r>
          </a:p>
        </p:txBody>
      </p:sp>
      <p:sp>
        <p:nvSpPr>
          <p:cNvPr id="113"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fr-FR" sz="1400" b="0" strike="noStrike" spc="-1">
                <a:latin typeface="Times New Roman"/>
              </a:rPr>
              <a:t> </a:t>
            </a:r>
          </a:p>
        </p:txBody>
      </p:sp>
      <p:sp>
        <p:nvSpPr>
          <p:cNvPr id="114" name="PlaceHolder 5"/>
          <p:cNvSpPr>
            <a:spLocks noGrp="1"/>
          </p:cNvSpPr>
          <p:nvPr>
            <p:ph type="ftr"/>
          </p:nvPr>
        </p:nvSpPr>
        <p:spPr>
          <a:xfrm>
            <a:off x="0" y="10157400"/>
            <a:ext cx="3280680" cy="534240"/>
          </a:xfrm>
          <a:prstGeom prst="rect">
            <a:avLst/>
          </a:prstGeom>
        </p:spPr>
        <p:txBody>
          <a:bodyPr lIns="0" tIns="0" rIns="0" bIns="0" anchor="b">
            <a:noAutofit/>
          </a:bodyPr>
          <a:lstStyle/>
          <a:p>
            <a:r>
              <a:rPr lang="fr-FR" sz="1400" b="0" strike="noStrike" spc="-1">
                <a:latin typeface="Times New Roman"/>
              </a:rPr>
              <a:t> </a:t>
            </a:r>
          </a:p>
        </p:txBody>
      </p:sp>
      <p:sp>
        <p:nvSpPr>
          <p:cNvPr id="115"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C636489C-6411-4110-B7A0-D38CEC1C5308}" type="slidenum">
              <a:rPr lang="fr-FR" sz="1400" b="0" strike="noStrike" spc="-1">
                <a:latin typeface="Times New Roman"/>
              </a:rPr>
              <a:t>‹N°›</a:t>
            </a:fld>
            <a:endParaRPr lang="fr-FR" sz="1400" b="0" strike="noStrike" spc="-1">
              <a:latin typeface="Times New Roman"/>
            </a:endParaRPr>
          </a:p>
        </p:txBody>
      </p:sp>
    </p:spTree>
    <p:extLst>
      <p:ext uri="{BB962C8B-B14F-4D97-AF65-F5344CB8AC3E}">
        <p14:creationId xmlns:p14="http://schemas.microsoft.com/office/powerpoint/2010/main" val="2449621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PlaceHolder 1"/>
          <p:cNvSpPr>
            <a:spLocks noGrp="1" noRot="1" noChangeAspect="1"/>
          </p:cNvSpPr>
          <p:nvPr>
            <p:ph type="sldImg"/>
          </p:nvPr>
        </p:nvSpPr>
        <p:spPr>
          <a:xfrm>
            <a:off x="917575" y="744538"/>
            <a:ext cx="4962525" cy="3722687"/>
          </a:xfrm>
          <a:prstGeom prst="rect">
            <a:avLst/>
          </a:prstGeom>
        </p:spPr>
      </p:sp>
      <p:sp>
        <p:nvSpPr>
          <p:cNvPr id="190" name="PlaceHolder 2"/>
          <p:cNvSpPr>
            <a:spLocks noGrp="1"/>
          </p:cNvSpPr>
          <p:nvPr>
            <p:ph type="body"/>
          </p:nvPr>
        </p:nvSpPr>
        <p:spPr>
          <a:xfrm>
            <a:off x="679680" y="4715280"/>
            <a:ext cx="5437800" cy="4466520"/>
          </a:xfrm>
          <a:prstGeom prst="rect">
            <a:avLst/>
          </a:prstGeom>
        </p:spPr>
        <p:txBody>
          <a:bodyPr>
            <a:noAutofit/>
          </a:bodyPr>
          <a:lstStyle/>
          <a:p>
            <a:endParaRPr lang="fr-FR" sz="2000" b="0" strike="noStrike" spc="-1">
              <a:latin typeface="Arial"/>
            </a:endParaRPr>
          </a:p>
        </p:txBody>
      </p:sp>
      <p:sp>
        <p:nvSpPr>
          <p:cNvPr id="191"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827B0B3A-B083-4679-B7F9-96DA408D5772}" type="slidenum">
              <a:rPr lang="fr-FR" sz="1200" b="0" strike="noStrike" spc="-1">
                <a:solidFill>
                  <a:srgbClr val="000000"/>
                </a:solidFill>
                <a:latin typeface="+mn-lt"/>
                <a:ea typeface="+mn-ea"/>
              </a:rPr>
              <a:t>1</a:t>
            </a:fld>
            <a:endParaRPr lang="fr-FR" sz="1200" b="0" strike="noStrike" spc="-1">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PlaceHolder 1"/>
          <p:cNvSpPr>
            <a:spLocks noGrp="1" noRot="1" noChangeAspect="1"/>
          </p:cNvSpPr>
          <p:nvPr>
            <p:ph type="sldImg"/>
          </p:nvPr>
        </p:nvSpPr>
        <p:spPr>
          <a:xfrm>
            <a:off x="917575" y="744538"/>
            <a:ext cx="4962525" cy="3722687"/>
          </a:xfrm>
          <a:prstGeom prst="rect">
            <a:avLst/>
          </a:prstGeom>
        </p:spPr>
      </p:sp>
      <p:sp>
        <p:nvSpPr>
          <p:cNvPr id="208" name="PlaceHolder 2"/>
          <p:cNvSpPr>
            <a:spLocks noGrp="1"/>
          </p:cNvSpPr>
          <p:nvPr>
            <p:ph type="body"/>
          </p:nvPr>
        </p:nvSpPr>
        <p:spPr>
          <a:xfrm>
            <a:off x="679680" y="4715280"/>
            <a:ext cx="5437800" cy="4466520"/>
          </a:xfrm>
          <a:prstGeom prst="rect">
            <a:avLst/>
          </a:prstGeom>
        </p:spPr>
        <p:txBody>
          <a:bodyPr>
            <a:noAutofit/>
          </a:bodyPr>
          <a:lstStyle/>
          <a:p>
            <a:endParaRPr lang="fr-FR" sz="2000" b="0" strike="noStrike" spc="-1">
              <a:latin typeface="Arial"/>
            </a:endParaRPr>
          </a:p>
        </p:txBody>
      </p:sp>
      <p:sp>
        <p:nvSpPr>
          <p:cNvPr id="209"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E43F87B9-C0A0-4492-885A-F629E0B463F5}" type="slidenum">
              <a:rPr lang="fr-FR" sz="1200" b="0" strike="noStrike" spc="-1">
                <a:solidFill>
                  <a:srgbClr val="000000"/>
                </a:solidFill>
                <a:latin typeface="+mn-lt"/>
                <a:ea typeface="+mn-ea"/>
              </a:rPr>
              <a:t>19</a:t>
            </a:fld>
            <a:endParaRPr lang="fr-FR" sz="1200" b="0" strike="noStrike" spc="-1">
              <a:latin typeface="Times New Roman"/>
            </a:endParaRPr>
          </a:p>
        </p:txBody>
      </p:sp>
    </p:spTree>
    <p:extLst>
      <p:ext uri="{BB962C8B-B14F-4D97-AF65-F5344CB8AC3E}">
        <p14:creationId xmlns:p14="http://schemas.microsoft.com/office/powerpoint/2010/main" val="502076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laceHolder 1"/>
          <p:cNvSpPr>
            <a:spLocks noGrp="1" noRot="1" noChangeAspect="1"/>
          </p:cNvSpPr>
          <p:nvPr>
            <p:ph type="sldImg"/>
          </p:nvPr>
        </p:nvSpPr>
        <p:spPr>
          <a:xfrm>
            <a:off x="917575" y="744538"/>
            <a:ext cx="4962525" cy="3722687"/>
          </a:xfrm>
          <a:prstGeom prst="rect">
            <a:avLst/>
          </a:prstGeom>
        </p:spPr>
      </p:sp>
      <p:sp>
        <p:nvSpPr>
          <p:cNvPr id="211" name="PlaceHolder 2"/>
          <p:cNvSpPr>
            <a:spLocks noGrp="1"/>
          </p:cNvSpPr>
          <p:nvPr>
            <p:ph type="body"/>
          </p:nvPr>
        </p:nvSpPr>
        <p:spPr>
          <a:xfrm>
            <a:off x="679680" y="4715280"/>
            <a:ext cx="5437800" cy="4466520"/>
          </a:xfrm>
          <a:prstGeom prst="rect">
            <a:avLst/>
          </a:prstGeom>
        </p:spPr>
        <p:txBody>
          <a:bodyPr>
            <a:noAutofit/>
          </a:bodyPr>
          <a:lstStyle/>
          <a:p>
            <a:endParaRPr lang="fr-FR" sz="2000" b="0" strike="noStrike" spc="-1">
              <a:latin typeface="Arial"/>
            </a:endParaRPr>
          </a:p>
        </p:txBody>
      </p:sp>
      <p:sp>
        <p:nvSpPr>
          <p:cNvPr id="212"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E5CD636B-2E0C-476E-9E9A-57BB5EA0C517}" type="slidenum">
              <a:rPr lang="fr-FR" sz="1200" b="0" strike="noStrike" spc="-1">
                <a:solidFill>
                  <a:srgbClr val="000000"/>
                </a:solidFill>
                <a:latin typeface="+mn-lt"/>
                <a:ea typeface="+mn-ea"/>
              </a:rPr>
              <a:t>20</a:t>
            </a:fld>
            <a:endParaRPr lang="fr-FR" sz="1200" b="0" strike="noStrike" spc="-1">
              <a:latin typeface="Times New Roman"/>
            </a:endParaRPr>
          </a:p>
        </p:txBody>
      </p:sp>
    </p:spTree>
    <p:extLst>
      <p:ext uri="{BB962C8B-B14F-4D97-AF65-F5344CB8AC3E}">
        <p14:creationId xmlns:p14="http://schemas.microsoft.com/office/powerpoint/2010/main" val="2231829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08075" y="812800"/>
            <a:ext cx="5343525" cy="40084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p:nvPr>
        </p:nvSpPr>
        <p:spPr/>
        <p:txBody>
          <a:bodyPr/>
          <a:lstStyle/>
          <a:p>
            <a:pPr algn="r"/>
            <a:fld id="{C636489C-6411-4110-B7A0-D38CEC1C5308}" type="slidenum">
              <a:rPr lang="fr-FR" sz="1400" b="0" strike="noStrike" spc="-1" smtClean="0">
                <a:latin typeface="Times New Roman"/>
              </a:rPr>
              <a:t>21</a:t>
            </a:fld>
            <a:endParaRPr lang="fr-FR" sz="1400" b="0" strike="noStrike" spc="-1">
              <a:latin typeface="Times New Roman"/>
            </a:endParaRPr>
          </a:p>
        </p:txBody>
      </p:sp>
    </p:spTree>
    <p:extLst>
      <p:ext uri="{BB962C8B-B14F-4D97-AF65-F5344CB8AC3E}">
        <p14:creationId xmlns:p14="http://schemas.microsoft.com/office/powerpoint/2010/main" val="1403823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PlaceHolder 1"/>
          <p:cNvSpPr>
            <a:spLocks noGrp="1" noRot="1" noChangeAspect="1"/>
          </p:cNvSpPr>
          <p:nvPr>
            <p:ph type="sldImg"/>
          </p:nvPr>
        </p:nvSpPr>
        <p:spPr>
          <a:xfrm>
            <a:off x="917575" y="744538"/>
            <a:ext cx="4962525" cy="3722687"/>
          </a:xfrm>
          <a:prstGeom prst="rect">
            <a:avLst/>
          </a:prstGeom>
        </p:spPr>
      </p:sp>
      <p:sp>
        <p:nvSpPr>
          <p:cNvPr id="250" name="PlaceHolder 2"/>
          <p:cNvSpPr>
            <a:spLocks noGrp="1"/>
          </p:cNvSpPr>
          <p:nvPr>
            <p:ph type="body"/>
          </p:nvPr>
        </p:nvSpPr>
        <p:spPr>
          <a:xfrm>
            <a:off x="679680" y="4715280"/>
            <a:ext cx="5437800" cy="4466520"/>
          </a:xfrm>
          <a:prstGeom prst="rect">
            <a:avLst/>
          </a:prstGeom>
        </p:spPr>
        <p:txBody>
          <a:bodyPr>
            <a:noAutofit/>
          </a:bodyPr>
          <a:lstStyle/>
          <a:p>
            <a:endParaRPr lang="fr-FR" sz="2000" b="0" strike="noStrike" spc="-1">
              <a:latin typeface="Arial"/>
            </a:endParaRPr>
          </a:p>
        </p:txBody>
      </p:sp>
      <p:sp>
        <p:nvSpPr>
          <p:cNvPr id="251"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70BAFB22-1505-4E7B-8644-44E9F0CF1542}" type="slidenum">
              <a:rPr lang="fr-FR" sz="1200" b="0" strike="noStrike" spc="-1">
                <a:solidFill>
                  <a:srgbClr val="000000"/>
                </a:solidFill>
                <a:latin typeface="+mn-lt"/>
                <a:ea typeface="+mn-ea"/>
              </a:rPr>
              <a:t>23</a:t>
            </a:fld>
            <a:endParaRPr lang="fr-FR"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noRot="1" noChangeAspect="1"/>
          </p:cNvSpPr>
          <p:nvPr>
            <p:ph type="sldImg"/>
          </p:nvPr>
        </p:nvSpPr>
        <p:spPr>
          <a:xfrm>
            <a:off x="917575" y="744538"/>
            <a:ext cx="4962525" cy="3722687"/>
          </a:xfrm>
          <a:prstGeom prst="rect">
            <a:avLst/>
          </a:prstGeom>
        </p:spPr>
      </p:sp>
      <p:sp>
        <p:nvSpPr>
          <p:cNvPr id="205" name="PlaceHolder 2"/>
          <p:cNvSpPr>
            <a:spLocks noGrp="1"/>
          </p:cNvSpPr>
          <p:nvPr>
            <p:ph type="body"/>
          </p:nvPr>
        </p:nvSpPr>
        <p:spPr>
          <a:xfrm>
            <a:off x="679680" y="4715280"/>
            <a:ext cx="5437800" cy="4466520"/>
          </a:xfrm>
          <a:prstGeom prst="rect">
            <a:avLst/>
          </a:prstGeom>
        </p:spPr>
        <p:txBody>
          <a:bodyPr>
            <a:noAutofit/>
          </a:bodyPr>
          <a:lstStyle/>
          <a:p>
            <a:pPr marL="216000" indent="-216000">
              <a:lnSpc>
                <a:spcPct val="100000"/>
              </a:lnSpc>
            </a:pPr>
            <a:r>
              <a:rPr lang="fr-FR" sz="1200" b="0" strike="noStrike" spc="-1" dirty="0">
                <a:solidFill>
                  <a:srgbClr val="000000"/>
                </a:solidFill>
                <a:latin typeface="+mn-lt"/>
                <a:ea typeface="+mn-ea"/>
              </a:rPr>
              <a:t>Le double objectif poursuivi par les </a:t>
            </a:r>
            <a:r>
              <a:rPr lang="fr-FR" sz="1200" b="0" strike="noStrike" spc="-1" dirty="0" err="1">
                <a:solidFill>
                  <a:srgbClr val="000000"/>
                </a:solidFill>
                <a:latin typeface="+mn-lt"/>
                <a:ea typeface="+mn-ea"/>
              </a:rPr>
              <a:t>Clas</a:t>
            </a:r>
            <a:r>
              <a:rPr lang="fr-FR" sz="1200" b="0" strike="noStrike" spc="-1" dirty="0">
                <a:solidFill>
                  <a:srgbClr val="000000"/>
                </a:solidFill>
                <a:latin typeface="+mn-lt"/>
                <a:ea typeface="+mn-ea"/>
              </a:rPr>
              <a:t> (des actions en direction des enfants mais également de leurs parents pour consolider leurs rapports à l’école) constitue </a:t>
            </a:r>
            <a:r>
              <a:rPr lang="fr-FR" sz="1200" b="1" strike="noStrike" spc="-1" dirty="0">
                <a:solidFill>
                  <a:srgbClr val="000000"/>
                </a:solidFill>
                <a:latin typeface="+mn-lt"/>
                <a:ea typeface="+mn-ea"/>
              </a:rPr>
              <a:t>l’originalité de ce dispositif</a:t>
            </a:r>
            <a:r>
              <a:rPr lang="fr-FR" sz="1200" b="0" strike="noStrike" spc="-1" dirty="0">
                <a:solidFill>
                  <a:srgbClr val="000000"/>
                </a:solidFill>
                <a:latin typeface="+mn-lt"/>
                <a:ea typeface="+mn-ea"/>
              </a:rPr>
              <a:t>. C’est au titre de cette dimension de soutien à la parentalité que la branche Famille finance les </a:t>
            </a:r>
            <a:r>
              <a:rPr lang="fr-FR" sz="1200" b="0" strike="noStrike" spc="-1" dirty="0" err="1">
                <a:solidFill>
                  <a:srgbClr val="000000"/>
                </a:solidFill>
                <a:latin typeface="+mn-lt"/>
                <a:ea typeface="+mn-ea"/>
              </a:rPr>
              <a:t>Clas</a:t>
            </a:r>
            <a:r>
              <a:rPr lang="fr-FR" sz="1200" b="0" strike="noStrike" spc="-1" dirty="0">
                <a:solidFill>
                  <a:srgbClr val="000000"/>
                </a:solidFill>
                <a:latin typeface="+mn-lt"/>
                <a:ea typeface="+mn-ea"/>
              </a:rPr>
              <a:t>.</a:t>
            </a:r>
            <a:endParaRPr lang="fr-FR" sz="1200" b="0" strike="noStrike" spc="-1" dirty="0">
              <a:latin typeface="Arial"/>
            </a:endParaRPr>
          </a:p>
        </p:txBody>
      </p:sp>
      <p:sp>
        <p:nvSpPr>
          <p:cNvPr id="206"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A56F32F1-D9CE-4FA5-A242-EB2CCEA81C42}" type="slidenum">
              <a:rPr lang="fr-FR" sz="1200" b="0" strike="noStrike" spc="-1">
                <a:solidFill>
                  <a:srgbClr val="000000"/>
                </a:solidFill>
                <a:latin typeface="+mn-lt"/>
                <a:ea typeface="+mn-ea"/>
              </a:rPr>
              <a:t>9</a:t>
            </a:fld>
            <a:endParaRPr lang="fr-FR" sz="1200" b="0" strike="noStrike"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PlaceHolder 1"/>
          <p:cNvSpPr>
            <a:spLocks noGrp="1" noRot="1" noChangeAspect="1"/>
          </p:cNvSpPr>
          <p:nvPr>
            <p:ph type="sldImg"/>
          </p:nvPr>
        </p:nvSpPr>
        <p:spPr>
          <a:xfrm>
            <a:off x="917575" y="744538"/>
            <a:ext cx="4962525" cy="3722687"/>
          </a:xfrm>
          <a:prstGeom prst="rect">
            <a:avLst/>
          </a:prstGeom>
        </p:spPr>
      </p:sp>
      <p:sp>
        <p:nvSpPr>
          <p:cNvPr id="214" name="PlaceHolder 2"/>
          <p:cNvSpPr>
            <a:spLocks noGrp="1"/>
          </p:cNvSpPr>
          <p:nvPr>
            <p:ph type="body"/>
          </p:nvPr>
        </p:nvSpPr>
        <p:spPr>
          <a:xfrm>
            <a:off x="679680" y="4715280"/>
            <a:ext cx="5437800" cy="4466520"/>
          </a:xfrm>
          <a:prstGeom prst="rect">
            <a:avLst/>
          </a:prstGeom>
        </p:spPr>
        <p:txBody>
          <a:bodyPr>
            <a:noAutofit/>
          </a:bodyPr>
          <a:lstStyle/>
          <a:p>
            <a:pPr marL="216000" indent="-216000">
              <a:lnSpc>
                <a:spcPct val="100000"/>
              </a:lnSpc>
            </a:pPr>
            <a:r>
              <a:rPr lang="fr-FR" sz="1200" b="0" strike="noStrike" spc="-1" dirty="0">
                <a:solidFill>
                  <a:srgbClr val="000000"/>
                </a:solidFill>
                <a:latin typeface="+mn-lt"/>
                <a:ea typeface="+mn-ea"/>
              </a:rPr>
              <a:t>Le principe du co-financement est une règle afin d’inscrire les projets dans une dynamique partenariale.</a:t>
            </a:r>
            <a:endParaRPr lang="fr-FR" sz="1200" b="0" strike="noStrike" spc="-1" dirty="0">
              <a:latin typeface="Arial"/>
            </a:endParaRPr>
          </a:p>
          <a:p>
            <a:pPr marL="216000" indent="-216000">
              <a:lnSpc>
                <a:spcPct val="100000"/>
              </a:lnSpc>
            </a:pPr>
            <a:r>
              <a:rPr lang="fr-FR" sz="1200" b="0" strike="noStrike" spc="-1" dirty="0">
                <a:solidFill>
                  <a:srgbClr val="000000"/>
                </a:solidFill>
                <a:latin typeface="+mn-lt"/>
                <a:ea typeface="+mn-ea"/>
              </a:rPr>
              <a:t>Le montant total des financements accordés par la branche Famille au titre du dispositif </a:t>
            </a:r>
            <a:r>
              <a:rPr lang="fr-FR" sz="1200" b="0" strike="noStrike" spc="-1" dirty="0" err="1">
                <a:solidFill>
                  <a:srgbClr val="000000"/>
                </a:solidFill>
                <a:latin typeface="+mn-lt"/>
                <a:ea typeface="+mn-ea"/>
              </a:rPr>
              <a:t>Clas</a:t>
            </a:r>
            <a:r>
              <a:rPr lang="fr-FR" sz="1200" b="0" strike="noStrike" spc="-1" dirty="0">
                <a:solidFill>
                  <a:srgbClr val="000000"/>
                </a:solidFill>
                <a:latin typeface="+mn-lt"/>
                <a:ea typeface="+mn-ea"/>
              </a:rPr>
              <a:t> ne peut excéder 80 % du coût total annuel de fonctionnement (ou de la dépense d’investissement ou d’équipement) d’une structure ou d’un service.</a:t>
            </a:r>
            <a:endParaRPr lang="fr-FR" sz="1200" b="0" strike="noStrike" spc="-1" dirty="0">
              <a:latin typeface="Arial"/>
            </a:endParaRPr>
          </a:p>
          <a:p>
            <a:pPr marL="216000" indent="-216000">
              <a:lnSpc>
                <a:spcPct val="100000"/>
              </a:lnSpc>
            </a:pPr>
            <a:r>
              <a:rPr lang="fr-FR" sz="1200" b="0" strike="noStrike" spc="-1" dirty="0">
                <a:solidFill>
                  <a:srgbClr val="000000"/>
                </a:solidFill>
                <a:latin typeface="+mn-lt"/>
                <a:ea typeface="+mn-ea"/>
              </a:rPr>
              <a:t> </a:t>
            </a:r>
            <a:endParaRPr lang="fr-FR" sz="1200" b="0" strike="noStrike" spc="-1" dirty="0">
              <a:latin typeface="Arial"/>
            </a:endParaRPr>
          </a:p>
          <a:p>
            <a:pPr marL="216000" indent="-216000">
              <a:lnSpc>
                <a:spcPct val="100000"/>
              </a:lnSpc>
            </a:pPr>
            <a:r>
              <a:rPr lang="fr-FR" sz="1200" b="1" strike="noStrike" spc="-1" dirty="0">
                <a:solidFill>
                  <a:srgbClr val="000000"/>
                </a:solidFill>
                <a:latin typeface="+mn-lt"/>
                <a:ea typeface="+mn-ea"/>
              </a:rPr>
              <a:t>Les actions peuvent bénéficier d’un financement pluriannuel</a:t>
            </a:r>
            <a:endParaRPr lang="fr-FR" sz="1200" b="0" strike="noStrike" spc="-1" dirty="0">
              <a:latin typeface="Arial"/>
            </a:endParaRPr>
          </a:p>
          <a:p>
            <a:pPr marL="216000" indent="-216000">
              <a:lnSpc>
                <a:spcPct val="100000"/>
              </a:lnSpc>
            </a:pPr>
            <a:r>
              <a:rPr lang="fr-FR" sz="1200" b="0" strike="noStrike" spc="-1" dirty="0">
                <a:solidFill>
                  <a:srgbClr val="000000"/>
                </a:solidFill>
                <a:latin typeface="+mn-lt"/>
                <a:ea typeface="+mn-ea"/>
              </a:rPr>
              <a:t> </a:t>
            </a:r>
            <a:endParaRPr lang="fr-FR" sz="1200" b="0" strike="noStrike" spc="-1" dirty="0">
              <a:latin typeface="Arial"/>
            </a:endParaRPr>
          </a:p>
          <a:p>
            <a:pPr marL="216000" indent="-216000">
              <a:lnSpc>
                <a:spcPct val="100000"/>
              </a:lnSpc>
            </a:pPr>
            <a:r>
              <a:rPr lang="fr-FR" sz="1200" b="0" strike="noStrike" spc="-1" dirty="0">
                <a:solidFill>
                  <a:srgbClr val="000000"/>
                </a:solidFill>
                <a:latin typeface="+mn-lt"/>
                <a:ea typeface="+mn-ea"/>
              </a:rPr>
              <a:t>pour les actions portées par des centres sociaux : ce financement doit être adossé à la période d’agrément par la Caf ;</a:t>
            </a:r>
            <a:endParaRPr lang="fr-FR" sz="1200" b="0" strike="noStrike" spc="-1" dirty="0">
              <a:latin typeface="Arial"/>
            </a:endParaRPr>
          </a:p>
          <a:p>
            <a:pPr marL="216000" indent="-216000">
              <a:lnSpc>
                <a:spcPct val="100000"/>
              </a:lnSpc>
            </a:pPr>
            <a:r>
              <a:rPr lang="fr-FR" sz="1200" b="0" strike="noStrike" spc="-1" dirty="0">
                <a:solidFill>
                  <a:srgbClr val="000000"/>
                </a:solidFill>
                <a:latin typeface="+mn-lt"/>
                <a:ea typeface="+mn-ea"/>
              </a:rPr>
              <a:t>pour les actions proposées par des porteurs de projets soutenus par la Caf depuis au moins deux ans : ce financement est versé dans le cadre d’une convention d’objectifs et de financement (</a:t>
            </a:r>
            <a:r>
              <a:rPr lang="fr-FR" sz="1200" b="0" strike="noStrike" spc="-1" dirty="0" err="1">
                <a:solidFill>
                  <a:srgbClr val="000000"/>
                </a:solidFill>
                <a:latin typeface="+mn-lt"/>
                <a:ea typeface="+mn-ea"/>
              </a:rPr>
              <a:t>Cof</a:t>
            </a:r>
            <a:r>
              <a:rPr lang="fr-FR" sz="1200" b="0" strike="noStrike" spc="-1" dirty="0">
                <a:solidFill>
                  <a:srgbClr val="000000"/>
                </a:solidFill>
                <a:latin typeface="+mn-lt"/>
                <a:ea typeface="+mn-ea"/>
              </a:rPr>
              <a:t>) établie pour une durée de 4 ans maximum.</a:t>
            </a:r>
            <a:endParaRPr lang="fr-FR" sz="1200" b="0" strike="noStrike" spc="-1" dirty="0">
              <a:latin typeface="Arial"/>
            </a:endParaRPr>
          </a:p>
          <a:p>
            <a:pPr marL="216000" indent="-216000">
              <a:lnSpc>
                <a:spcPct val="100000"/>
              </a:lnSpc>
            </a:pPr>
            <a:endParaRPr lang="fr-FR" sz="1200" b="0" strike="noStrike" spc="-1" dirty="0">
              <a:latin typeface="Arial"/>
            </a:endParaRPr>
          </a:p>
        </p:txBody>
      </p:sp>
      <p:sp>
        <p:nvSpPr>
          <p:cNvPr id="215"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3B4A7D66-0226-4F4B-8C9C-4F8E32D4AF4E}" type="slidenum">
              <a:rPr lang="fr-FR" sz="1200" b="0" strike="noStrike" spc="-1">
                <a:solidFill>
                  <a:srgbClr val="000000"/>
                </a:solidFill>
                <a:latin typeface="+mn-lt"/>
                <a:ea typeface="+mn-ea"/>
              </a:rPr>
              <a:t>10</a:t>
            </a:fld>
            <a:endParaRPr lang="fr-FR" sz="1200" b="0" strike="noStrike" spc="-1">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PlaceHolder 1"/>
          <p:cNvSpPr>
            <a:spLocks noGrp="1" noRot="1" noChangeAspect="1"/>
          </p:cNvSpPr>
          <p:nvPr>
            <p:ph type="sldImg"/>
          </p:nvPr>
        </p:nvSpPr>
        <p:spPr>
          <a:xfrm>
            <a:off x="917575" y="744538"/>
            <a:ext cx="4962525" cy="3722687"/>
          </a:xfrm>
          <a:prstGeom prst="rect">
            <a:avLst/>
          </a:prstGeom>
        </p:spPr>
      </p:sp>
      <p:sp>
        <p:nvSpPr>
          <p:cNvPr id="226" name="PlaceHolder 2"/>
          <p:cNvSpPr>
            <a:spLocks noGrp="1"/>
          </p:cNvSpPr>
          <p:nvPr>
            <p:ph type="body"/>
          </p:nvPr>
        </p:nvSpPr>
        <p:spPr>
          <a:xfrm>
            <a:off x="679680" y="4715280"/>
            <a:ext cx="5437800" cy="4466520"/>
          </a:xfrm>
          <a:prstGeom prst="rect">
            <a:avLst/>
          </a:prstGeom>
        </p:spPr>
        <p:txBody>
          <a:bodyPr>
            <a:noAutofit/>
          </a:bodyPr>
          <a:lstStyle/>
          <a:p>
            <a:pPr>
              <a:lnSpc>
                <a:spcPct val="100000"/>
              </a:lnSpc>
            </a:pPr>
            <a:r>
              <a:rPr lang="fr-FR" sz="1200" b="0" strike="noStrike" spc="-1" dirty="0">
                <a:latin typeface="Arial"/>
              </a:rPr>
              <a:t>Une attention particulière est portée au recrutement et à l’encadrement des accompagnateurs à la scolarité, ainsi qu’au suivi et à l’évaluation de leurs interventions.</a:t>
            </a:r>
          </a:p>
          <a:p>
            <a:pPr>
              <a:lnSpc>
                <a:spcPct val="100000"/>
              </a:lnSpc>
            </a:pPr>
            <a:r>
              <a:rPr lang="fr-FR" sz="1200" b="0" strike="noStrike" spc="-1" dirty="0">
                <a:latin typeface="Arial"/>
              </a:rPr>
              <a:t>Formation cette année par la fédération des centres sociaux avec l’intervention de l’</a:t>
            </a:r>
            <a:r>
              <a:rPr lang="fr-FR" sz="1200" b="0" strike="noStrike" spc="-1" dirty="0" err="1">
                <a:latin typeface="Arial"/>
              </a:rPr>
              <a:t>ireps</a:t>
            </a:r>
            <a:r>
              <a:rPr lang="fr-FR" sz="1200" b="0" strike="noStrike" spc="-1" dirty="0">
                <a:latin typeface="Arial"/>
              </a:rPr>
              <a:t> – formation à destination des coordinateurs et des animateurs </a:t>
            </a:r>
          </a:p>
        </p:txBody>
      </p:sp>
      <p:sp>
        <p:nvSpPr>
          <p:cNvPr id="227"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2977E6ED-A4ED-4191-895B-BDC08A82A8A6}" type="slidenum">
              <a:rPr lang="fr-FR" sz="1200" b="0" strike="noStrike" spc="-1">
                <a:solidFill>
                  <a:srgbClr val="000000"/>
                </a:solidFill>
                <a:latin typeface="+mn-lt"/>
                <a:ea typeface="+mn-ea"/>
              </a:rPr>
              <a:t>11</a:t>
            </a:fld>
            <a:endParaRPr lang="fr-FR" sz="1200" b="0" strike="noStrike" spc="-1">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laceHolder 1"/>
          <p:cNvSpPr>
            <a:spLocks noGrp="1" noRot="1" noChangeAspect="1"/>
          </p:cNvSpPr>
          <p:nvPr>
            <p:ph type="sldImg"/>
          </p:nvPr>
        </p:nvSpPr>
        <p:spPr>
          <a:xfrm>
            <a:off x="917575" y="744538"/>
            <a:ext cx="4962525" cy="3722687"/>
          </a:xfrm>
          <a:prstGeom prst="rect">
            <a:avLst/>
          </a:prstGeom>
        </p:spPr>
      </p:sp>
      <p:sp>
        <p:nvSpPr>
          <p:cNvPr id="217" name="PlaceHolder 2"/>
          <p:cNvSpPr>
            <a:spLocks noGrp="1"/>
          </p:cNvSpPr>
          <p:nvPr>
            <p:ph type="body"/>
          </p:nvPr>
        </p:nvSpPr>
        <p:spPr>
          <a:xfrm>
            <a:off x="679680" y="4715280"/>
            <a:ext cx="5437800" cy="4466520"/>
          </a:xfrm>
          <a:prstGeom prst="rect">
            <a:avLst/>
          </a:prstGeom>
        </p:spPr>
        <p:txBody>
          <a:bodyPr>
            <a:noAutofit/>
          </a:bodyPr>
          <a:lstStyle/>
          <a:p>
            <a:pPr>
              <a:lnSpc>
                <a:spcPct val="100000"/>
              </a:lnSpc>
            </a:pPr>
            <a:r>
              <a:rPr lang="fr-FR" sz="2000" b="0" strike="noStrike" spc="-1" dirty="0">
                <a:latin typeface="Arial"/>
              </a:rPr>
              <a:t>Aux </a:t>
            </a:r>
            <a:r>
              <a:rPr lang="fr-FR" sz="2000" b="1" strike="noStrike" spc="-1" dirty="0">
                <a:latin typeface="Arial"/>
              </a:rPr>
              <a:t>enfants scolarisés du CP au lycée </a:t>
            </a:r>
            <a:r>
              <a:rPr lang="fr-FR" sz="2000" b="0" strike="noStrike" spc="-1" dirty="0">
                <a:latin typeface="Arial"/>
              </a:rPr>
              <a:t>qui ne disposent pas dans leur environnement familial et social de</a:t>
            </a:r>
            <a:r>
              <a:rPr lang="fr-FR" sz="2000" b="1" strike="noStrike" spc="-1" dirty="0">
                <a:latin typeface="Arial"/>
              </a:rPr>
              <a:t> </a:t>
            </a:r>
            <a:r>
              <a:rPr lang="fr-FR" sz="2000" b="0" strike="noStrike" spc="-1" dirty="0">
                <a:latin typeface="Arial"/>
              </a:rPr>
              <a:t>l’appui et des ressources pour s’épanouir et réussir à l’école </a:t>
            </a:r>
            <a:r>
              <a:rPr lang="fr-FR" sz="2000" b="1" strike="noStrike" spc="-1" dirty="0">
                <a:latin typeface="Arial"/>
              </a:rPr>
              <a:t>et pour lesquels un besoin a été repéré en concertation avec les établissements scolaires</a:t>
            </a:r>
            <a:r>
              <a:rPr lang="fr-FR" sz="2000" b="0" strike="noStrike" spc="-1" dirty="0">
                <a:latin typeface="Arial"/>
              </a:rPr>
              <a:t>.</a:t>
            </a:r>
          </a:p>
          <a:p>
            <a:pPr>
              <a:lnSpc>
                <a:spcPct val="100000"/>
              </a:lnSpc>
            </a:pPr>
            <a:endParaRPr lang="fr-FR" sz="2000" b="0" strike="noStrike" spc="-1" dirty="0">
              <a:latin typeface="Arial"/>
            </a:endParaRPr>
          </a:p>
          <a:p>
            <a:pPr>
              <a:lnSpc>
                <a:spcPct val="100000"/>
              </a:lnSpc>
            </a:pPr>
            <a:r>
              <a:rPr lang="fr-FR" sz="1200" b="0" strike="noStrike" spc="-1" dirty="0">
                <a:latin typeface="Calibri"/>
              </a:rPr>
              <a:t>S’appuyer sur les principes de la charte d’accompagnement à la scolarité</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strike="noStrike" spc="-1" dirty="0">
                <a:latin typeface="Calibri"/>
              </a:rPr>
              <a:t>Répondre aux orientations définies dans le volet parentalité du </a:t>
            </a:r>
            <a:r>
              <a:rPr lang="fr-FR" sz="1200" b="0" strike="noStrike" spc="-1" dirty="0" err="1">
                <a:latin typeface="Calibri"/>
              </a:rPr>
              <a:t>Sdsf</a:t>
            </a:r>
            <a:r>
              <a:rPr lang="fr-FR" sz="1200" b="0" strike="noStrike" spc="-1" dirty="0">
                <a:latin typeface="Calibri"/>
              </a:rPr>
              <a:t> et prendre appui sur un diagnostic des besoins</a:t>
            </a:r>
            <a:endParaRPr lang="fr-FR" sz="1200" b="0" strike="noStrike" spc="-1" dirty="0">
              <a:latin typeface="Arial"/>
            </a:endParaRPr>
          </a:p>
          <a:p>
            <a:pPr>
              <a:lnSpc>
                <a:spcPct val="100000"/>
              </a:lnSpc>
            </a:pPr>
            <a:endParaRPr lang="fr-FR" sz="1200" b="0" strike="noStrike" spc="-1" dirty="0">
              <a:latin typeface="Arial"/>
            </a:endParaRPr>
          </a:p>
        </p:txBody>
      </p:sp>
      <p:sp>
        <p:nvSpPr>
          <p:cNvPr id="218"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4D5F6856-1187-4D11-A506-008B3BF8A773}" type="slidenum">
              <a:rPr lang="fr-FR" sz="1200" b="0" strike="noStrike" spc="-1">
                <a:solidFill>
                  <a:srgbClr val="000000"/>
                </a:solidFill>
                <a:latin typeface="+mn-lt"/>
                <a:ea typeface="+mn-ea"/>
              </a:rPr>
              <a:t>12</a:t>
            </a:fld>
            <a:endParaRPr lang="fr-FR"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PlaceHolder 1"/>
          <p:cNvSpPr>
            <a:spLocks noGrp="1" noRot="1" noChangeAspect="1"/>
          </p:cNvSpPr>
          <p:nvPr>
            <p:ph type="sldImg"/>
          </p:nvPr>
        </p:nvSpPr>
        <p:spPr>
          <a:xfrm>
            <a:off x="917575" y="744538"/>
            <a:ext cx="4962525" cy="3722687"/>
          </a:xfrm>
          <a:prstGeom prst="rect">
            <a:avLst/>
          </a:prstGeom>
        </p:spPr>
      </p:sp>
      <p:sp>
        <p:nvSpPr>
          <p:cNvPr id="220" name="PlaceHolder 2"/>
          <p:cNvSpPr>
            <a:spLocks noGrp="1"/>
          </p:cNvSpPr>
          <p:nvPr>
            <p:ph type="body"/>
          </p:nvPr>
        </p:nvSpPr>
        <p:spPr>
          <a:xfrm>
            <a:off x="679680" y="4715280"/>
            <a:ext cx="5437800" cy="4466520"/>
          </a:xfrm>
          <a:prstGeom prst="rect">
            <a:avLst/>
          </a:prstGeom>
        </p:spPr>
        <p:txBody>
          <a:bodyPr>
            <a:noAutofit/>
          </a:bodyPr>
          <a:lstStyle/>
          <a:p>
            <a:endParaRPr lang="fr-FR" sz="2000" b="0" strike="noStrike" spc="-1">
              <a:latin typeface="Arial"/>
            </a:endParaRPr>
          </a:p>
        </p:txBody>
      </p:sp>
      <p:sp>
        <p:nvSpPr>
          <p:cNvPr id="221"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EA15BB21-869A-4C56-B6D0-A718AE63824B}" type="slidenum">
              <a:rPr lang="fr-FR" sz="1200" b="0" strike="noStrike" spc="-1">
                <a:solidFill>
                  <a:srgbClr val="000000"/>
                </a:solidFill>
                <a:latin typeface="+mn-lt"/>
                <a:ea typeface="+mn-ea"/>
              </a:rPr>
              <a:t>13</a:t>
            </a:fld>
            <a:endParaRPr lang="fr-FR"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PlaceHolder 1"/>
          <p:cNvSpPr>
            <a:spLocks noGrp="1" noRot="1" noChangeAspect="1"/>
          </p:cNvSpPr>
          <p:nvPr>
            <p:ph type="sldImg"/>
          </p:nvPr>
        </p:nvSpPr>
        <p:spPr>
          <a:xfrm>
            <a:off x="917575" y="744538"/>
            <a:ext cx="4962525" cy="3722687"/>
          </a:xfrm>
          <a:prstGeom prst="rect">
            <a:avLst/>
          </a:prstGeom>
        </p:spPr>
      </p:sp>
      <p:sp>
        <p:nvSpPr>
          <p:cNvPr id="223" name="PlaceHolder 2"/>
          <p:cNvSpPr>
            <a:spLocks noGrp="1"/>
          </p:cNvSpPr>
          <p:nvPr>
            <p:ph type="body"/>
          </p:nvPr>
        </p:nvSpPr>
        <p:spPr>
          <a:xfrm>
            <a:off x="679680" y="4715280"/>
            <a:ext cx="5437800" cy="4466520"/>
          </a:xfrm>
          <a:prstGeom prst="rect">
            <a:avLst/>
          </a:prstGeom>
        </p:spPr>
        <p:txBody>
          <a:bodyPr>
            <a:noAutofit/>
          </a:bodyPr>
          <a:lstStyle/>
          <a:p>
            <a:r>
              <a:rPr lang="fr-FR" sz="2000" b="0" strike="noStrike" spc="-1" dirty="0">
                <a:latin typeface="Arial"/>
              </a:rPr>
              <a:t>Passage de 1 h à 1h30 par séance avec une préconisation de commencer après les vacances de la toussaint et jusqu’au 15/06</a:t>
            </a:r>
          </a:p>
        </p:txBody>
      </p:sp>
      <p:sp>
        <p:nvSpPr>
          <p:cNvPr id="224"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29116CF2-E3D4-46C9-8052-03FA70423671}" type="slidenum">
              <a:rPr lang="fr-FR" sz="1200" b="0" strike="noStrike" spc="-1">
                <a:solidFill>
                  <a:srgbClr val="000000"/>
                </a:solidFill>
                <a:latin typeface="+mn-lt"/>
                <a:ea typeface="+mn-ea"/>
              </a:rPr>
              <a:t>14</a:t>
            </a:fld>
            <a:endParaRPr lang="fr-FR"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08075" y="812800"/>
            <a:ext cx="5343525" cy="4008438"/>
          </a:xfrm>
        </p:spPr>
      </p:sp>
      <p:sp>
        <p:nvSpPr>
          <p:cNvPr id="3" name="Espace réservé des commentaires 2"/>
          <p:cNvSpPr>
            <a:spLocks noGrp="1"/>
          </p:cNvSpPr>
          <p:nvPr>
            <p:ph type="body" idx="1"/>
          </p:nvPr>
        </p:nvSpPr>
        <p:spPr/>
        <p:txBody>
          <a:bodyPr/>
          <a:lstStyle/>
          <a:p>
            <a:r>
              <a:rPr lang="fr-FR" dirty="0"/>
              <a:t>Critères obtention Bonus Enfants: </a:t>
            </a:r>
          </a:p>
          <a:p>
            <a:endParaRPr lang="fr-FR" dirty="0"/>
          </a:p>
          <a:p>
            <a:r>
              <a:rPr lang="fr-FR" dirty="0"/>
              <a:t>Critères obtention Bonus</a:t>
            </a:r>
            <a:r>
              <a:rPr lang="fr-FR" baseline="0" dirty="0"/>
              <a:t> Parents:</a:t>
            </a:r>
          </a:p>
          <a:p>
            <a:endParaRPr lang="fr-FR" baseline="0" dirty="0"/>
          </a:p>
          <a:p>
            <a:endParaRPr lang="fr-FR" dirty="0"/>
          </a:p>
        </p:txBody>
      </p:sp>
      <p:sp>
        <p:nvSpPr>
          <p:cNvPr id="4" name="Espace réservé du numéro de diapositive 3"/>
          <p:cNvSpPr>
            <a:spLocks noGrp="1"/>
          </p:cNvSpPr>
          <p:nvPr>
            <p:ph type="sldNum" idx="10"/>
          </p:nvPr>
        </p:nvSpPr>
        <p:spPr/>
        <p:txBody>
          <a:bodyPr/>
          <a:lstStyle/>
          <a:p>
            <a:pPr algn="r"/>
            <a:fld id="{C636489C-6411-4110-B7A0-D38CEC1C5308}" type="slidenum">
              <a:rPr lang="fr-FR" sz="1400" b="0" strike="noStrike" spc="-1" smtClean="0">
                <a:latin typeface="Times New Roman"/>
              </a:rPr>
              <a:t>15</a:t>
            </a:fld>
            <a:endParaRPr lang="fr-FR" sz="1400" b="0" strike="noStrike" spc="-1">
              <a:latin typeface="Times New Roman"/>
            </a:endParaRPr>
          </a:p>
        </p:txBody>
      </p:sp>
    </p:spTree>
    <p:extLst>
      <p:ext uri="{BB962C8B-B14F-4D97-AF65-F5344CB8AC3E}">
        <p14:creationId xmlns:p14="http://schemas.microsoft.com/office/powerpoint/2010/main" val="1541898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08075" y="812800"/>
            <a:ext cx="5343525" cy="4008438"/>
          </a:xfrm>
        </p:spPr>
      </p:sp>
      <p:sp>
        <p:nvSpPr>
          <p:cNvPr id="3" name="Espace réservé des commentaires 2"/>
          <p:cNvSpPr>
            <a:spLocks noGrp="1"/>
          </p:cNvSpPr>
          <p:nvPr>
            <p:ph type="body" idx="1"/>
          </p:nvPr>
        </p:nvSpPr>
        <p:spPr/>
        <p:txBody>
          <a:bodyPr/>
          <a:lstStyle/>
          <a:p>
            <a:r>
              <a:rPr lang="fr-FR" dirty="0"/>
              <a:t>Ce bonus permet le financement de projets socio-éducatifs structurés, organisés sur l’année, mobilisant par exemple le recours à des intervenants extérieurs, l’organisation de sorties culturelles ou éducatives, ou l’achat de matériel spécifique lié à l’organisation de ces activités et tout particulièrement de matériel numérique</a:t>
            </a:r>
          </a:p>
          <a:p>
            <a:endParaRPr lang="fr-FR" dirty="0"/>
          </a:p>
          <a:p>
            <a:r>
              <a:rPr lang="fr-FR" sz="1200" dirty="0"/>
              <a:t>Ce bonus est un enjeu majeur pour renforcer les alliances avec les parents :</a:t>
            </a:r>
            <a:endParaRPr lang="fr-FR" sz="1100" dirty="0"/>
          </a:p>
          <a:p>
            <a:pPr marL="171450" indent="-171450">
              <a:buFont typeface="Arial" panose="020B0604020202020204" pitchFamily="34" charset="0"/>
              <a:buChar char="•"/>
            </a:pPr>
            <a:r>
              <a:rPr lang="fr-FR" sz="1200" dirty="0"/>
              <a:t>Soutenir les parents dans les usages numériques de leurs enfants , de matériel numérique</a:t>
            </a:r>
          </a:p>
          <a:p>
            <a:pPr marL="171450" indent="-171450">
              <a:buFont typeface="Arial" panose="020B0604020202020204" pitchFamily="34" charset="0"/>
              <a:buChar char="•"/>
            </a:pPr>
            <a:r>
              <a:rPr lang="fr-FR" sz="1200" dirty="0"/>
              <a:t>Proposer des actions sur-mesure pour les parents en ayant le plus besoin, notamment les familles pouvant être très éloignées de l’école </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pPr defTabSz="920240">
              <a:defRPr/>
            </a:pPr>
            <a:fld id="{F98CBD05-0716-41EF-8D49-FCDF27B334DD}" type="slidenum">
              <a:rPr lang="fr-FR">
                <a:solidFill>
                  <a:prstClr val="black"/>
                </a:solidFill>
                <a:latin typeface="Calibri"/>
                <a:cs typeface="+mn-cs"/>
              </a:rPr>
              <a:pPr defTabSz="920240">
                <a:defRPr/>
              </a:pPr>
              <a:t>16</a:t>
            </a:fld>
            <a:endParaRPr lang="fr-FR">
              <a:solidFill>
                <a:prstClr val="black"/>
              </a:solidFill>
              <a:latin typeface="Calibri"/>
              <a:cs typeface="+mn-cs"/>
            </a:endParaRPr>
          </a:p>
        </p:txBody>
      </p:sp>
    </p:spTree>
    <p:extLst>
      <p:ext uri="{BB962C8B-B14F-4D97-AF65-F5344CB8AC3E}">
        <p14:creationId xmlns:p14="http://schemas.microsoft.com/office/powerpoint/2010/main" val="1666533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49" name="PlaceHolder 2"/>
          <p:cNvSpPr>
            <a:spLocks noGrp="1"/>
          </p:cNvSpPr>
          <p:nvPr>
            <p:ph type="body"/>
          </p:nvPr>
        </p:nvSpPr>
        <p:spPr>
          <a:xfrm>
            <a:off x="457200" y="160020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50" name="PlaceHolder 3"/>
          <p:cNvSpPr>
            <a:spLocks noGrp="1"/>
          </p:cNvSpPr>
          <p:nvPr>
            <p:ph type="body"/>
          </p:nvPr>
        </p:nvSpPr>
        <p:spPr>
          <a:xfrm>
            <a:off x="457200" y="414612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52"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53"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54" name="PlaceHolder 4"/>
          <p:cNvSpPr>
            <a:spLocks noGrp="1"/>
          </p:cNvSpPr>
          <p:nvPr>
            <p:ph type="body"/>
          </p:nvPr>
        </p:nvSpPr>
        <p:spPr>
          <a:xfrm>
            <a:off x="45720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55" name="PlaceHolder 5"/>
          <p:cNvSpPr>
            <a:spLocks noGrp="1"/>
          </p:cNvSpPr>
          <p:nvPr>
            <p:ph type="body"/>
          </p:nvPr>
        </p:nvSpPr>
        <p:spPr>
          <a:xfrm>
            <a:off x="428364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57" name="PlaceHolder 2"/>
          <p:cNvSpPr>
            <a:spLocks noGrp="1"/>
          </p:cNvSpPr>
          <p:nvPr>
            <p:ph type="body"/>
          </p:nvPr>
        </p:nvSpPr>
        <p:spPr>
          <a:xfrm>
            <a:off x="45720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58" name="PlaceHolder 3"/>
          <p:cNvSpPr>
            <a:spLocks noGrp="1"/>
          </p:cNvSpPr>
          <p:nvPr>
            <p:ph type="body"/>
          </p:nvPr>
        </p:nvSpPr>
        <p:spPr>
          <a:xfrm>
            <a:off x="298188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59" name="PlaceHolder 4"/>
          <p:cNvSpPr>
            <a:spLocks noGrp="1"/>
          </p:cNvSpPr>
          <p:nvPr>
            <p:ph type="body"/>
          </p:nvPr>
        </p:nvSpPr>
        <p:spPr>
          <a:xfrm>
            <a:off x="550656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60" name="PlaceHolder 5"/>
          <p:cNvSpPr>
            <a:spLocks noGrp="1"/>
          </p:cNvSpPr>
          <p:nvPr>
            <p:ph type="body"/>
          </p:nvPr>
        </p:nvSpPr>
        <p:spPr>
          <a:xfrm>
            <a:off x="45720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61" name="PlaceHolder 6"/>
          <p:cNvSpPr>
            <a:spLocks noGrp="1"/>
          </p:cNvSpPr>
          <p:nvPr>
            <p:ph type="body"/>
          </p:nvPr>
        </p:nvSpPr>
        <p:spPr>
          <a:xfrm>
            <a:off x="298188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62" name="PlaceHolder 7"/>
          <p:cNvSpPr>
            <a:spLocks noGrp="1"/>
          </p:cNvSpPr>
          <p:nvPr>
            <p:ph type="body"/>
          </p:nvPr>
        </p:nvSpPr>
        <p:spPr>
          <a:xfrm>
            <a:off x="550656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75" name="PlaceHolder 2"/>
          <p:cNvSpPr>
            <a:spLocks noGrp="1"/>
          </p:cNvSpPr>
          <p:nvPr>
            <p:ph type="subTitle"/>
          </p:nvPr>
        </p:nvSpPr>
        <p:spPr>
          <a:xfrm>
            <a:off x="457200" y="1600200"/>
            <a:ext cx="7467120" cy="487332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77" name="PlaceHolder 2"/>
          <p:cNvSpPr>
            <a:spLocks noGrp="1"/>
          </p:cNvSpPr>
          <p:nvPr>
            <p:ph type="body"/>
          </p:nvPr>
        </p:nvSpPr>
        <p:spPr>
          <a:xfrm>
            <a:off x="457200" y="1600200"/>
            <a:ext cx="74671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79" name="PlaceHolder 2"/>
          <p:cNvSpPr>
            <a:spLocks noGrp="1"/>
          </p:cNvSpPr>
          <p:nvPr>
            <p:ph type="body"/>
          </p:nvPr>
        </p:nvSpPr>
        <p:spPr>
          <a:xfrm>
            <a:off x="45720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80" name="PlaceHolder 3"/>
          <p:cNvSpPr>
            <a:spLocks noGrp="1"/>
          </p:cNvSpPr>
          <p:nvPr>
            <p:ph type="body"/>
          </p:nvPr>
        </p:nvSpPr>
        <p:spPr>
          <a:xfrm>
            <a:off x="428364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4680"/>
            <a:ext cx="7467120" cy="52977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84"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85" name="PlaceHolder 3"/>
          <p:cNvSpPr>
            <a:spLocks noGrp="1"/>
          </p:cNvSpPr>
          <p:nvPr>
            <p:ph type="body"/>
          </p:nvPr>
        </p:nvSpPr>
        <p:spPr>
          <a:xfrm>
            <a:off x="428364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86" name="PlaceHolder 4"/>
          <p:cNvSpPr>
            <a:spLocks noGrp="1"/>
          </p:cNvSpPr>
          <p:nvPr>
            <p:ph type="body"/>
          </p:nvPr>
        </p:nvSpPr>
        <p:spPr>
          <a:xfrm>
            <a:off x="45720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28" name="PlaceHolder 2"/>
          <p:cNvSpPr>
            <a:spLocks noGrp="1"/>
          </p:cNvSpPr>
          <p:nvPr>
            <p:ph type="subTitle"/>
          </p:nvPr>
        </p:nvSpPr>
        <p:spPr>
          <a:xfrm>
            <a:off x="457200" y="1600200"/>
            <a:ext cx="7467120" cy="487332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88" name="PlaceHolder 2"/>
          <p:cNvSpPr>
            <a:spLocks noGrp="1"/>
          </p:cNvSpPr>
          <p:nvPr>
            <p:ph type="body"/>
          </p:nvPr>
        </p:nvSpPr>
        <p:spPr>
          <a:xfrm>
            <a:off x="45720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89"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90" name="PlaceHolder 4"/>
          <p:cNvSpPr>
            <a:spLocks noGrp="1"/>
          </p:cNvSpPr>
          <p:nvPr>
            <p:ph type="body"/>
          </p:nvPr>
        </p:nvSpPr>
        <p:spPr>
          <a:xfrm>
            <a:off x="428364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92"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93"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94" name="PlaceHolder 4"/>
          <p:cNvSpPr>
            <a:spLocks noGrp="1"/>
          </p:cNvSpPr>
          <p:nvPr>
            <p:ph type="body"/>
          </p:nvPr>
        </p:nvSpPr>
        <p:spPr>
          <a:xfrm>
            <a:off x="457200" y="414612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96" name="PlaceHolder 2"/>
          <p:cNvSpPr>
            <a:spLocks noGrp="1"/>
          </p:cNvSpPr>
          <p:nvPr>
            <p:ph type="body"/>
          </p:nvPr>
        </p:nvSpPr>
        <p:spPr>
          <a:xfrm>
            <a:off x="457200" y="160020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97" name="PlaceHolder 3"/>
          <p:cNvSpPr>
            <a:spLocks noGrp="1"/>
          </p:cNvSpPr>
          <p:nvPr>
            <p:ph type="body"/>
          </p:nvPr>
        </p:nvSpPr>
        <p:spPr>
          <a:xfrm>
            <a:off x="457200" y="414612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99"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0"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1" name="PlaceHolder 4"/>
          <p:cNvSpPr>
            <a:spLocks noGrp="1"/>
          </p:cNvSpPr>
          <p:nvPr>
            <p:ph type="body"/>
          </p:nvPr>
        </p:nvSpPr>
        <p:spPr>
          <a:xfrm>
            <a:off x="45720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2" name="PlaceHolder 5"/>
          <p:cNvSpPr>
            <a:spLocks noGrp="1"/>
          </p:cNvSpPr>
          <p:nvPr>
            <p:ph type="body"/>
          </p:nvPr>
        </p:nvSpPr>
        <p:spPr>
          <a:xfrm>
            <a:off x="428364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104" name="PlaceHolder 2"/>
          <p:cNvSpPr>
            <a:spLocks noGrp="1"/>
          </p:cNvSpPr>
          <p:nvPr>
            <p:ph type="body"/>
          </p:nvPr>
        </p:nvSpPr>
        <p:spPr>
          <a:xfrm>
            <a:off x="45720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5" name="PlaceHolder 3"/>
          <p:cNvSpPr>
            <a:spLocks noGrp="1"/>
          </p:cNvSpPr>
          <p:nvPr>
            <p:ph type="body"/>
          </p:nvPr>
        </p:nvSpPr>
        <p:spPr>
          <a:xfrm>
            <a:off x="298188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6" name="PlaceHolder 4"/>
          <p:cNvSpPr>
            <a:spLocks noGrp="1"/>
          </p:cNvSpPr>
          <p:nvPr>
            <p:ph type="body"/>
          </p:nvPr>
        </p:nvSpPr>
        <p:spPr>
          <a:xfrm>
            <a:off x="550656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7" name="PlaceHolder 5"/>
          <p:cNvSpPr>
            <a:spLocks noGrp="1"/>
          </p:cNvSpPr>
          <p:nvPr>
            <p:ph type="body"/>
          </p:nvPr>
        </p:nvSpPr>
        <p:spPr>
          <a:xfrm>
            <a:off x="45720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8" name="PlaceHolder 6"/>
          <p:cNvSpPr>
            <a:spLocks noGrp="1"/>
          </p:cNvSpPr>
          <p:nvPr>
            <p:ph type="body"/>
          </p:nvPr>
        </p:nvSpPr>
        <p:spPr>
          <a:xfrm>
            <a:off x="298188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9" name="PlaceHolder 7"/>
          <p:cNvSpPr>
            <a:spLocks noGrp="1"/>
          </p:cNvSpPr>
          <p:nvPr>
            <p:ph type="body"/>
          </p:nvPr>
        </p:nvSpPr>
        <p:spPr>
          <a:xfrm>
            <a:off x="550656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351251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75" name="PlaceHolder 2"/>
          <p:cNvSpPr>
            <a:spLocks noGrp="1"/>
          </p:cNvSpPr>
          <p:nvPr>
            <p:ph type="subTitle"/>
          </p:nvPr>
        </p:nvSpPr>
        <p:spPr>
          <a:xfrm>
            <a:off x="457200" y="1600200"/>
            <a:ext cx="7467120" cy="4873320"/>
          </a:xfrm>
          <a:prstGeom prst="rect">
            <a:avLst/>
          </a:prstGeom>
        </p:spPr>
        <p:txBody>
          <a:bodyPr lIns="0" tIns="0" rIns="0" bIns="0" anchor="ctr">
            <a:spAutoFit/>
          </a:bodyPr>
          <a:lstStyle/>
          <a:p>
            <a:pPr algn="ctr"/>
            <a:endParaRPr lang="fr-FR" sz="3200" b="0" strike="noStrike" spc="-1">
              <a:latin typeface="Arial"/>
            </a:endParaRPr>
          </a:p>
        </p:txBody>
      </p:sp>
    </p:spTree>
    <p:extLst>
      <p:ext uri="{BB962C8B-B14F-4D97-AF65-F5344CB8AC3E}">
        <p14:creationId xmlns:p14="http://schemas.microsoft.com/office/powerpoint/2010/main" val="40324470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77" name="PlaceHolder 2"/>
          <p:cNvSpPr>
            <a:spLocks noGrp="1"/>
          </p:cNvSpPr>
          <p:nvPr>
            <p:ph type="body"/>
          </p:nvPr>
        </p:nvSpPr>
        <p:spPr>
          <a:xfrm>
            <a:off x="457200" y="1600200"/>
            <a:ext cx="74671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extLst>
      <p:ext uri="{BB962C8B-B14F-4D97-AF65-F5344CB8AC3E}">
        <p14:creationId xmlns:p14="http://schemas.microsoft.com/office/powerpoint/2010/main" val="25946992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79" name="PlaceHolder 2"/>
          <p:cNvSpPr>
            <a:spLocks noGrp="1"/>
          </p:cNvSpPr>
          <p:nvPr>
            <p:ph type="body"/>
          </p:nvPr>
        </p:nvSpPr>
        <p:spPr>
          <a:xfrm>
            <a:off x="45720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80" name="PlaceHolder 3"/>
          <p:cNvSpPr>
            <a:spLocks noGrp="1"/>
          </p:cNvSpPr>
          <p:nvPr>
            <p:ph type="body"/>
          </p:nvPr>
        </p:nvSpPr>
        <p:spPr>
          <a:xfrm>
            <a:off x="428364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extLst>
      <p:ext uri="{BB962C8B-B14F-4D97-AF65-F5344CB8AC3E}">
        <p14:creationId xmlns:p14="http://schemas.microsoft.com/office/powerpoint/2010/main" val="36558581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Tree>
    <p:extLst>
      <p:ext uri="{BB962C8B-B14F-4D97-AF65-F5344CB8AC3E}">
        <p14:creationId xmlns:p14="http://schemas.microsoft.com/office/powerpoint/2010/main" val="363817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30" name="PlaceHolder 2"/>
          <p:cNvSpPr>
            <a:spLocks noGrp="1"/>
          </p:cNvSpPr>
          <p:nvPr>
            <p:ph type="body"/>
          </p:nvPr>
        </p:nvSpPr>
        <p:spPr>
          <a:xfrm>
            <a:off x="457200" y="1600200"/>
            <a:ext cx="74671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4680"/>
            <a:ext cx="7467120" cy="5297760"/>
          </a:xfrm>
          <a:prstGeom prst="rect">
            <a:avLst/>
          </a:prstGeom>
        </p:spPr>
        <p:txBody>
          <a:bodyPr lIns="0" tIns="0" rIns="0" bIns="0" anchor="ctr">
            <a:spAutoFit/>
          </a:bodyPr>
          <a:lstStyle/>
          <a:p>
            <a:pPr algn="ctr"/>
            <a:endParaRPr lang="fr-FR" sz="3200" b="0" strike="noStrike" spc="-1">
              <a:latin typeface="Arial"/>
            </a:endParaRPr>
          </a:p>
        </p:txBody>
      </p:sp>
    </p:spTree>
    <p:extLst>
      <p:ext uri="{BB962C8B-B14F-4D97-AF65-F5344CB8AC3E}">
        <p14:creationId xmlns:p14="http://schemas.microsoft.com/office/powerpoint/2010/main" val="3019930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84"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85" name="PlaceHolder 3"/>
          <p:cNvSpPr>
            <a:spLocks noGrp="1"/>
          </p:cNvSpPr>
          <p:nvPr>
            <p:ph type="body"/>
          </p:nvPr>
        </p:nvSpPr>
        <p:spPr>
          <a:xfrm>
            <a:off x="428364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86" name="PlaceHolder 4"/>
          <p:cNvSpPr>
            <a:spLocks noGrp="1"/>
          </p:cNvSpPr>
          <p:nvPr>
            <p:ph type="body"/>
          </p:nvPr>
        </p:nvSpPr>
        <p:spPr>
          <a:xfrm>
            <a:off x="45720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extLst>
      <p:ext uri="{BB962C8B-B14F-4D97-AF65-F5344CB8AC3E}">
        <p14:creationId xmlns:p14="http://schemas.microsoft.com/office/powerpoint/2010/main" val="14983821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88" name="PlaceHolder 2"/>
          <p:cNvSpPr>
            <a:spLocks noGrp="1"/>
          </p:cNvSpPr>
          <p:nvPr>
            <p:ph type="body"/>
          </p:nvPr>
        </p:nvSpPr>
        <p:spPr>
          <a:xfrm>
            <a:off x="45720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89"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90" name="PlaceHolder 4"/>
          <p:cNvSpPr>
            <a:spLocks noGrp="1"/>
          </p:cNvSpPr>
          <p:nvPr>
            <p:ph type="body"/>
          </p:nvPr>
        </p:nvSpPr>
        <p:spPr>
          <a:xfrm>
            <a:off x="428364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extLst>
      <p:ext uri="{BB962C8B-B14F-4D97-AF65-F5344CB8AC3E}">
        <p14:creationId xmlns:p14="http://schemas.microsoft.com/office/powerpoint/2010/main" val="15671887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92"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93"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94" name="PlaceHolder 4"/>
          <p:cNvSpPr>
            <a:spLocks noGrp="1"/>
          </p:cNvSpPr>
          <p:nvPr>
            <p:ph type="body"/>
          </p:nvPr>
        </p:nvSpPr>
        <p:spPr>
          <a:xfrm>
            <a:off x="457200" y="414612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extLst>
      <p:ext uri="{BB962C8B-B14F-4D97-AF65-F5344CB8AC3E}">
        <p14:creationId xmlns:p14="http://schemas.microsoft.com/office/powerpoint/2010/main" val="694493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96" name="PlaceHolder 2"/>
          <p:cNvSpPr>
            <a:spLocks noGrp="1"/>
          </p:cNvSpPr>
          <p:nvPr>
            <p:ph type="body"/>
          </p:nvPr>
        </p:nvSpPr>
        <p:spPr>
          <a:xfrm>
            <a:off x="457200" y="160020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97" name="PlaceHolder 3"/>
          <p:cNvSpPr>
            <a:spLocks noGrp="1"/>
          </p:cNvSpPr>
          <p:nvPr>
            <p:ph type="body"/>
          </p:nvPr>
        </p:nvSpPr>
        <p:spPr>
          <a:xfrm>
            <a:off x="457200" y="414612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extLst>
      <p:ext uri="{BB962C8B-B14F-4D97-AF65-F5344CB8AC3E}">
        <p14:creationId xmlns:p14="http://schemas.microsoft.com/office/powerpoint/2010/main" val="20430610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99"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0"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1" name="PlaceHolder 4"/>
          <p:cNvSpPr>
            <a:spLocks noGrp="1"/>
          </p:cNvSpPr>
          <p:nvPr>
            <p:ph type="body"/>
          </p:nvPr>
        </p:nvSpPr>
        <p:spPr>
          <a:xfrm>
            <a:off x="45720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2" name="PlaceHolder 5"/>
          <p:cNvSpPr>
            <a:spLocks noGrp="1"/>
          </p:cNvSpPr>
          <p:nvPr>
            <p:ph type="body"/>
          </p:nvPr>
        </p:nvSpPr>
        <p:spPr>
          <a:xfrm>
            <a:off x="428364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extLst>
      <p:ext uri="{BB962C8B-B14F-4D97-AF65-F5344CB8AC3E}">
        <p14:creationId xmlns:p14="http://schemas.microsoft.com/office/powerpoint/2010/main" val="24430360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104" name="PlaceHolder 2"/>
          <p:cNvSpPr>
            <a:spLocks noGrp="1"/>
          </p:cNvSpPr>
          <p:nvPr>
            <p:ph type="body"/>
          </p:nvPr>
        </p:nvSpPr>
        <p:spPr>
          <a:xfrm>
            <a:off x="45720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5" name="PlaceHolder 3"/>
          <p:cNvSpPr>
            <a:spLocks noGrp="1"/>
          </p:cNvSpPr>
          <p:nvPr>
            <p:ph type="body"/>
          </p:nvPr>
        </p:nvSpPr>
        <p:spPr>
          <a:xfrm>
            <a:off x="298188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6" name="PlaceHolder 4"/>
          <p:cNvSpPr>
            <a:spLocks noGrp="1"/>
          </p:cNvSpPr>
          <p:nvPr>
            <p:ph type="body"/>
          </p:nvPr>
        </p:nvSpPr>
        <p:spPr>
          <a:xfrm>
            <a:off x="5506560" y="160020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7" name="PlaceHolder 5"/>
          <p:cNvSpPr>
            <a:spLocks noGrp="1"/>
          </p:cNvSpPr>
          <p:nvPr>
            <p:ph type="body"/>
          </p:nvPr>
        </p:nvSpPr>
        <p:spPr>
          <a:xfrm>
            <a:off x="45720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8" name="PlaceHolder 6"/>
          <p:cNvSpPr>
            <a:spLocks noGrp="1"/>
          </p:cNvSpPr>
          <p:nvPr>
            <p:ph type="body"/>
          </p:nvPr>
        </p:nvSpPr>
        <p:spPr>
          <a:xfrm>
            <a:off x="298188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109" name="PlaceHolder 7"/>
          <p:cNvSpPr>
            <a:spLocks noGrp="1"/>
          </p:cNvSpPr>
          <p:nvPr>
            <p:ph type="body"/>
          </p:nvPr>
        </p:nvSpPr>
        <p:spPr>
          <a:xfrm>
            <a:off x="5506560" y="4146120"/>
            <a:ext cx="240408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extLst>
      <p:ext uri="{BB962C8B-B14F-4D97-AF65-F5344CB8AC3E}">
        <p14:creationId xmlns:p14="http://schemas.microsoft.com/office/powerpoint/2010/main" val="34071441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CONTENU - Style 1">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1BE4EB-92BB-4942-8575-EBCC3A0F6BCC}"/>
              </a:ext>
            </a:extLst>
          </p:cNvPr>
          <p:cNvSpPr/>
          <p:nvPr userDrawn="1"/>
        </p:nvSpPr>
        <p:spPr>
          <a:xfrm>
            <a:off x="-6992" y="718457"/>
            <a:ext cx="4926563" cy="45719"/>
          </a:xfrm>
          <a:prstGeom prst="rect">
            <a:avLst/>
          </a:prstGeom>
          <a:gradFill>
            <a:gsLst>
              <a:gs pos="0">
                <a:srgbClr val="01AEF0"/>
              </a:gs>
              <a:gs pos="100000">
                <a:srgbClr val="BED83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sp>
        <p:nvSpPr>
          <p:cNvPr id="11" name="Titre 10">
            <a:extLst>
              <a:ext uri="{FF2B5EF4-FFF2-40B4-BE49-F238E27FC236}">
                <a16:creationId xmlns:a16="http://schemas.microsoft.com/office/drawing/2014/main" id="{C8BFED2B-0BF2-4843-81F8-424A736BEEF4}"/>
              </a:ext>
            </a:extLst>
          </p:cNvPr>
          <p:cNvSpPr>
            <a:spLocks noGrp="1" noChangeAspect="1"/>
          </p:cNvSpPr>
          <p:nvPr>
            <p:ph type="title"/>
          </p:nvPr>
        </p:nvSpPr>
        <p:spPr>
          <a:xfrm>
            <a:off x="384888" y="156802"/>
            <a:ext cx="8605011" cy="561655"/>
          </a:xfrm>
          <a:prstGeom prst="rect">
            <a:avLst/>
          </a:prstGeom>
        </p:spPr>
        <p:txBody>
          <a:bodyPr>
            <a:normAutofit/>
          </a:bodyPr>
          <a:lstStyle>
            <a:lvl1pPr>
              <a:defRPr sz="3200" b="0">
                <a:solidFill>
                  <a:schemeClr val="bg1"/>
                </a:solidFill>
              </a:defRPr>
            </a:lvl1pPr>
          </a:lstStyle>
          <a:p>
            <a:r>
              <a:rPr lang="fr-FR"/>
              <a:t>Modifiez le style du titre</a:t>
            </a:r>
          </a:p>
        </p:txBody>
      </p:sp>
    </p:spTree>
    <p:extLst>
      <p:ext uri="{BB962C8B-B14F-4D97-AF65-F5344CB8AC3E}">
        <p14:creationId xmlns:p14="http://schemas.microsoft.com/office/powerpoint/2010/main" val="130489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32" name="PlaceHolder 2"/>
          <p:cNvSpPr>
            <a:spLocks noGrp="1"/>
          </p:cNvSpPr>
          <p:nvPr>
            <p:ph type="body"/>
          </p:nvPr>
        </p:nvSpPr>
        <p:spPr>
          <a:xfrm>
            <a:off x="45720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33" name="PlaceHolder 3"/>
          <p:cNvSpPr>
            <a:spLocks noGrp="1"/>
          </p:cNvSpPr>
          <p:nvPr>
            <p:ph type="body"/>
          </p:nvPr>
        </p:nvSpPr>
        <p:spPr>
          <a:xfrm>
            <a:off x="428364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5" name="PlaceHolder 1"/>
          <p:cNvSpPr>
            <a:spLocks noGrp="1"/>
          </p:cNvSpPr>
          <p:nvPr>
            <p:ph type="subTitle"/>
          </p:nvPr>
        </p:nvSpPr>
        <p:spPr>
          <a:xfrm>
            <a:off x="457200" y="274680"/>
            <a:ext cx="7467120" cy="52977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37"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38" name="PlaceHolder 3"/>
          <p:cNvSpPr>
            <a:spLocks noGrp="1"/>
          </p:cNvSpPr>
          <p:nvPr>
            <p:ph type="body"/>
          </p:nvPr>
        </p:nvSpPr>
        <p:spPr>
          <a:xfrm>
            <a:off x="428364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39" name="PlaceHolder 4"/>
          <p:cNvSpPr>
            <a:spLocks noGrp="1"/>
          </p:cNvSpPr>
          <p:nvPr>
            <p:ph type="body"/>
          </p:nvPr>
        </p:nvSpPr>
        <p:spPr>
          <a:xfrm>
            <a:off x="45720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41" name="PlaceHolder 2"/>
          <p:cNvSpPr>
            <a:spLocks noGrp="1"/>
          </p:cNvSpPr>
          <p:nvPr>
            <p:ph type="body"/>
          </p:nvPr>
        </p:nvSpPr>
        <p:spPr>
          <a:xfrm>
            <a:off x="457200" y="1600200"/>
            <a:ext cx="3643920" cy="48733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42"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43" name="PlaceHolder 4"/>
          <p:cNvSpPr>
            <a:spLocks noGrp="1"/>
          </p:cNvSpPr>
          <p:nvPr>
            <p:ph type="body"/>
          </p:nvPr>
        </p:nvSpPr>
        <p:spPr>
          <a:xfrm>
            <a:off x="4283640" y="414612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7467120" cy="1142640"/>
          </a:xfrm>
          <a:prstGeom prst="rect">
            <a:avLst/>
          </a:prstGeom>
        </p:spPr>
        <p:txBody>
          <a:bodyPr lIns="0" tIns="0" rIns="0" bIns="0" anchor="ctr">
            <a:spAutoFit/>
          </a:bodyPr>
          <a:lstStyle/>
          <a:p>
            <a:endParaRPr lang="fr-FR" sz="1800" b="0" strike="noStrike" spc="-1">
              <a:solidFill>
                <a:srgbClr val="000000"/>
              </a:solidFill>
              <a:latin typeface="Century Schoolbook"/>
            </a:endParaRPr>
          </a:p>
        </p:txBody>
      </p:sp>
      <p:sp>
        <p:nvSpPr>
          <p:cNvPr id="45" name="PlaceHolder 2"/>
          <p:cNvSpPr>
            <a:spLocks noGrp="1"/>
          </p:cNvSpPr>
          <p:nvPr>
            <p:ph type="body"/>
          </p:nvPr>
        </p:nvSpPr>
        <p:spPr>
          <a:xfrm>
            <a:off x="45720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46" name="PlaceHolder 3"/>
          <p:cNvSpPr>
            <a:spLocks noGrp="1"/>
          </p:cNvSpPr>
          <p:nvPr>
            <p:ph type="body"/>
          </p:nvPr>
        </p:nvSpPr>
        <p:spPr>
          <a:xfrm>
            <a:off x="4283640" y="1600200"/>
            <a:ext cx="36439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
        <p:nvSpPr>
          <p:cNvPr id="47" name="PlaceHolder 4"/>
          <p:cNvSpPr>
            <a:spLocks noGrp="1"/>
          </p:cNvSpPr>
          <p:nvPr>
            <p:ph type="body"/>
          </p:nvPr>
        </p:nvSpPr>
        <p:spPr>
          <a:xfrm>
            <a:off x="457200" y="4146120"/>
            <a:ext cx="7467120" cy="2324520"/>
          </a:xfrm>
          <a:prstGeom prst="rect">
            <a:avLst/>
          </a:prstGeom>
        </p:spPr>
        <p:txBody>
          <a:bodyPr lIns="0" tIns="0" rIns="0" bIns="0">
            <a:normAutofit/>
          </a:bodyPr>
          <a:lstStyle/>
          <a:p>
            <a:endParaRPr lang="fr-FR" sz="2400" b="0" strike="noStrike" spc="-1">
              <a:solidFill>
                <a:srgbClr val="000000"/>
              </a:solidFill>
              <a:latin typeface="Century Schoolbook"/>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 name="Line 1"/>
          <p:cNvSpPr/>
          <p:nvPr/>
        </p:nvSpPr>
        <p:spPr>
          <a:xfrm>
            <a:off x="8762760" y="0"/>
            <a:ext cx="0" cy="6858000"/>
          </a:xfrm>
          <a:prstGeom prst="line">
            <a:avLst/>
          </a:prstGeom>
          <a:ln w="38160">
            <a:solidFill>
              <a:schemeClr val="accent1">
                <a:tint val="60000"/>
                <a:alpha val="93000"/>
              </a:schemeClr>
            </a:solidFill>
            <a:round/>
          </a:ln>
        </p:spPr>
        <p:style>
          <a:lnRef idx="0">
            <a:scrgbClr r="0" g="0" b="0"/>
          </a:lnRef>
          <a:fillRef idx="0">
            <a:scrgbClr r="0" g="0" b="0"/>
          </a:fillRef>
          <a:effectRef idx="0">
            <a:scrgbClr r="0" g="0" b="0"/>
          </a:effectRef>
          <a:fontRef idx="minor"/>
        </p:style>
      </p:sp>
      <p:sp>
        <p:nvSpPr>
          <p:cNvPr id="28" name="Line 2"/>
          <p:cNvSpPr/>
          <p:nvPr/>
        </p:nvSpPr>
        <p:spPr>
          <a:xfrm>
            <a:off x="75960" y="0"/>
            <a:ext cx="0" cy="6858000"/>
          </a:xfrm>
          <a:prstGeom prst="line">
            <a:avLst/>
          </a:prstGeom>
          <a:ln w="57240">
            <a:solidFill>
              <a:schemeClr val="accent1">
                <a:tint val="60000"/>
              </a:schemeClr>
            </a:solidFill>
            <a:round/>
          </a:ln>
        </p:spPr>
        <p:style>
          <a:lnRef idx="0">
            <a:scrgbClr r="0" g="0" b="0"/>
          </a:lnRef>
          <a:fillRef idx="0">
            <a:scrgbClr r="0" g="0" b="0"/>
          </a:fillRef>
          <a:effectRef idx="0">
            <a:scrgbClr r="0" g="0" b="0"/>
          </a:effectRef>
          <a:fontRef idx="minor"/>
        </p:style>
      </p:sp>
      <p:sp>
        <p:nvSpPr>
          <p:cNvPr id="2" name="Line 3"/>
          <p:cNvSpPr/>
          <p:nvPr/>
        </p:nvSpPr>
        <p:spPr>
          <a:xfrm>
            <a:off x="8991360" y="0"/>
            <a:ext cx="0" cy="6858000"/>
          </a:xfrm>
          <a:prstGeom prst="line">
            <a:avLst/>
          </a:prstGeom>
          <a:ln w="19080">
            <a:solidFill>
              <a:schemeClr val="accent1"/>
            </a:solidFill>
            <a:round/>
          </a:ln>
        </p:spPr>
        <p:style>
          <a:lnRef idx="0">
            <a:scrgbClr r="0" g="0" b="0"/>
          </a:lnRef>
          <a:fillRef idx="0">
            <a:scrgbClr r="0" g="0" b="0"/>
          </a:fillRef>
          <a:effectRef idx="0">
            <a:scrgbClr r="0" g="0" b="0"/>
          </a:effectRef>
          <a:fontRef idx="minor"/>
        </p:style>
      </p:sp>
      <p:sp>
        <p:nvSpPr>
          <p:cNvPr id="3" name="CustomShape 4" hidden="1"/>
          <p:cNvSpPr/>
          <p:nvPr/>
        </p:nvSpPr>
        <p:spPr>
          <a:xfrm>
            <a:off x="8839080" y="0"/>
            <a:ext cx="304560" cy="6857640"/>
          </a:xfrm>
          <a:prstGeom prst="rect">
            <a:avLst/>
          </a:prstGeom>
          <a:solidFill>
            <a:schemeClr val="accent1">
              <a:tint val="60000"/>
              <a:alpha val="87000"/>
            </a:schemeClr>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4" name="Line 5"/>
          <p:cNvSpPr/>
          <p:nvPr/>
        </p:nvSpPr>
        <p:spPr>
          <a:xfrm>
            <a:off x="8915400" y="0"/>
            <a:ext cx="0" cy="6858000"/>
          </a:xfrm>
          <a:prstGeom prst="line">
            <a:avLst/>
          </a:prstGeom>
          <a:ln w="9360">
            <a:solidFill>
              <a:schemeClr val="accent1"/>
            </a:solidFill>
            <a:round/>
          </a:ln>
        </p:spPr>
        <p:style>
          <a:lnRef idx="0">
            <a:scrgbClr r="0" g="0" b="0"/>
          </a:lnRef>
          <a:fillRef idx="0">
            <a:scrgbClr r="0" g="0" b="0"/>
          </a:fillRef>
          <a:effectRef idx="0">
            <a:scrgbClr r="0" g="0" b="0"/>
          </a:effectRef>
          <a:fontRef idx="minor"/>
        </p:style>
      </p:sp>
      <p:sp>
        <p:nvSpPr>
          <p:cNvPr id="5" name="CustomShape 6" hidden="1"/>
          <p:cNvSpPr/>
          <p:nvPr/>
        </p:nvSpPr>
        <p:spPr>
          <a:xfrm>
            <a:off x="8156520" y="5715000"/>
            <a:ext cx="548280" cy="548280"/>
          </a:xfrm>
          <a:prstGeom prst="ellipse">
            <a:avLst/>
          </a:prstGeom>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 name="PlaceHolder 7"/>
          <p:cNvSpPr>
            <a:spLocks noGrp="1"/>
          </p:cNvSpPr>
          <p:nvPr>
            <p:ph type="title"/>
          </p:nvPr>
        </p:nvSpPr>
        <p:spPr>
          <a:xfrm>
            <a:off x="2286000" y="3124080"/>
            <a:ext cx="6171840" cy="1893960"/>
          </a:xfrm>
          <a:prstGeom prst="rect">
            <a:avLst/>
          </a:prstGeom>
        </p:spPr>
        <p:txBody>
          <a:bodyPr lIns="90000" tIns="45000" rIns="90000" bIns="45000" anchor="b">
            <a:noAutofit/>
          </a:bodyPr>
          <a:lstStyle/>
          <a:p>
            <a:pPr>
              <a:lnSpc>
                <a:spcPct val="100000"/>
              </a:lnSpc>
            </a:pPr>
            <a:r>
              <a:rPr lang="fr-FR" sz="3000" b="1" strike="noStrike" cap="small" spc="-1">
                <a:solidFill>
                  <a:srgbClr val="242852"/>
                </a:solidFill>
                <a:latin typeface="Century Schoolbook"/>
              </a:rPr>
              <a:t>Modifiez le style du titre</a:t>
            </a:r>
            <a:endParaRPr lang="fr-FR" sz="3000" b="0" strike="noStrike" spc="-1">
              <a:solidFill>
                <a:srgbClr val="000000"/>
              </a:solidFill>
              <a:latin typeface="Century Schoolbook"/>
            </a:endParaRPr>
          </a:p>
        </p:txBody>
      </p:sp>
      <p:sp>
        <p:nvSpPr>
          <p:cNvPr id="7" name="PlaceHolder 8"/>
          <p:cNvSpPr>
            <a:spLocks noGrp="1"/>
          </p:cNvSpPr>
          <p:nvPr>
            <p:ph type="dt"/>
          </p:nvPr>
        </p:nvSpPr>
        <p:spPr>
          <a:xfrm rot="5400000">
            <a:off x="7765200" y="1174320"/>
            <a:ext cx="2285640" cy="380520"/>
          </a:xfrm>
          <a:prstGeom prst="rect">
            <a:avLst/>
          </a:prstGeom>
        </p:spPr>
        <p:txBody>
          <a:bodyPr lIns="90000" tIns="45000" rIns="90000" bIns="45000" anchor="ctr">
            <a:noAutofit/>
          </a:bodyPr>
          <a:lstStyle/>
          <a:p>
            <a:pPr algn="r">
              <a:lnSpc>
                <a:spcPct val="100000"/>
              </a:lnSpc>
            </a:pPr>
            <a:fld id="{53ECA25C-10F8-47CF-B321-B629662DFE88}" type="datetime1">
              <a:rPr lang="fr-FR" sz="1200" b="0" strike="noStrike" spc="-1">
                <a:solidFill>
                  <a:srgbClr val="242852"/>
                </a:solidFill>
                <a:latin typeface="Century Schoolbook"/>
              </a:rPr>
              <a:t>13/06/2025</a:t>
            </a:fld>
            <a:endParaRPr lang="fr-FR" sz="1200" b="0" strike="noStrike" spc="-1">
              <a:latin typeface="Times New Roman"/>
            </a:endParaRPr>
          </a:p>
        </p:txBody>
      </p:sp>
      <p:sp>
        <p:nvSpPr>
          <p:cNvPr id="8" name="PlaceHolder 9"/>
          <p:cNvSpPr>
            <a:spLocks noGrp="1"/>
          </p:cNvSpPr>
          <p:nvPr>
            <p:ph type="ftr"/>
          </p:nvPr>
        </p:nvSpPr>
        <p:spPr>
          <a:xfrm rot="5400000">
            <a:off x="7077240" y="4181400"/>
            <a:ext cx="3657240" cy="383760"/>
          </a:xfrm>
          <a:prstGeom prst="rect">
            <a:avLst/>
          </a:prstGeom>
        </p:spPr>
        <p:txBody>
          <a:bodyPr lIns="90000" tIns="45000" rIns="90000" bIns="45000" anchor="ctr">
            <a:noAutofit/>
          </a:bodyPr>
          <a:lstStyle/>
          <a:p>
            <a:endParaRPr lang="fr-FR" sz="2400" b="0" strike="noStrike" spc="-1">
              <a:latin typeface="Times New Roman"/>
            </a:endParaRPr>
          </a:p>
        </p:txBody>
      </p:sp>
      <p:sp>
        <p:nvSpPr>
          <p:cNvPr id="9" name="CustomShape 10"/>
          <p:cNvSpPr/>
          <p:nvPr/>
        </p:nvSpPr>
        <p:spPr>
          <a:xfrm>
            <a:off x="380880" y="0"/>
            <a:ext cx="609120" cy="6857640"/>
          </a:xfrm>
          <a:prstGeom prst="rect">
            <a:avLst/>
          </a:prstGeom>
          <a:solidFill>
            <a:schemeClr val="accent1">
              <a:tint val="60000"/>
              <a:alpha val="54000"/>
            </a:schemeClr>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 name="CustomShape 11"/>
          <p:cNvSpPr/>
          <p:nvPr/>
        </p:nvSpPr>
        <p:spPr>
          <a:xfrm>
            <a:off x="276480" y="0"/>
            <a:ext cx="104400" cy="6857640"/>
          </a:xfrm>
          <a:prstGeom prst="rect">
            <a:avLst/>
          </a:prstGeom>
          <a:solidFill>
            <a:schemeClr val="accent1">
              <a:tint val="40000"/>
              <a:alpha val="36000"/>
            </a:schemeClr>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 name="CustomShape 12"/>
          <p:cNvSpPr/>
          <p:nvPr/>
        </p:nvSpPr>
        <p:spPr>
          <a:xfrm>
            <a:off x="990720" y="0"/>
            <a:ext cx="181440" cy="6857640"/>
          </a:xfrm>
          <a:prstGeom prst="rect">
            <a:avLst/>
          </a:prstGeom>
          <a:solidFill>
            <a:schemeClr val="accent1">
              <a:tint val="40000"/>
              <a:alpha val="70000"/>
            </a:schemeClr>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 name="CustomShape 13"/>
          <p:cNvSpPr/>
          <p:nvPr/>
        </p:nvSpPr>
        <p:spPr>
          <a:xfrm>
            <a:off x="1141200" y="0"/>
            <a:ext cx="230040" cy="6857640"/>
          </a:xfrm>
          <a:prstGeom prst="rect">
            <a:avLst/>
          </a:prstGeom>
          <a:solidFill>
            <a:schemeClr val="accent1">
              <a:tint val="20000"/>
              <a:alpha val="71000"/>
            </a:schemeClr>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3" name="Line 14"/>
          <p:cNvSpPr/>
          <p:nvPr/>
        </p:nvSpPr>
        <p:spPr>
          <a:xfrm>
            <a:off x="106200" y="0"/>
            <a:ext cx="0" cy="6858000"/>
          </a:xfrm>
          <a:prstGeom prst="line">
            <a:avLst/>
          </a:prstGeom>
          <a:ln w="57240">
            <a:solidFill>
              <a:schemeClr val="accent1">
                <a:tint val="60000"/>
                <a:alpha val="73000"/>
              </a:schemeClr>
            </a:solidFill>
            <a:round/>
          </a:ln>
        </p:spPr>
        <p:style>
          <a:lnRef idx="0">
            <a:scrgbClr r="0" g="0" b="0"/>
          </a:lnRef>
          <a:fillRef idx="0">
            <a:scrgbClr r="0" g="0" b="0"/>
          </a:fillRef>
          <a:effectRef idx="0">
            <a:scrgbClr r="0" g="0" b="0"/>
          </a:effectRef>
          <a:fontRef idx="minor"/>
        </p:style>
      </p:sp>
      <p:sp>
        <p:nvSpPr>
          <p:cNvPr id="14" name="Line 15"/>
          <p:cNvSpPr/>
          <p:nvPr/>
        </p:nvSpPr>
        <p:spPr>
          <a:xfrm>
            <a:off x="914400" y="0"/>
            <a:ext cx="0" cy="6858000"/>
          </a:xfrm>
          <a:prstGeom prst="line">
            <a:avLst/>
          </a:prstGeom>
          <a:ln w="57240">
            <a:solidFill>
              <a:schemeClr val="accent1">
                <a:tint val="20000"/>
                <a:alpha val="83000"/>
              </a:schemeClr>
            </a:solidFill>
            <a:round/>
          </a:ln>
        </p:spPr>
        <p:style>
          <a:lnRef idx="0">
            <a:scrgbClr r="0" g="0" b="0"/>
          </a:lnRef>
          <a:fillRef idx="0">
            <a:scrgbClr r="0" g="0" b="0"/>
          </a:fillRef>
          <a:effectRef idx="0">
            <a:scrgbClr r="0" g="0" b="0"/>
          </a:effectRef>
          <a:fontRef idx="minor"/>
        </p:style>
      </p:sp>
      <p:sp>
        <p:nvSpPr>
          <p:cNvPr id="15" name="Line 16"/>
          <p:cNvSpPr/>
          <p:nvPr/>
        </p:nvSpPr>
        <p:spPr>
          <a:xfrm>
            <a:off x="853920" y="0"/>
            <a:ext cx="0" cy="6858000"/>
          </a:xfrm>
          <a:prstGeom prst="line">
            <a:avLst/>
          </a:prstGeom>
          <a:ln w="57240">
            <a:solidFill>
              <a:schemeClr val="accent1">
                <a:tint val="60000"/>
              </a:schemeClr>
            </a:solidFill>
            <a:round/>
          </a:ln>
        </p:spPr>
        <p:style>
          <a:lnRef idx="0">
            <a:scrgbClr r="0" g="0" b="0"/>
          </a:lnRef>
          <a:fillRef idx="0">
            <a:scrgbClr r="0" g="0" b="0"/>
          </a:fillRef>
          <a:effectRef idx="0">
            <a:scrgbClr r="0" g="0" b="0"/>
          </a:effectRef>
          <a:fontRef idx="minor"/>
        </p:style>
      </p:sp>
      <p:sp>
        <p:nvSpPr>
          <p:cNvPr id="16" name="Line 17"/>
          <p:cNvSpPr/>
          <p:nvPr/>
        </p:nvSpPr>
        <p:spPr>
          <a:xfrm>
            <a:off x="1726560" y="0"/>
            <a:ext cx="0" cy="6858000"/>
          </a:xfrm>
          <a:prstGeom prst="line">
            <a:avLst/>
          </a:prstGeom>
          <a:ln w="28440">
            <a:solidFill>
              <a:schemeClr val="accent1">
                <a:tint val="60000"/>
                <a:alpha val="82000"/>
              </a:schemeClr>
            </a:solidFill>
            <a:round/>
          </a:ln>
        </p:spPr>
        <p:style>
          <a:lnRef idx="0">
            <a:scrgbClr r="0" g="0" b="0"/>
          </a:lnRef>
          <a:fillRef idx="0">
            <a:scrgbClr r="0" g="0" b="0"/>
          </a:fillRef>
          <a:effectRef idx="0">
            <a:scrgbClr r="0" g="0" b="0"/>
          </a:effectRef>
          <a:fontRef idx="minor"/>
        </p:style>
      </p:sp>
      <p:sp>
        <p:nvSpPr>
          <p:cNvPr id="17" name="Line 18"/>
          <p:cNvSpPr/>
          <p:nvPr/>
        </p:nvSpPr>
        <p:spPr>
          <a:xfrm>
            <a:off x="1066680" y="0"/>
            <a:ext cx="0" cy="6858000"/>
          </a:xfrm>
          <a:prstGeom prst="line">
            <a:avLst/>
          </a:prstGeom>
          <a:ln w="9360">
            <a:solidFill>
              <a:schemeClr val="accent1">
                <a:tint val="60000"/>
              </a:schemeClr>
            </a:solidFill>
            <a:round/>
          </a:ln>
        </p:spPr>
        <p:style>
          <a:lnRef idx="0">
            <a:scrgbClr r="0" g="0" b="0"/>
          </a:lnRef>
          <a:fillRef idx="0">
            <a:scrgbClr r="0" g="0" b="0"/>
          </a:fillRef>
          <a:effectRef idx="0">
            <a:scrgbClr r="0" g="0" b="0"/>
          </a:effectRef>
          <a:fontRef idx="minor"/>
        </p:style>
      </p:sp>
      <p:sp>
        <p:nvSpPr>
          <p:cNvPr id="18" name="Line 19"/>
          <p:cNvSpPr/>
          <p:nvPr/>
        </p:nvSpPr>
        <p:spPr>
          <a:xfrm>
            <a:off x="9113760" y="0"/>
            <a:ext cx="0" cy="6858000"/>
          </a:xfrm>
          <a:prstGeom prst="line">
            <a:avLst/>
          </a:prstGeom>
          <a:ln w="57240">
            <a:solidFill>
              <a:schemeClr val="accent1">
                <a:tint val="60000"/>
              </a:schemeClr>
            </a:solidFill>
            <a:round/>
          </a:ln>
        </p:spPr>
        <p:style>
          <a:lnRef idx="0">
            <a:scrgbClr r="0" g="0" b="0"/>
          </a:lnRef>
          <a:fillRef idx="0">
            <a:scrgbClr r="0" g="0" b="0"/>
          </a:fillRef>
          <a:effectRef idx="0">
            <a:scrgbClr r="0" g="0" b="0"/>
          </a:effectRef>
          <a:fontRef idx="minor"/>
        </p:style>
      </p:sp>
      <p:sp>
        <p:nvSpPr>
          <p:cNvPr id="19" name="CustomShape 20"/>
          <p:cNvSpPr/>
          <p:nvPr/>
        </p:nvSpPr>
        <p:spPr>
          <a:xfrm>
            <a:off x="1219320" y="0"/>
            <a:ext cx="75960" cy="6857640"/>
          </a:xfrm>
          <a:prstGeom prst="rect">
            <a:avLst/>
          </a:prstGeom>
          <a:solidFill>
            <a:schemeClr val="accent1">
              <a:tint val="60000"/>
              <a:alpha val="51000"/>
            </a:schemeClr>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0" name="CustomShape 21"/>
          <p:cNvSpPr/>
          <p:nvPr/>
        </p:nvSpPr>
        <p:spPr>
          <a:xfrm>
            <a:off x="609480" y="3429000"/>
            <a:ext cx="1294920" cy="1294920"/>
          </a:xfrm>
          <a:prstGeom prst="ellipse">
            <a:avLst/>
          </a:prstGeom>
          <a:solidFill>
            <a:schemeClr val="accent1"/>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 name="CustomShape 22"/>
          <p:cNvSpPr/>
          <p:nvPr/>
        </p:nvSpPr>
        <p:spPr>
          <a:xfrm>
            <a:off x="1309680" y="4866840"/>
            <a:ext cx="641160" cy="641160"/>
          </a:xfrm>
          <a:prstGeom prst="ellipse">
            <a:avLst/>
          </a:prstGeom>
          <a:ln w="2844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2" name="CustomShape 23"/>
          <p:cNvSpPr/>
          <p:nvPr/>
        </p:nvSpPr>
        <p:spPr>
          <a:xfrm>
            <a:off x="1091160" y="5500800"/>
            <a:ext cx="136800" cy="136800"/>
          </a:xfrm>
          <a:prstGeom prst="ellipse">
            <a:avLst/>
          </a:prstGeom>
          <a:ln w="1260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3" name="CustomShape 24"/>
          <p:cNvSpPr/>
          <p:nvPr/>
        </p:nvSpPr>
        <p:spPr>
          <a:xfrm>
            <a:off x="1664280" y="5788080"/>
            <a:ext cx="273960" cy="273960"/>
          </a:xfrm>
          <a:prstGeom prst="ellipse">
            <a:avLst/>
          </a:prstGeom>
          <a:ln w="1260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4" name="CustomShape 25"/>
          <p:cNvSpPr/>
          <p:nvPr/>
        </p:nvSpPr>
        <p:spPr>
          <a:xfrm>
            <a:off x="1905120" y="4495680"/>
            <a:ext cx="365400" cy="365400"/>
          </a:xfrm>
          <a:prstGeom prst="ellipse">
            <a:avLst/>
          </a:prstGeom>
          <a:ln w="2844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5" name="PlaceHolder 26"/>
          <p:cNvSpPr>
            <a:spLocks noGrp="1"/>
          </p:cNvSpPr>
          <p:nvPr>
            <p:ph type="sldNum"/>
          </p:nvPr>
        </p:nvSpPr>
        <p:spPr>
          <a:xfrm>
            <a:off x="1325520" y="4928760"/>
            <a:ext cx="609120" cy="517320"/>
          </a:xfrm>
          <a:prstGeom prst="rect">
            <a:avLst/>
          </a:prstGeom>
        </p:spPr>
        <p:txBody>
          <a:bodyPr lIns="90000" tIns="45000" rIns="90000" bIns="45000" anchor="ctr">
            <a:noAutofit/>
          </a:bodyPr>
          <a:lstStyle/>
          <a:p>
            <a:pPr algn="ctr">
              <a:lnSpc>
                <a:spcPct val="100000"/>
              </a:lnSpc>
            </a:pPr>
            <a:fld id="{02B1C8EA-DDDF-4E3A-BEEE-D064966AD0C7}" type="slidenum">
              <a:rPr lang="fr-FR" sz="1400" b="1" strike="noStrike" spc="-1">
                <a:solidFill>
                  <a:srgbClr val="FFFFFF"/>
                </a:solidFill>
                <a:latin typeface="Century Schoolbook"/>
              </a:rPr>
              <a:t>‹N°›</a:t>
            </a:fld>
            <a:endParaRPr lang="fr-FR" sz="1400" b="0" strike="noStrike" spc="-1">
              <a:latin typeface="Times New Roman"/>
            </a:endParaRPr>
          </a:p>
        </p:txBody>
      </p:sp>
      <p:sp>
        <p:nvSpPr>
          <p:cNvPr id="26" name="PlaceHolder 27"/>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400" b="0" strike="noStrike" spc="-1">
                <a:solidFill>
                  <a:srgbClr val="000000"/>
                </a:solidFill>
                <a:latin typeface="Century Schoolbook"/>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Century Schoolbook"/>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Century Schoolbook"/>
              </a:rPr>
              <a:t>Troisième niveau de plan</a:t>
            </a:r>
          </a:p>
          <a:p>
            <a:pPr marL="1728000" lvl="3" indent="-216000">
              <a:spcBef>
                <a:spcPts val="567"/>
              </a:spcBef>
              <a:buClr>
                <a:srgbClr val="000000"/>
              </a:buClr>
              <a:buSzPct val="75000"/>
              <a:buFont typeface="Symbol" charset="2"/>
              <a:buChar char=""/>
            </a:pPr>
            <a:r>
              <a:rPr lang="fr-FR" sz="1600" b="0" strike="noStrike" spc="-1">
                <a:solidFill>
                  <a:srgbClr val="000000"/>
                </a:solidFill>
                <a:latin typeface="Century Schoolbook"/>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Century Schoolbook"/>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Century Schoolbook"/>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Century Schoolbook"/>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 name="Line 1"/>
          <p:cNvSpPr/>
          <p:nvPr/>
        </p:nvSpPr>
        <p:spPr>
          <a:xfrm>
            <a:off x="8762760" y="0"/>
            <a:ext cx="0" cy="6858000"/>
          </a:xfrm>
          <a:prstGeom prst="line">
            <a:avLst/>
          </a:prstGeom>
          <a:ln w="38160">
            <a:solidFill>
              <a:schemeClr val="accent1">
                <a:tint val="60000"/>
                <a:alpha val="93000"/>
              </a:schemeClr>
            </a:solidFill>
            <a:round/>
          </a:ln>
        </p:spPr>
        <p:style>
          <a:lnRef idx="0">
            <a:scrgbClr r="0" g="0" b="0"/>
          </a:lnRef>
          <a:fillRef idx="0">
            <a:scrgbClr r="0" g="0" b="0"/>
          </a:fillRef>
          <a:effectRef idx="0">
            <a:scrgbClr r="0" g="0" b="0"/>
          </a:effectRef>
          <a:fontRef idx="minor"/>
        </p:style>
      </p:sp>
      <p:sp>
        <p:nvSpPr>
          <p:cNvPr id="64" name="Line 2"/>
          <p:cNvSpPr/>
          <p:nvPr/>
        </p:nvSpPr>
        <p:spPr>
          <a:xfrm>
            <a:off x="75960" y="0"/>
            <a:ext cx="0" cy="6858000"/>
          </a:xfrm>
          <a:prstGeom prst="line">
            <a:avLst/>
          </a:prstGeom>
          <a:ln w="57240">
            <a:solidFill>
              <a:schemeClr val="accent1">
                <a:tint val="60000"/>
              </a:schemeClr>
            </a:solidFill>
            <a:round/>
          </a:ln>
        </p:spPr>
        <p:style>
          <a:lnRef idx="0">
            <a:scrgbClr r="0" g="0" b="0"/>
          </a:lnRef>
          <a:fillRef idx="0">
            <a:scrgbClr r="0" g="0" b="0"/>
          </a:fillRef>
          <a:effectRef idx="0">
            <a:scrgbClr r="0" g="0" b="0"/>
          </a:effectRef>
          <a:fontRef idx="minor"/>
        </p:style>
      </p:sp>
      <p:sp>
        <p:nvSpPr>
          <p:cNvPr id="65" name="Line 3"/>
          <p:cNvSpPr/>
          <p:nvPr/>
        </p:nvSpPr>
        <p:spPr>
          <a:xfrm>
            <a:off x="8991360" y="0"/>
            <a:ext cx="0" cy="6858000"/>
          </a:xfrm>
          <a:prstGeom prst="line">
            <a:avLst/>
          </a:prstGeom>
          <a:ln w="19080">
            <a:solidFill>
              <a:schemeClr val="accent1"/>
            </a:solidFill>
            <a:round/>
          </a:ln>
        </p:spPr>
        <p:style>
          <a:lnRef idx="0">
            <a:scrgbClr r="0" g="0" b="0"/>
          </a:lnRef>
          <a:fillRef idx="0">
            <a:scrgbClr r="0" g="0" b="0"/>
          </a:fillRef>
          <a:effectRef idx="0">
            <a:scrgbClr r="0" g="0" b="0"/>
          </a:effectRef>
          <a:fontRef idx="minor"/>
        </p:style>
      </p:sp>
      <p:sp>
        <p:nvSpPr>
          <p:cNvPr id="66" name="CustomShape 4"/>
          <p:cNvSpPr/>
          <p:nvPr/>
        </p:nvSpPr>
        <p:spPr>
          <a:xfrm>
            <a:off x="8839080" y="0"/>
            <a:ext cx="304560" cy="6857640"/>
          </a:xfrm>
          <a:prstGeom prst="rect">
            <a:avLst/>
          </a:prstGeom>
          <a:solidFill>
            <a:schemeClr val="accent1">
              <a:tint val="60000"/>
              <a:alpha val="87000"/>
            </a:schemeClr>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7" name="Line 5"/>
          <p:cNvSpPr/>
          <p:nvPr/>
        </p:nvSpPr>
        <p:spPr>
          <a:xfrm>
            <a:off x="8915400" y="0"/>
            <a:ext cx="0" cy="6858000"/>
          </a:xfrm>
          <a:prstGeom prst="line">
            <a:avLst/>
          </a:prstGeom>
          <a:ln w="9360">
            <a:solidFill>
              <a:schemeClr val="accent1"/>
            </a:solidFill>
            <a:round/>
          </a:ln>
        </p:spPr>
        <p:style>
          <a:lnRef idx="0">
            <a:scrgbClr r="0" g="0" b="0"/>
          </a:lnRef>
          <a:fillRef idx="0">
            <a:scrgbClr r="0" g="0" b="0"/>
          </a:fillRef>
          <a:effectRef idx="0">
            <a:scrgbClr r="0" g="0" b="0"/>
          </a:effectRef>
          <a:fontRef idx="minor"/>
        </p:style>
      </p:sp>
      <p:sp>
        <p:nvSpPr>
          <p:cNvPr id="68" name="CustomShape 6"/>
          <p:cNvSpPr/>
          <p:nvPr/>
        </p:nvSpPr>
        <p:spPr>
          <a:xfrm>
            <a:off x="8156520" y="5715000"/>
            <a:ext cx="548280" cy="548280"/>
          </a:xfrm>
          <a:prstGeom prst="ellipse">
            <a:avLst/>
          </a:prstGeom>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9" name="PlaceHolder 7"/>
          <p:cNvSpPr>
            <a:spLocks noGrp="1"/>
          </p:cNvSpPr>
          <p:nvPr>
            <p:ph type="title"/>
          </p:nvPr>
        </p:nvSpPr>
        <p:spPr>
          <a:xfrm>
            <a:off x="457200" y="274680"/>
            <a:ext cx="7467120" cy="1142640"/>
          </a:xfrm>
          <a:prstGeom prst="rect">
            <a:avLst/>
          </a:prstGeom>
        </p:spPr>
        <p:txBody>
          <a:bodyPr lIns="90000" tIns="45000" rIns="90000" bIns="45000" anchor="b">
            <a:noAutofit/>
          </a:bodyPr>
          <a:lstStyle/>
          <a:p>
            <a:pPr>
              <a:lnSpc>
                <a:spcPct val="100000"/>
              </a:lnSpc>
            </a:pPr>
            <a:r>
              <a:rPr lang="fr-FR" sz="3000" b="0" strike="noStrike" cap="small" spc="-1">
                <a:solidFill>
                  <a:srgbClr val="242852"/>
                </a:solidFill>
                <a:latin typeface="Century Schoolbook"/>
              </a:rPr>
              <a:t>Modifiez le style du titre</a:t>
            </a:r>
            <a:endParaRPr lang="fr-FR" sz="3000" b="0" strike="noStrike" spc="-1">
              <a:solidFill>
                <a:srgbClr val="000000"/>
              </a:solidFill>
              <a:latin typeface="Century Schoolbook"/>
            </a:endParaRPr>
          </a:p>
        </p:txBody>
      </p:sp>
      <p:sp>
        <p:nvSpPr>
          <p:cNvPr id="70" name="PlaceHolder 8"/>
          <p:cNvSpPr>
            <a:spLocks noGrp="1"/>
          </p:cNvSpPr>
          <p:nvPr>
            <p:ph type="body"/>
          </p:nvPr>
        </p:nvSpPr>
        <p:spPr>
          <a:xfrm>
            <a:off x="457200" y="1600200"/>
            <a:ext cx="7467120" cy="4873320"/>
          </a:xfrm>
          <a:prstGeom prst="rect">
            <a:avLst/>
          </a:prstGeom>
        </p:spPr>
        <p:txBody>
          <a:bodyPr lIns="90000" tIns="45000" rIns="90000" bIns="45000">
            <a:noAutofit/>
          </a:bodyPr>
          <a:lstStyle/>
          <a:p>
            <a:pPr marL="274320" indent="-273960">
              <a:lnSpc>
                <a:spcPct val="100000"/>
              </a:lnSpc>
              <a:spcBef>
                <a:spcPts val="601"/>
              </a:spcBef>
              <a:buClr>
                <a:srgbClr val="629DD1"/>
              </a:buClr>
              <a:buSzPct val="70000"/>
              <a:buFont typeface="Wingdings" charset="2"/>
              <a:buChar char=""/>
            </a:pPr>
            <a:r>
              <a:rPr lang="fr-FR" sz="2400" b="0" strike="noStrike" spc="-1">
                <a:solidFill>
                  <a:srgbClr val="000000"/>
                </a:solidFill>
                <a:latin typeface="Century Schoolbook"/>
              </a:rPr>
              <a:t>Modifiez les styles du texte du masque</a:t>
            </a:r>
          </a:p>
          <a:p>
            <a:pPr marL="640080" lvl="1" indent="-273960">
              <a:lnSpc>
                <a:spcPct val="100000"/>
              </a:lnSpc>
              <a:spcBef>
                <a:spcPts val="420"/>
              </a:spcBef>
              <a:buClr>
                <a:srgbClr val="629DD1"/>
              </a:buClr>
              <a:buSzPct val="80000"/>
              <a:buFont typeface="Wingdings 2" charset="2"/>
              <a:buChar char=""/>
            </a:pPr>
            <a:r>
              <a:rPr lang="fr-FR" sz="2100" b="0" strike="noStrike" spc="-1">
                <a:solidFill>
                  <a:srgbClr val="000000"/>
                </a:solidFill>
                <a:latin typeface="Century Schoolbook"/>
              </a:rPr>
              <a:t>Deuxième niveau</a:t>
            </a:r>
          </a:p>
          <a:p>
            <a:pPr marL="914400" lvl="2" indent="-182520">
              <a:lnSpc>
                <a:spcPct val="100000"/>
              </a:lnSpc>
              <a:spcBef>
                <a:spcPts val="360"/>
              </a:spcBef>
              <a:buClr>
                <a:srgbClr val="568AB8"/>
              </a:buClr>
              <a:buSzPct val="60000"/>
              <a:buFont typeface="Wingdings" charset="2"/>
              <a:buChar char=""/>
            </a:pPr>
            <a:r>
              <a:rPr lang="fr-FR" sz="1800" b="0" strike="noStrike" spc="-1">
                <a:solidFill>
                  <a:srgbClr val="000000"/>
                </a:solidFill>
                <a:latin typeface="Century Schoolbook"/>
              </a:rPr>
              <a:t>Troisième niveau</a:t>
            </a:r>
          </a:p>
          <a:p>
            <a:pPr marL="1188720" lvl="3" indent="-182520">
              <a:lnSpc>
                <a:spcPct val="100000"/>
              </a:lnSpc>
              <a:spcBef>
                <a:spcPts val="360"/>
              </a:spcBef>
              <a:buClr>
                <a:srgbClr val="B7CBE4"/>
              </a:buClr>
              <a:buSzPct val="60000"/>
              <a:buFont typeface="Wingdings" charset="2"/>
              <a:buChar char=""/>
            </a:pPr>
            <a:r>
              <a:rPr lang="fr-FR" sz="1800" b="0" strike="noStrike" spc="-1">
                <a:solidFill>
                  <a:srgbClr val="000000"/>
                </a:solidFill>
                <a:latin typeface="Century Schoolbook"/>
              </a:rPr>
              <a:t>Quatrième niveau</a:t>
            </a:r>
          </a:p>
          <a:p>
            <a:pPr marL="1463040" lvl="4" indent="-182520">
              <a:lnSpc>
                <a:spcPct val="100000"/>
              </a:lnSpc>
              <a:spcBef>
                <a:spcPts val="320"/>
              </a:spcBef>
              <a:buClr>
                <a:srgbClr val="ACC0E6"/>
              </a:buClr>
              <a:buSzPct val="68000"/>
              <a:buFont typeface="Wingdings 2" charset="2"/>
              <a:buChar char=""/>
            </a:pPr>
            <a:r>
              <a:rPr lang="fr-FR" sz="1600" b="0" strike="noStrike" spc="-1">
                <a:solidFill>
                  <a:srgbClr val="000000"/>
                </a:solidFill>
                <a:latin typeface="Century Schoolbook"/>
              </a:rPr>
              <a:t>Cinquième niveau</a:t>
            </a:r>
          </a:p>
        </p:txBody>
      </p:sp>
      <p:sp>
        <p:nvSpPr>
          <p:cNvPr id="71" name="PlaceHolder 9"/>
          <p:cNvSpPr>
            <a:spLocks noGrp="1"/>
          </p:cNvSpPr>
          <p:nvPr>
            <p:ph type="dt"/>
          </p:nvPr>
        </p:nvSpPr>
        <p:spPr>
          <a:xfrm rot="5400000">
            <a:off x="7589520" y="1081800"/>
            <a:ext cx="2011320" cy="383760"/>
          </a:xfrm>
          <a:prstGeom prst="rect">
            <a:avLst/>
          </a:prstGeom>
        </p:spPr>
        <p:txBody>
          <a:bodyPr lIns="90000" tIns="45000" rIns="90000" bIns="45000" anchor="ctr">
            <a:noAutofit/>
          </a:bodyPr>
          <a:lstStyle/>
          <a:p>
            <a:pPr algn="r">
              <a:lnSpc>
                <a:spcPct val="100000"/>
              </a:lnSpc>
            </a:pPr>
            <a:fld id="{3C269C24-3918-4E42-AF45-5F83B07C1521}" type="datetime1">
              <a:rPr lang="fr-FR" sz="1200" b="0" strike="noStrike" spc="-1">
                <a:solidFill>
                  <a:srgbClr val="242852"/>
                </a:solidFill>
                <a:latin typeface="Century Schoolbook"/>
              </a:rPr>
              <a:t>13/06/2025</a:t>
            </a:fld>
            <a:endParaRPr lang="fr-FR" sz="1200" b="0" strike="noStrike" spc="-1">
              <a:latin typeface="Times New Roman"/>
            </a:endParaRPr>
          </a:p>
        </p:txBody>
      </p:sp>
      <p:sp>
        <p:nvSpPr>
          <p:cNvPr id="72" name="PlaceHolder 10"/>
          <p:cNvSpPr>
            <a:spLocks noGrp="1"/>
          </p:cNvSpPr>
          <p:nvPr>
            <p:ph type="sldNum"/>
          </p:nvPr>
        </p:nvSpPr>
        <p:spPr>
          <a:xfrm>
            <a:off x="8129160" y="5734080"/>
            <a:ext cx="609120" cy="520920"/>
          </a:xfrm>
          <a:prstGeom prst="rect">
            <a:avLst/>
          </a:prstGeom>
        </p:spPr>
        <p:txBody>
          <a:bodyPr lIns="90000" tIns="45000" rIns="90000" bIns="45000" anchor="ctr">
            <a:noAutofit/>
          </a:bodyPr>
          <a:lstStyle/>
          <a:p>
            <a:pPr algn="ctr">
              <a:lnSpc>
                <a:spcPct val="100000"/>
              </a:lnSpc>
            </a:pPr>
            <a:fld id="{45A6DE40-60ED-4E21-9FDA-8D95183A6C46}" type="slidenum">
              <a:rPr lang="fr-FR" sz="1400" b="1" strike="noStrike" spc="-1">
                <a:solidFill>
                  <a:srgbClr val="FFFFFF"/>
                </a:solidFill>
                <a:latin typeface="Century Schoolbook"/>
              </a:rPr>
              <a:t>‹N°›</a:t>
            </a:fld>
            <a:endParaRPr lang="fr-FR" sz="1400" b="0" strike="noStrike" spc="-1">
              <a:latin typeface="Times New Roman"/>
            </a:endParaRPr>
          </a:p>
        </p:txBody>
      </p:sp>
      <p:sp>
        <p:nvSpPr>
          <p:cNvPr id="73" name="PlaceHolder 11"/>
          <p:cNvSpPr>
            <a:spLocks noGrp="1"/>
          </p:cNvSpPr>
          <p:nvPr>
            <p:ph type="ftr"/>
          </p:nvPr>
        </p:nvSpPr>
        <p:spPr>
          <a:xfrm rot="5400000">
            <a:off x="6990480" y="3737160"/>
            <a:ext cx="3200040" cy="365400"/>
          </a:xfrm>
          <a:prstGeom prst="rect">
            <a:avLst/>
          </a:prstGeom>
        </p:spPr>
        <p:txBody>
          <a:bodyPr lIns="90000" tIns="45000" rIns="90000" bIns="45000" anchor="ctr">
            <a:noAutofit/>
          </a:bodyPr>
          <a:lstStyle/>
          <a:p>
            <a:endParaRPr lang="fr-FR" sz="24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 name="Line 1"/>
          <p:cNvSpPr/>
          <p:nvPr/>
        </p:nvSpPr>
        <p:spPr>
          <a:xfrm>
            <a:off x="8762760" y="0"/>
            <a:ext cx="0" cy="6858000"/>
          </a:xfrm>
          <a:prstGeom prst="line">
            <a:avLst/>
          </a:prstGeom>
          <a:ln w="38160">
            <a:solidFill>
              <a:schemeClr val="accent1">
                <a:tint val="60000"/>
                <a:alpha val="93000"/>
              </a:schemeClr>
            </a:solidFill>
            <a:round/>
          </a:ln>
        </p:spPr>
        <p:style>
          <a:lnRef idx="0">
            <a:scrgbClr r="0" g="0" b="0"/>
          </a:lnRef>
          <a:fillRef idx="0">
            <a:scrgbClr r="0" g="0" b="0"/>
          </a:fillRef>
          <a:effectRef idx="0">
            <a:scrgbClr r="0" g="0" b="0"/>
          </a:effectRef>
          <a:fontRef idx="minor"/>
        </p:style>
      </p:sp>
      <p:sp>
        <p:nvSpPr>
          <p:cNvPr id="64" name="Line 2"/>
          <p:cNvSpPr/>
          <p:nvPr/>
        </p:nvSpPr>
        <p:spPr>
          <a:xfrm>
            <a:off x="75960" y="0"/>
            <a:ext cx="0" cy="6858000"/>
          </a:xfrm>
          <a:prstGeom prst="line">
            <a:avLst/>
          </a:prstGeom>
          <a:ln w="57240">
            <a:solidFill>
              <a:schemeClr val="accent1">
                <a:tint val="60000"/>
              </a:schemeClr>
            </a:solidFill>
            <a:round/>
          </a:ln>
        </p:spPr>
        <p:style>
          <a:lnRef idx="0">
            <a:scrgbClr r="0" g="0" b="0"/>
          </a:lnRef>
          <a:fillRef idx="0">
            <a:scrgbClr r="0" g="0" b="0"/>
          </a:fillRef>
          <a:effectRef idx="0">
            <a:scrgbClr r="0" g="0" b="0"/>
          </a:effectRef>
          <a:fontRef idx="minor"/>
        </p:style>
      </p:sp>
      <p:sp>
        <p:nvSpPr>
          <p:cNvPr id="65" name="Line 3"/>
          <p:cNvSpPr/>
          <p:nvPr/>
        </p:nvSpPr>
        <p:spPr>
          <a:xfrm>
            <a:off x="8991360" y="0"/>
            <a:ext cx="0" cy="6858000"/>
          </a:xfrm>
          <a:prstGeom prst="line">
            <a:avLst/>
          </a:prstGeom>
          <a:ln w="19080">
            <a:solidFill>
              <a:schemeClr val="accent1"/>
            </a:solidFill>
            <a:round/>
          </a:ln>
        </p:spPr>
        <p:style>
          <a:lnRef idx="0">
            <a:scrgbClr r="0" g="0" b="0"/>
          </a:lnRef>
          <a:fillRef idx="0">
            <a:scrgbClr r="0" g="0" b="0"/>
          </a:fillRef>
          <a:effectRef idx="0">
            <a:scrgbClr r="0" g="0" b="0"/>
          </a:effectRef>
          <a:fontRef idx="minor"/>
        </p:style>
      </p:sp>
      <p:sp>
        <p:nvSpPr>
          <p:cNvPr id="66" name="CustomShape 4"/>
          <p:cNvSpPr/>
          <p:nvPr/>
        </p:nvSpPr>
        <p:spPr>
          <a:xfrm>
            <a:off x="8839080" y="0"/>
            <a:ext cx="304560" cy="6857640"/>
          </a:xfrm>
          <a:prstGeom prst="rect">
            <a:avLst/>
          </a:prstGeom>
          <a:solidFill>
            <a:schemeClr val="accent1">
              <a:tint val="60000"/>
              <a:alpha val="87000"/>
            </a:schemeClr>
          </a:solidFill>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7" name="Line 5"/>
          <p:cNvSpPr/>
          <p:nvPr/>
        </p:nvSpPr>
        <p:spPr>
          <a:xfrm>
            <a:off x="8915400" y="0"/>
            <a:ext cx="0" cy="6858000"/>
          </a:xfrm>
          <a:prstGeom prst="line">
            <a:avLst/>
          </a:prstGeom>
          <a:ln w="9360">
            <a:solidFill>
              <a:schemeClr val="accent1"/>
            </a:solidFill>
            <a:round/>
          </a:ln>
        </p:spPr>
        <p:style>
          <a:lnRef idx="0">
            <a:scrgbClr r="0" g="0" b="0"/>
          </a:lnRef>
          <a:fillRef idx="0">
            <a:scrgbClr r="0" g="0" b="0"/>
          </a:fillRef>
          <a:effectRef idx="0">
            <a:scrgbClr r="0" g="0" b="0"/>
          </a:effectRef>
          <a:fontRef idx="minor"/>
        </p:style>
      </p:sp>
      <p:sp>
        <p:nvSpPr>
          <p:cNvPr id="68" name="CustomShape 6"/>
          <p:cNvSpPr/>
          <p:nvPr/>
        </p:nvSpPr>
        <p:spPr>
          <a:xfrm>
            <a:off x="8156520" y="5715000"/>
            <a:ext cx="548280" cy="548280"/>
          </a:xfrm>
          <a:prstGeom prst="ellipse">
            <a:avLst/>
          </a:prstGeom>
          <a:ln w="38160">
            <a:noFill/>
          </a:ln>
          <a:effectLst>
            <a:outerShdw blurRad="50800" dist="2484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9" name="PlaceHolder 7"/>
          <p:cNvSpPr>
            <a:spLocks noGrp="1"/>
          </p:cNvSpPr>
          <p:nvPr>
            <p:ph type="title"/>
          </p:nvPr>
        </p:nvSpPr>
        <p:spPr>
          <a:xfrm>
            <a:off x="457200" y="274680"/>
            <a:ext cx="7467120" cy="1142640"/>
          </a:xfrm>
          <a:prstGeom prst="rect">
            <a:avLst/>
          </a:prstGeom>
        </p:spPr>
        <p:txBody>
          <a:bodyPr lIns="90000" tIns="45000" rIns="90000" bIns="45000" anchor="b">
            <a:noAutofit/>
          </a:bodyPr>
          <a:lstStyle/>
          <a:p>
            <a:pPr>
              <a:lnSpc>
                <a:spcPct val="100000"/>
              </a:lnSpc>
            </a:pPr>
            <a:r>
              <a:rPr lang="fr-FR" sz="3000" b="0" strike="noStrike" cap="small" spc="-1">
                <a:solidFill>
                  <a:srgbClr val="242852"/>
                </a:solidFill>
                <a:latin typeface="Century Schoolbook"/>
              </a:rPr>
              <a:t>Modifiez le style du titre</a:t>
            </a:r>
            <a:endParaRPr lang="fr-FR" sz="3000" b="0" strike="noStrike" spc="-1">
              <a:solidFill>
                <a:srgbClr val="000000"/>
              </a:solidFill>
              <a:latin typeface="Century Schoolbook"/>
            </a:endParaRPr>
          </a:p>
        </p:txBody>
      </p:sp>
      <p:sp>
        <p:nvSpPr>
          <p:cNvPr id="70" name="PlaceHolder 8"/>
          <p:cNvSpPr>
            <a:spLocks noGrp="1"/>
          </p:cNvSpPr>
          <p:nvPr>
            <p:ph type="body"/>
          </p:nvPr>
        </p:nvSpPr>
        <p:spPr>
          <a:xfrm>
            <a:off x="457200" y="1600200"/>
            <a:ext cx="7467120" cy="4873320"/>
          </a:xfrm>
          <a:prstGeom prst="rect">
            <a:avLst/>
          </a:prstGeom>
        </p:spPr>
        <p:txBody>
          <a:bodyPr lIns="90000" tIns="45000" rIns="90000" bIns="45000">
            <a:noAutofit/>
          </a:bodyPr>
          <a:lstStyle/>
          <a:p>
            <a:pPr marL="274320" indent="-273960">
              <a:lnSpc>
                <a:spcPct val="100000"/>
              </a:lnSpc>
              <a:spcBef>
                <a:spcPts val="601"/>
              </a:spcBef>
              <a:buClr>
                <a:srgbClr val="629DD1"/>
              </a:buClr>
              <a:buSzPct val="70000"/>
              <a:buFont typeface="Wingdings" charset="2"/>
              <a:buChar char=""/>
            </a:pPr>
            <a:r>
              <a:rPr lang="fr-FR" sz="2400" b="0" strike="noStrike" spc="-1">
                <a:solidFill>
                  <a:srgbClr val="000000"/>
                </a:solidFill>
                <a:latin typeface="Century Schoolbook"/>
              </a:rPr>
              <a:t>Modifiez les styles du texte du masque</a:t>
            </a:r>
          </a:p>
          <a:p>
            <a:pPr marL="640080" lvl="1" indent="-273960">
              <a:lnSpc>
                <a:spcPct val="100000"/>
              </a:lnSpc>
              <a:spcBef>
                <a:spcPts val="420"/>
              </a:spcBef>
              <a:buClr>
                <a:srgbClr val="629DD1"/>
              </a:buClr>
              <a:buSzPct val="80000"/>
              <a:buFont typeface="Wingdings 2" charset="2"/>
              <a:buChar char=""/>
            </a:pPr>
            <a:r>
              <a:rPr lang="fr-FR" sz="2100" b="0" strike="noStrike" spc="-1">
                <a:solidFill>
                  <a:srgbClr val="000000"/>
                </a:solidFill>
                <a:latin typeface="Century Schoolbook"/>
              </a:rPr>
              <a:t>Deuxième niveau</a:t>
            </a:r>
          </a:p>
          <a:p>
            <a:pPr marL="914400" lvl="2" indent="-182520">
              <a:lnSpc>
                <a:spcPct val="100000"/>
              </a:lnSpc>
              <a:spcBef>
                <a:spcPts val="360"/>
              </a:spcBef>
              <a:buClr>
                <a:srgbClr val="568AB8"/>
              </a:buClr>
              <a:buSzPct val="60000"/>
              <a:buFont typeface="Wingdings" charset="2"/>
              <a:buChar char=""/>
            </a:pPr>
            <a:r>
              <a:rPr lang="fr-FR" sz="1800" b="0" strike="noStrike" spc="-1">
                <a:solidFill>
                  <a:srgbClr val="000000"/>
                </a:solidFill>
                <a:latin typeface="Century Schoolbook"/>
              </a:rPr>
              <a:t>Troisième niveau</a:t>
            </a:r>
          </a:p>
          <a:p>
            <a:pPr marL="1188720" lvl="3" indent="-182520">
              <a:lnSpc>
                <a:spcPct val="100000"/>
              </a:lnSpc>
              <a:spcBef>
                <a:spcPts val="360"/>
              </a:spcBef>
              <a:buClr>
                <a:srgbClr val="B7CBE4"/>
              </a:buClr>
              <a:buSzPct val="60000"/>
              <a:buFont typeface="Wingdings" charset="2"/>
              <a:buChar char=""/>
            </a:pPr>
            <a:r>
              <a:rPr lang="fr-FR" sz="1800" b="0" strike="noStrike" spc="-1">
                <a:solidFill>
                  <a:srgbClr val="000000"/>
                </a:solidFill>
                <a:latin typeface="Century Schoolbook"/>
              </a:rPr>
              <a:t>Quatrième niveau</a:t>
            </a:r>
          </a:p>
          <a:p>
            <a:pPr marL="1463040" lvl="4" indent="-182520">
              <a:lnSpc>
                <a:spcPct val="100000"/>
              </a:lnSpc>
              <a:spcBef>
                <a:spcPts val="320"/>
              </a:spcBef>
              <a:buClr>
                <a:srgbClr val="ACC0E6"/>
              </a:buClr>
              <a:buSzPct val="68000"/>
              <a:buFont typeface="Wingdings 2" charset="2"/>
              <a:buChar char=""/>
            </a:pPr>
            <a:r>
              <a:rPr lang="fr-FR" sz="1600" b="0" strike="noStrike" spc="-1">
                <a:solidFill>
                  <a:srgbClr val="000000"/>
                </a:solidFill>
                <a:latin typeface="Century Schoolbook"/>
              </a:rPr>
              <a:t>Cinquième niveau</a:t>
            </a:r>
          </a:p>
        </p:txBody>
      </p:sp>
      <p:sp>
        <p:nvSpPr>
          <p:cNvPr id="71" name="PlaceHolder 9"/>
          <p:cNvSpPr>
            <a:spLocks noGrp="1"/>
          </p:cNvSpPr>
          <p:nvPr>
            <p:ph type="dt"/>
          </p:nvPr>
        </p:nvSpPr>
        <p:spPr>
          <a:xfrm rot="5400000">
            <a:off x="7589520" y="1081800"/>
            <a:ext cx="2011320" cy="383760"/>
          </a:xfrm>
          <a:prstGeom prst="rect">
            <a:avLst/>
          </a:prstGeom>
        </p:spPr>
        <p:txBody>
          <a:bodyPr lIns="90000" tIns="45000" rIns="90000" bIns="45000" anchor="ctr">
            <a:noAutofit/>
          </a:bodyPr>
          <a:lstStyle/>
          <a:p>
            <a:pPr algn="r"/>
            <a:fld id="{3C269C24-3918-4E42-AF45-5F83B07C1521}" type="datetime1">
              <a:rPr lang="fr-FR" sz="1200" spc="-1">
                <a:solidFill>
                  <a:srgbClr val="242852"/>
                </a:solidFill>
                <a:latin typeface="Century Schoolbook"/>
              </a:rPr>
              <a:pPr algn="r"/>
              <a:t>13/06/2025</a:t>
            </a:fld>
            <a:endParaRPr lang="fr-FR" sz="1200" spc="-1">
              <a:solidFill>
                <a:prstClr val="black"/>
              </a:solidFill>
              <a:latin typeface="Times New Roman"/>
            </a:endParaRPr>
          </a:p>
        </p:txBody>
      </p:sp>
      <p:sp>
        <p:nvSpPr>
          <p:cNvPr id="72" name="PlaceHolder 10"/>
          <p:cNvSpPr>
            <a:spLocks noGrp="1"/>
          </p:cNvSpPr>
          <p:nvPr>
            <p:ph type="sldNum"/>
          </p:nvPr>
        </p:nvSpPr>
        <p:spPr>
          <a:xfrm>
            <a:off x="8129160" y="5734080"/>
            <a:ext cx="609120" cy="520920"/>
          </a:xfrm>
          <a:prstGeom prst="rect">
            <a:avLst/>
          </a:prstGeom>
        </p:spPr>
        <p:txBody>
          <a:bodyPr lIns="90000" tIns="45000" rIns="90000" bIns="45000" anchor="ctr">
            <a:noAutofit/>
          </a:bodyPr>
          <a:lstStyle/>
          <a:p>
            <a:pPr algn="ctr"/>
            <a:fld id="{45A6DE40-60ED-4E21-9FDA-8D95183A6C46}" type="slidenum">
              <a:rPr lang="fr-FR" sz="1400" b="1" spc="-1">
                <a:solidFill>
                  <a:srgbClr val="FFFFFF"/>
                </a:solidFill>
                <a:latin typeface="Century Schoolbook"/>
              </a:rPr>
              <a:pPr algn="ctr"/>
              <a:t>‹N°›</a:t>
            </a:fld>
            <a:endParaRPr lang="fr-FR" sz="1400" spc="-1">
              <a:solidFill>
                <a:prstClr val="black"/>
              </a:solidFill>
              <a:latin typeface="Times New Roman"/>
            </a:endParaRPr>
          </a:p>
        </p:txBody>
      </p:sp>
      <p:sp>
        <p:nvSpPr>
          <p:cNvPr id="73" name="PlaceHolder 11"/>
          <p:cNvSpPr>
            <a:spLocks noGrp="1"/>
          </p:cNvSpPr>
          <p:nvPr>
            <p:ph type="ftr"/>
          </p:nvPr>
        </p:nvSpPr>
        <p:spPr>
          <a:xfrm rot="5400000">
            <a:off x="6990480" y="3737160"/>
            <a:ext cx="3200040" cy="365400"/>
          </a:xfrm>
          <a:prstGeom prst="rect">
            <a:avLst/>
          </a:prstGeom>
        </p:spPr>
        <p:txBody>
          <a:bodyPr lIns="90000" tIns="45000" rIns="90000" bIns="45000" anchor="ctr">
            <a:noAutofit/>
          </a:bodyPr>
          <a:lstStyle/>
          <a:p>
            <a:endParaRPr lang="fr-FR" sz="2400" spc="-1">
              <a:solidFill>
                <a:prstClr val="black"/>
              </a:solidFill>
              <a:latin typeface="Times New Roman"/>
            </a:endParaRPr>
          </a:p>
        </p:txBody>
      </p:sp>
    </p:spTree>
    <p:extLst>
      <p:ext uri="{BB962C8B-B14F-4D97-AF65-F5344CB8AC3E}">
        <p14:creationId xmlns:p14="http://schemas.microsoft.com/office/powerpoint/2010/main" val="190847216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cartesfrance.fr/carte-france-departement/carte-departement-Charente.html"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7.xml"/><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www.caf.fr/professionnels/offres-et-services/caf-de-la-charente/partenaires-locaux/enfance-et-parentalite/parentalite/clas"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elan.caf.fr/"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Shape 1"/>
          <p:cNvSpPr txBox="1"/>
          <p:nvPr/>
        </p:nvSpPr>
        <p:spPr>
          <a:xfrm>
            <a:off x="2267640" y="3069000"/>
            <a:ext cx="6171840" cy="1157040"/>
          </a:xfrm>
          <a:prstGeom prst="rect">
            <a:avLst/>
          </a:prstGeom>
          <a:ln/>
        </p:spPr>
        <p:style>
          <a:lnRef idx="2">
            <a:schemeClr val="accent1"/>
          </a:lnRef>
          <a:fillRef idx="1">
            <a:schemeClr val="lt1"/>
          </a:fillRef>
          <a:effectRef idx="0">
            <a:schemeClr val="accent1"/>
          </a:effectRef>
          <a:fontRef idx="minor">
            <a:schemeClr val="dk1"/>
          </a:fontRef>
        </p:style>
        <p:txBody>
          <a:bodyPr lIns="90000" tIns="45000" rIns="90000" bIns="45000" anchor="b">
            <a:normAutofit fontScale="98500" lnSpcReduction="10000"/>
          </a:bodyPr>
          <a:lstStyle/>
          <a:p>
            <a:pPr algn="ctr">
              <a:lnSpc>
                <a:spcPct val="100000"/>
              </a:lnSpc>
            </a:pPr>
            <a:r>
              <a:rPr lang="fr-FR" sz="2400" b="1" strike="noStrike" cap="small" spc="-1" dirty="0">
                <a:solidFill>
                  <a:srgbClr val="242852"/>
                </a:solidFill>
                <a:latin typeface="Century Schoolbook"/>
              </a:rPr>
              <a:t>les contrats locaux d’accompagnement à la scolarité</a:t>
            </a:r>
          </a:p>
          <a:p>
            <a:pPr algn="ctr">
              <a:lnSpc>
                <a:spcPct val="100000"/>
              </a:lnSpc>
            </a:pPr>
            <a:r>
              <a:rPr lang="fr-FR" sz="2400" b="1" cap="small" spc="-1" dirty="0">
                <a:solidFill>
                  <a:srgbClr val="242852"/>
                </a:solidFill>
                <a:latin typeface="Century Schoolbook"/>
              </a:rPr>
              <a:t>2025-2026</a:t>
            </a:r>
            <a:endParaRPr lang="fr-FR" sz="2400" b="0" strike="noStrike" spc="-1" dirty="0">
              <a:solidFill>
                <a:srgbClr val="000000"/>
              </a:solidFill>
              <a:latin typeface="Century Schoolbook"/>
            </a:endParaRPr>
          </a:p>
        </p:txBody>
      </p:sp>
      <p:pic>
        <p:nvPicPr>
          <p:cNvPr id="118" name="Image 3"/>
          <p:cNvPicPr/>
          <p:nvPr/>
        </p:nvPicPr>
        <p:blipFill>
          <a:blip r:embed="rId3"/>
          <a:stretch/>
        </p:blipFill>
        <p:spPr>
          <a:xfrm>
            <a:off x="3060000" y="476640"/>
            <a:ext cx="4014720" cy="2246760"/>
          </a:xfrm>
          <a:prstGeom prst="rect">
            <a:avLst/>
          </a:prstGeom>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762000" y="958944"/>
            <a:ext cx="7848360" cy="652680"/>
          </a:xfrm>
          <a:prstGeom prst="rect">
            <a:avLst/>
          </a:prstGeom>
          <a:noFill/>
          <a:ln>
            <a:noFill/>
          </a:ln>
        </p:spPr>
        <p:txBody>
          <a:bodyPr lIns="90000" tIns="45000" rIns="90000" bIns="45000" anchor="b">
            <a:noAutofit/>
          </a:bodyPr>
          <a:lstStyle/>
          <a:p>
            <a:pPr>
              <a:lnSpc>
                <a:spcPct val="100000"/>
              </a:lnSpc>
            </a:pPr>
            <a:r>
              <a:rPr lang="fr-FR" sz="2800" b="1" strike="noStrike" cap="small" spc="-1" dirty="0">
                <a:solidFill>
                  <a:srgbClr val="242852"/>
                </a:solidFill>
                <a:latin typeface="Century Schoolbook"/>
              </a:rPr>
              <a:t>Les modalités de sélection et de financement des projets </a:t>
            </a:r>
            <a:r>
              <a:rPr lang="fr-FR" sz="2800" b="1" strike="noStrike" cap="small" spc="-1" dirty="0" err="1">
                <a:solidFill>
                  <a:srgbClr val="242852"/>
                </a:solidFill>
                <a:latin typeface="Century Schoolbook"/>
              </a:rPr>
              <a:t>Clas</a:t>
            </a:r>
            <a:r>
              <a:rPr lang="fr-FR" sz="2800" b="1" strike="noStrike" cap="small" spc="-1" dirty="0">
                <a:solidFill>
                  <a:srgbClr val="242852"/>
                </a:solidFill>
                <a:latin typeface="Century Schoolbook"/>
              </a:rPr>
              <a:t> par les Caf</a:t>
            </a:r>
            <a:endParaRPr lang="fr-FR" sz="2800" b="0" strike="noStrike" spc="-1" dirty="0">
              <a:solidFill>
                <a:srgbClr val="000000"/>
              </a:solidFill>
              <a:latin typeface="Century Schoolbook"/>
            </a:endParaRPr>
          </a:p>
        </p:txBody>
      </p:sp>
      <p:sp>
        <p:nvSpPr>
          <p:cNvPr id="141" name="TextShape 2"/>
          <p:cNvSpPr txBox="1"/>
          <p:nvPr/>
        </p:nvSpPr>
        <p:spPr>
          <a:xfrm>
            <a:off x="662040" y="2557680"/>
            <a:ext cx="7467120" cy="3124200"/>
          </a:xfrm>
          <a:prstGeom prst="rect">
            <a:avLst/>
          </a:prstGeom>
          <a:noFill/>
          <a:ln>
            <a:noFill/>
          </a:ln>
        </p:spPr>
        <p:txBody>
          <a:bodyPr lIns="90000" tIns="45000" rIns="90000" bIns="45000">
            <a:normAutofit/>
          </a:bodyPr>
          <a:lstStyle/>
          <a:p>
            <a:pPr marL="274320" indent="-273960">
              <a:lnSpc>
                <a:spcPct val="100000"/>
              </a:lnSpc>
              <a:spcBef>
                <a:spcPts val="601"/>
              </a:spcBef>
              <a:buClr>
                <a:srgbClr val="629DD1"/>
              </a:buClr>
              <a:buSzPct val="70000"/>
              <a:buFont typeface="Wingdings" charset="2"/>
              <a:buChar char=""/>
            </a:pPr>
            <a:r>
              <a:rPr lang="fr-FR" sz="2000" b="0" strike="noStrike" spc="-1" dirty="0">
                <a:solidFill>
                  <a:srgbClr val="000000"/>
                </a:solidFill>
                <a:latin typeface="Calibri"/>
              </a:rPr>
              <a:t>Les actions doivent répondre aux différents critères du référentiel et être agrées par un comité départemental</a:t>
            </a: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marL="274320" indent="-273960">
              <a:lnSpc>
                <a:spcPct val="100000"/>
              </a:lnSpc>
              <a:spcBef>
                <a:spcPts val="601"/>
              </a:spcBef>
              <a:buClr>
                <a:srgbClr val="629DD1"/>
              </a:buClr>
              <a:buSzPct val="70000"/>
              <a:buFont typeface="Wingdings" charset="2"/>
              <a:buChar char=""/>
            </a:pPr>
            <a:r>
              <a:rPr lang="fr-FR" sz="2000" b="0" strike="noStrike" spc="-1" dirty="0">
                <a:solidFill>
                  <a:srgbClr val="000000"/>
                </a:solidFill>
                <a:latin typeface="Calibri"/>
              </a:rPr>
              <a:t>Les actions </a:t>
            </a:r>
            <a:r>
              <a:rPr lang="fr-FR" sz="2000" b="1" i="1" strike="noStrike" spc="-1" dirty="0">
                <a:solidFill>
                  <a:srgbClr val="000000"/>
                </a:solidFill>
                <a:effectLst>
                  <a:outerShdw blurRad="38100" dist="38100" dir="2700000" algn="tl">
                    <a:srgbClr val="000000">
                      <a:alpha val="43137"/>
                    </a:srgbClr>
                  </a:outerShdw>
                </a:effectLst>
                <a:uFillTx/>
                <a:latin typeface="Calibri"/>
              </a:rPr>
              <a:t>doivent bénéficier </a:t>
            </a:r>
            <a:r>
              <a:rPr lang="fr-FR" sz="2000" b="1" strike="noStrike" spc="-1" dirty="0">
                <a:solidFill>
                  <a:srgbClr val="000000"/>
                </a:solidFill>
                <a:effectLst>
                  <a:outerShdw blurRad="38100" dist="38100" dir="2700000" algn="tl">
                    <a:srgbClr val="000000">
                      <a:alpha val="43137"/>
                    </a:srgbClr>
                  </a:outerShdw>
                </a:effectLst>
                <a:latin typeface="Calibri"/>
              </a:rPr>
              <a:t>de cofinancements </a:t>
            </a:r>
            <a:r>
              <a:rPr lang="fr-FR" sz="2000" b="0" strike="noStrike" spc="-1" dirty="0">
                <a:solidFill>
                  <a:srgbClr val="000000"/>
                </a:solidFill>
                <a:latin typeface="Calibri"/>
              </a:rPr>
              <a:t>afin de s’inscrire dans une dynamique partenariale (association, Caf, collectivité référente</a:t>
            </a:r>
            <a:r>
              <a:rPr lang="fr-FR" sz="2000" spc="-1" dirty="0">
                <a:solidFill>
                  <a:srgbClr val="000000"/>
                </a:solidFill>
                <a:latin typeface="Calibri"/>
              </a:rPr>
              <a:t> (+ l’Etat pour les </a:t>
            </a:r>
            <a:r>
              <a:rPr lang="fr-FR" sz="2000" spc="-1" dirty="0" err="1">
                <a:solidFill>
                  <a:srgbClr val="000000"/>
                </a:solidFill>
                <a:latin typeface="Calibri"/>
              </a:rPr>
              <a:t>clas</a:t>
            </a:r>
            <a:r>
              <a:rPr lang="fr-FR" sz="2000" spc="-1" dirty="0">
                <a:solidFill>
                  <a:srgbClr val="000000"/>
                </a:solidFill>
                <a:latin typeface="Calibri"/>
              </a:rPr>
              <a:t> en QPV)</a:t>
            </a:r>
          </a:p>
          <a:p>
            <a:pPr marL="360">
              <a:lnSpc>
                <a:spcPct val="100000"/>
              </a:lnSpc>
              <a:spcBef>
                <a:spcPts val="601"/>
              </a:spcBef>
              <a:buClr>
                <a:srgbClr val="629DD1"/>
              </a:buClr>
              <a:buSzPct val="70000"/>
            </a:pPr>
            <a:endParaRPr lang="fr-FR" sz="2000" b="0" strike="noStrike" spc="-1" dirty="0">
              <a:solidFill>
                <a:srgbClr val="000000"/>
              </a:solidFill>
              <a:latin typeface="Century Schoolbook"/>
            </a:endParaRPr>
          </a:p>
          <a:p>
            <a:pPr marL="274320" indent="-273960">
              <a:lnSpc>
                <a:spcPct val="100000"/>
              </a:lnSpc>
              <a:spcBef>
                <a:spcPts val="601"/>
              </a:spcBef>
              <a:buClr>
                <a:srgbClr val="629DD1"/>
              </a:buClr>
              <a:buSzPct val="70000"/>
              <a:buFont typeface="Wingdings" charset="2"/>
              <a:buChar char=""/>
            </a:pPr>
            <a:r>
              <a:rPr lang="fr-FR" sz="2000" b="0" strike="noStrike" spc="-1" dirty="0">
                <a:solidFill>
                  <a:srgbClr val="000000"/>
                </a:solidFill>
                <a:latin typeface="Calibri"/>
              </a:rPr>
              <a:t>Les actions peuvent bénéficier d’un financement pluriannuel</a:t>
            </a:r>
          </a:p>
          <a:p>
            <a:pPr marL="360">
              <a:lnSpc>
                <a:spcPct val="100000"/>
              </a:lnSpc>
              <a:spcBef>
                <a:spcPts val="601"/>
              </a:spcBef>
              <a:buClr>
                <a:srgbClr val="629DD1"/>
              </a:buClr>
              <a:buSzPct val="70000"/>
            </a:pPr>
            <a:endParaRPr lang="fr-FR" sz="2000" b="0" strike="noStrike" spc="-1" dirty="0">
              <a:solidFill>
                <a:srgbClr val="000000"/>
              </a:solidFill>
              <a:latin typeface="Calibri"/>
            </a:endParaRPr>
          </a:p>
          <a:p>
            <a:pPr marL="274320" indent="-273960">
              <a:lnSpc>
                <a:spcPct val="100000"/>
              </a:lnSpc>
              <a:spcBef>
                <a:spcPts val="601"/>
              </a:spcBef>
              <a:buClr>
                <a:srgbClr val="629DD1"/>
              </a:buClr>
              <a:buSzPct val="70000"/>
              <a:buFont typeface="Wingdings" charset="2"/>
              <a:buChar char=""/>
            </a:pPr>
            <a:endParaRPr lang="fr-FR" sz="2000" b="0" strike="noStrike" spc="-1" dirty="0">
              <a:solidFill>
                <a:srgbClr val="000000"/>
              </a:solidFill>
              <a:latin typeface="Century Schoolbook"/>
            </a:endParaRPr>
          </a:p>
        </p:txBody>
      </p:sp>
      <p:sp>
        <p:nvSpPr>
          <p:cNvPr id="142" name="TextShape 3"/>
          <p:cNvSpPr txBox="1"/>
          <p:nvPr/>
        </p:nvSpPr>
        <p:spPr>
          <a:xfrm>
            <a:off x="8129160" y="5734080"/>
            <a:ext cx="609120" cy="520920"/>
          </a:xfrm>
          <a:prstGeom prst="rect">
            <a:avLst/>
          </a:prstGeom>
          <a:noFill/>
          <a:ln>
            <a:noFill/>
          </a:ln>
        </p:spPr>
        <p:txBody>
          <a:bodyPr lIns="90000" tIns="45000" rIns="90000" bIns="45000" anchor="ctr">
            <a:noAutofit/>
          </a:bodyPr>
          <a:lstStyle/>
          <a:p>
            <a:pPr algn="ctr">
              <a:lnSpc>
                <a:spcPct val="100000"/>
              </a:lnSpc>
            </a:pPr>
            <a:fld id="{531E0E73-32A9-45E3-AC9D-3225B606A32F}" type="slidenum">
              <a:rPr lang="fr-FR" sz="1400" b="1" strike="noStrike" spc="-1">
                <a:solidFill>
                  <a:srgbClr val="FFFFFF"/>
                </a:solidFill>
                <a:latin typeface="Century Schoolbook"/>
              </a:rPr>
              <a:t>10</a:t>
            </a:fld>
            <a:endParaRPr lang="fr-FR" sz="1400" b="0" strike="noStrike" spc="-1">
              <a:latin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extShape 1"/>
          <p:cNvSpPr txBox="1"/>
          <p:nvPr/>
        </p:nvSpPr>
        <p:spPr>
          <a:xfrm>
            <a:off x="467640" y="404640"/>
            <a:ext cx="7848360" cy="652680"/>
          </a:xfrm>
          <a:prstGeom prst="rect">
            <a:avLst/>
          </a:prstGeom>
          <a:noFill/>
          <a:ln>
            <a:noFill/>
          </a:ln>
        </p:spPr>
        <p:txBody>
          <a:bodyPr lIns="90000" tIns="45000" rIns="90000" bIns="45000" anchor="b">
            <a:normAutofit fontScale="75500" lnSpcReduction="20000"/>
          </a:bodyPr>
          <a:lstStyle/>
          <a:p>
            <a:pPr>
              <a:lnSpc>
                <a:spcPct val="100000"/>
              </a:lnSpc>
            </a:pPr>
            <a:r>
              <a:rPr lang="fr-FR" sz="3000" b="1" strike="noStrike" cap="small" spc="-1">
                <a:solidFill>
                  <a:srgbClr val="242852"/>
                </a:solidFill>
                <a:latin typeface="Century Schoolbook"/>
              </a:rPr>
              <a:t>Les critères du financement par la prestation de service « Clas »</a:t>
            </a:r>
            <a:endParaRPr lang="fr-FR" sz="3000" b="0" strike="noStrike" spc="-1">
              <a:solidFill>
                <a:srgbClr val="000000"/>
              </a:solidFill>
              <a:latin typeface="Century Schoolbook"/>
            </a:endParaRPr>
          </a:p>
        </p:txBody>
      </p:sp>
      <p:sp>
        <p:nvSpPr>
          <p:cNvPr id="156" name="TextShape 2"/>
          <p:cNvSpPr txBox="1"/>
          <p:nvPr/>
        </p:nvSpPr>
        <p:spPr>
          <a:xfrm>
            <a:off x="467640" y="1412640"/>
            <a:ext cx="7467120" cy="4873320"/>
          </a:xfrm>
          <a:prstGeom prst="rect">
            <a:avLst/>
          </a:prstGeom>
          <a:noFill/>
          <a:ln>
            <a:noFill/>
          </a:ln>
        </p:spPr>
        <p:txBody>
          <a:bodyPr lIns="90000" tIns="45000" rIns="90000" bIns="45000">
            <a:normAutofit fontScale="92500" lnSpcReduction="10000"/>
          </a:bodyPr>
          <a:lstStyle/>
          <a:p>
            <a:pPr marL="274320" indent="-273960">
              <a:lnSpc>
                <a:spcPct val="100000"/>
              </a:lnSpc>
              <a:spcBef>
                <a:spcPts val="601"/>
              </a:spcBef>
            </a:pPr>
            <a:r>
              <a:rPr lang="fr-FR" sz="2000" b="0" strike="noStrike" spc="-1" dirty="0">
                <a:solidFill>
                  <a:srgbClr val="000000"/>
                </a:solidFill>
                <a:latin typeface="Calibri"/>
              </a:rPr>
              <a:t>	« Toute action relavant </a:t>
            </a:r>
            <a:r>
              <a:rPr lang="fr-FR" sz="2000" b="1" strike="noStrike" spc="-1" dirty="0">
                <a:solidFill>
                  <a:srgbClr val="000000"/>
                </a:solidFill>
                <a:latin typeface="Calibri"/>
              </a:rPr>
              <a:t>exclusivement</a:t>
            </a:r>
            <a:r>
              <a:rPr lang="fr-FR" sz="2000" b="0" strike="noStrike" spc="-1" dirty="0">
                <a:solidFill>
                  <a:srgbClr val="000000"/>
                </a:solidFill>
                <a:latin typeface="Calibri"/>
              </a:rPr>
              <a:t> de l’aide aux devoirs et du seul accompagnement au travail scolaire n’est pas éligible à un financement au titre de la PS Clas. »</a:t>
            </a:r>
          </a:p>
          <a:p>
            <a:pPr marL="274320" indent="-273960">
              <a:lnSpc>
                <a:spcPct val="100000"/>
              </a:lnSpc>
              <a:spcBef>
                <a:spcPts val="601"/>
              </a:spcBef>
            </a:pPr>
            <a:endParaRPr lang="fr-FR" sz="2000" b="0" strike="noStrike" spc="-1" dirty="0">
              <a:solidFill>
                <a:srgbClr val="000000"/>
              </a:solidFill>
              <a:latin typeface="Calibri"/>
            </a:endParaRPr>
          </a:p>
          <a:p>
            <a:pPr marL="274320" indent="-273960">
              <a:lnSpc>
                <a:spcPct val="100000"/>
              </a:lnSpc>
              <a:spcBef>
                <a:spcPts val="601"/>
              </a:spcBef>
            </a:pPr>
            <a:r>
              <a:rPr lang="fr-FR" sz="2000" b="0" strike="noStrike" spc="-1" dirty="0">
                <a:solidFill>
                  <a:srgbClr val="000000"/>
                </a:solidFill>
                <a:latin typeface="Calibri"/>
              </a:rPr>
              <a:t>Les coordinateurs des actions Clas :</a:t>
            </a:r>
            <a:endParaRPr lang="fr-FR" sz="2000" b="0" strike="noStrike" spc="-1" dirty="0">
              <a:solidFill>
                <a:srgbClr val="000000"/>
              </a:solidFill>
              <a:latin typeface="Century Schoolbook"/>
            </a:endParaRPr>
          </a:p>
          <a:p>
            <a:pPr marL="274320" indent="-273960">
              <a:lnSpc>
                <a:spcPct val="100000"/>
              </a:lnSpc>
              <a:spcBef>
                <a:spcPts val="601"/>
              </a:spcBef>
              <a:buClr>
                <a:srgbClr val="629DD1"/>
              </a:buClr>
              <a:buSzPct val="70000"/>
              <a:buFont typeface="Wingdings" charset="2"/>
              <a:buChar char=""/>
            </a:pPr>
            <a:r>
              <a:rPr lang="fr-FR" sz="2000" b="0" strike="noStrike" spc="-1" dirty="0">
                <a:solidFill>
                  <a:srgbClr val="000000"/>
                </a:solidFill>
                <a:latin typeface="Calibri"/>
              </a:rPr>
              <a:t>Le porteur de projet doit désigner un </a:t>
            </a:r>
            <a:r>
              <a:rPr lang="fr-FR" sz="2000" b="1" strike="noStrike" spc="-1" dirty="0">
                <a:solidFill>
                  <a:srgbClr val="000000"/>
                </a:solidFill>
                <a:latin typeface="Calibri"/>
              </a:rPr>
              <a:t>coordonnateur des actions </a:t>
            </a:r>
            <a:r>
              <a:rPr lang="fr-FR" sz="2000" b="1" strike="noStrike" spc="-1" dirty="0" err="1">
                <a:solidFill>
                  <a:srgbClr val="000000"/>
                </a:solidFill>
                <a:latin typeface="Calibri"/>
              </a:rPr>
              <a:t>Clas</a:t>
            </a:r>
            <a:r>
              <a:rPr lang="fr-FR" sz="2000" b="0" strike="noStrike" spc="-1" dirty="0">
                <a:solidFill>
                  <a:srgbClr val="000000"/>
                </a:solidFill>
                <a:latin typeface="Calibri"/>
              </a:rPr>
              <a:t> (niveau de formation équivalent à Bac +2 minimum et d’une expérience professionnelle d’animation ou d’éducation) chargé de </a:t>
            </a:r>
            <a:r>
              <a:rPr lang="fr-FR" sz="2000" b="1" strike="noStrike" spc="-1" dirty="0">
                <a:solidFill>
                  <a:srgbClr val="000000"/>
                </a:solidFill>
                <a:latin typeface="Calibri"/>
              </a:rPr>
              <a:t>l’encadrement des différents intervenants</a:t>
            </a:r>
            <a:r>
              <a:rPr lang="fr-FR" sz="2000" b="0" strike="noStrike" spc="-1" dirty="0">
                <a:solidFill>
                  <a:srgbClr val="000000"/>
                </a:solidFill>
                <a:latin typeface="Calibri"/>
              </a:rPr>
              <a:t> (séances de connaissance des différents outils et échanges d’expériences). </a:t>
            </a:r>
            <a:endParaRPr lang="fr-FR" sz="2000" b="0" strike="noStrike" spc="-1" dirty="0">
              <a:solidFill>
                <a:srgbClr val="000000"/>
              </a:solidFill>
              <a:latin typeface="Century Schoolbook"/>
            </a:endParaRPr>
          </a:p>
          <a:p>
            <a:endParaRPr lang="fr-FR" sz="2000" b="0" strike="noStrike" spc="-1" dirty="0">
              <a:solidFill>
                <a:srgbClr val="000000"/>
              </a:solidFill>
              <a:latin typeface="Century Schoolbook"/>
            </a:endParaRPr>
          </a:p>
          <a:p>
            <a:endParaRPr lang="fr-FR" sz="2000" b="0" strike="noStrike" spc="-1" dirty="0">
              <a:solidFill>
                <a:srgbClr val="000000"/>
              </a:solidFill>
              <a:latin typeface="Century Schoolbook"/>
            </a:endParaRPr>
          </a:p>
          <a:p>
            <a:pPr>
              <a:lnSpc>
                <a:spcPct val="100000"/>
              </a:lnSpc>
              <a:spcBef>
                <a:spcPts val="400"/>
              </a:spcBef>
            </a:pPr>
            <a:r>
              <a:rPr lang="fr-FR" sz="1500" b="0" strike="noStrike" spc="-1" dirty="0">
                <a:solidFill>
                  <a:srgbClr val="000000"/>
                </a:solidFill>
                <a:latin typeface="Wingdings"/>
              </a:rPr>
              <a:t></a:t>
            </a:r>
            <a:r>
              <a:rPr lang="fr-FR" sz="1500" b="0" strike="noStrike" spc="-1" dirty="0">
                <a:solidFill>
                  <a:srgbClr val="000000"/>
                </a:solidFill>
                <a:latin typeface="Calibri"/>
              </a:rPr>
              <a:t> </a:t>
            </a:r>
            <a:r>
              <a:rPr lang="fr-FR" sz="2000" b="0" strike="noStrike" spc="-1" dirty="0">
                <a:solidFill>
                  <a:srgbClr val="000000"/>
                </a:solidFill>
                <a:latin typeface="Calibri"/>
              </a:rPr>
              <a:t>Proposition de formation, accompagnement-suivi via le Comité départemental </a:t>
            </a: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r>
              <a:rPr lang="fr-FR" sz="2000" b="0" strike="noStrike" spc="-1" dirty="0">
                <a:solidFill>
                  <a:srgbClr val="000000"/>
                </a:solidFill>
                <a:latin typeface="Wingdings"/>
              </a:rPr>
              <a:t></a:t>
            </a:r>
            <a:r>
              <a:rPr lang="fr-FR" sz="2000" b="0" strike="noStrike" spc="-1" dirty="0">
                <a:solidFill>
                  <a:srgbClr val="000000"/>
                </a:solidFill>
                <a:latin typeface="Calibri"/>
              </a:rPr>
              <a:t> </a:t>
            </a:r>
            <a:r>
              <a:rPr lang="fr-FR" sz="2000" b="1" strike="noStrike" spc="-1" dirty="0">
                <a:solidFill>
                  <a:schemeClr val="bg2">
                    <a:lumMod val="25000"/>
                  </a:schemeClr>
                </a:solidFill>
                <a:effectLst>
                  <a:outerShdw blurRad="38100" dist="38100" dir="2700000" algn="tl">
                    <a:srgbClr val="000000">
                      <a:alpha val="43137"/>
                    </a:srgbClr>
                  </a:outerShdw>
                </a:effectLst>
                <a:latin typeface="Calibri"/>
              </a:rPr>
              <a:t>Prestation de Service bonifiée </a:t>
            </a:r>
            <a:r>
              <a:rPr lang="fr-FR" sz="2000" b="0" strike="noStrike" spc="-1" dirty="0">
                <a:solidFill>
                  <a:schemeClr val="bg2">
                    <a:lumMod val="25000"/>
                  </a:schemeClr>
                </a:solidFill>
                <a:latin typeface="Calibri"/>
              </a:rPr>
              <a:t>pour les projets les plus qualitatifs</a:t>
            </a:r>
            <a:endParaRPr lang="fr-FR" sz="2000" b="0" strike="noStrike" spc="-1" dirty="0">
              <a:solidFill>
                <a:schemeClr val="bg2">
                  <a:lumMod val="25000"/>
                </a:schemeClr>
              </a:solidFill>
              <a:latin typeface="Century Schoolbook"/>
            </a:endParaRPr>
          </a:p>
        </p:txBody>
      </p:sp>
      <p:sp>
        <p:nvSpPr>
          <p:cNvPr id="157" name="TextShape 3"/>
          <p:cNvSpPr txBox="1"/>
          <p:nvPr/>
        </p:nvSpPr>
        <p:spPr>
          <a:xfrm>
            <a:off x="8129160" y="5734080"/>
            <a:ext cx="609120" cy="520920"/>
          </a:xfrm>
          <a:prstGeom prst="rect">
            <a:avLst/>
          </a:prstGeom>
          <a:noFill/>
          <a:ln>
            <a:noFill/>
          </a:ln>
        </p:spPr>
        <p:txBody>
          <a:bodyPr lIns="90000" tIns="45000" rIns="90000" bIns="45000" anchor="ctr">
            <a:noAutofit/>
          </a:bodyPr>
          <a:lstStyle/>
          <a:p>
            <a:pPr algn="ctr">
              <a:lnSpc>
                <a:spcPct val="100000"/>
              </a:lnSpc>
            </a:pPr>
            <a:fld id="{70D5822E-D7A1-4F73-BC5C-EFFC82ACFF22}" type="slidenum">
              <a:rPr lang="fr-FR" sz="1400" b="1" strike="noStrike" spc="-1">
                <a:solidFill>
                  <a:srgbClr val="FFFFFF"/>
                </a:solidFill>
                <a:latin typeface="Century Schoolbook"/>
              </a:rPr>
              <a:t>11</a:t>
            </a:fld>
            <a:endParaRPr lang="fr-FR" sz="1400" b="0" strike="noStrike" spc="-1">
              <a:latin typeface="Times New Roman"/>
            </a:endParaRPr>
          </a:p>
        </p:txBody>
      </p:sp>
      <p:sp>
        <p:nvSpPr>
          <p:cNvPr id="2" name="ZoneTexte 1">
            <a:extLst>
              <a:ext uri="{FF2B5EF4-FFF2-40B4-BE49-F238E27FC236}">
                <a16:creationId xmlns:a16="http://schemas.microsoft.com/office/drawing/2014/main" id="{D6A9E354-F43E-0C6C-05D7-EB32DB505DBE}"/>
              </a:ext>
            </a:extLst>
          </p:cNvPr>
          <p:cNvSpPr txBox="1"/>
          <p:nvPr/>
        </p:nvSpPr>
        <p:spPr>
          <a:xfrm>
            <a:off x="6096000" y="826487"/>
            <a:ext cx="2143560" cy="461665"/>
          </a:xfrm>
          <a:prstGeom prst="rect">
            <a:avLst/>
          </a:prstGeom>
          <a:noFill/>
        </p:spPr>
        <p:txBody>
          <a:bodyPr wrap="square" rtlCol="0">
            <a:spAutoFit/>
          </a:bodyPr>
          <a:lstStyle/>
          <a:p>
            <a:r>
              <a:rPr lang="fr-FR" sz="1200" dirty="0">
                <a:solidFill>
                  <a:srgbClr val="00B050"/>
                </a:solidFill>
              </a:rPr>
              <a:t>Lettre circulaire n°2011-176</a:t>
            </a:r>
          </a:p>
          <a:p>
            <a:r>
              <a:rPr lang="fr-FR" sz="1200" dirty="0">
                <a:solidFill>
                  <a:srgbClr val="00B050"/>
                </a:solidFill>
              </a:rPr>
              <a:t>du 02 novembre 2011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467640" y="404640"/>
            <a:ext cx="7848360" cy="652680"/>
          </a:xfrm>
          <a:prstGeom prst="rect">
            <a:avLst/>
          </a:prstGeom>
          <a:noFill/>
          <a:ln>
            <a:noFill/>
          </a:ln>
        </p:spPr>
        <p:txBody>
          <a:bodyPr lIns="90000" tIns="45000" rIns="90000" bIns="45000" anchor="b">
            <a:normAutofit fontScale="75500" lnSpcReduction="20000"/>
          </a:bodyPr>
          <a:lstStyle/>
          <a:p>
            <a:pPr>
              <a:lnSpc>
                <a:spcPct val="100000"/>
              </a:lnSpc>
            </a:pPr>
            <a:r>
              <a:rPr lang="fr-FR" sz="3000" b="1" strike="noStrike" cap="small" spc="-1" dirty="0">
                <a:solidFill>
                  <a:srgbClr val="242852"/>
                </a:solidFill>
                <a:latin typeface="Century Schoolbook"/>
              </a:rPr>
              <a:t>Les critères du financement par la prestation de service « </a:t>
            </a:r>
            <a:r>
              <a:rPr lang="fr-FR" sz="3000" b="1" strike="noStrike" cap="small" spc="-1" dirty="0" err="1">
                <a:solidFill>
                  <a:srgbClr val="242852"/>
                </a:solidFill>
                <a:latin typeface="Century Schoolbook"/>
              </a:rPr>
              <a:t>Clas</a:t>
            </a:r>
            <a:r>
              <a:rPr lang="fr-FR" sz="3000" b="1" strike="noStrike" cap="small" spc="-1" dirty="0">
                <a:solidFill>
                  <a:srgbClr val="242852"/>
                </a:solidFill>
                <a:latin typeface="Century Schoolbook"/>
              </a:rPr>
              <a:t> »</a:t>
            </a:r>
            <a:endParaRPr lang="fr-FR" sz="3000" b="0" strike="noStrike" spc="-1" dirty="0">
              <a:solidFill>
                <a:srgbClr val="000000"/>
              </a:solidFill>
              <a:latin typeface="Century Schoolbook"/>
            </a:endParaRPr>
          </a:p>
        </p:txBody>
      </p:sp>
      <p:sp>
        <p:nvSpPr>
          <p:cNvPr id="144" name="TextShape 2"/>
          <p:cNvSpPr txBox="1"/>
          <p:nvPr/>
        </p:nvSpPr>
        <p:spPr>
          <a:xfrm>
            <a:off x="467640" y="1219200"/>
            <a:ext cx="7632360" cy="4873320"/>
          </a:xfrm>
          <a:prstGeom prst="rect">
            <a:avLst/>
          </a:prstGeom>
          <a:noFill/>
          <a:ln>
            <a:noFill/>
          </a:ln>
        </p:spPr>
        <p:txBody>
          <a:bodyPr lIns="90000" tIns="45000" rIns="90000" bIns="45000">
            <a:normAutofit lnSpcReduction="10000"/>
          </a:bodyPr>
          <a:lstStyle/>
          <a:p>
            <a:pPr marL="274320" lvl="0" indent="-273960">
              <a:spcBef>
                <a:spcPts val="601"/>
              </a:spcBef>
              <a:buClr>
                <a:srgbClr val="629DD1"/>
              </a:buClr>
              <a:buSzPct val="70000"/>
              <a:buFont typeface="Wingdings" charset="2"/>
              <a:buChar char=""/>
            </a:pPr>
            <a:r>
              <a:rPr lang="fr-FR" sz="2000" spc="-1" dirty="0">
                <a:solidFill>
                  <a:srgbClr val="000000"/>
                </a:solidFill>
                <a:latin typeface="Calibri"/>
              </a:rPr>
              <a:t>Le projet </a:t>
            </a:r>
            <a:r>
              <a:rPr lang="fr-FR" sz="2000" spc="-1" dirty="0" err="1">
                <a:solidFill>
                  <a:srgbClr val="000000"/>
                </a:solidFill>
                <a:latin typeface="Calibri"/>
              </a:rPr>
              <a:t>Clas</a:t>
            </a:r>
            <a:r>
              <a:rPr lang="fr-FR" sz="2000" spc="-1" dirty="0">
                <a:solidFill>
                  <a:srgbClr val="000000"/>
                </a:solidFill>
                <a:latin typeface="Calibri"/>
              </a:rPr>
              <a:t> doit couvrir de manière cumulatives les quatre axes d’intervention suivants :</a:t>
            </a:r>
          </a:p>
          <a:p>
            <a:pPr lvl="0"/>
            <a:endParaRPr lang="fr-FR" sz="1200" dirty="0">
              <a:solidFill>
                <a:prstClr val="black"/>
              </a:solidFill>
              <a:latin typeface="Calibri"/>
            </a:endParaRPr>
          </a:p>
          <a:p>
            <a:pPr lvl="0"/>
            <a:r>
              <a:rPr lang="fr-FR" sz="1200" dirty="0">
                <a:solidFill>
                  <a:prstClr val="black"/>
                </a:solidFill>
                <a:latin typeface="Calibri"/>
              </a:rPr>
              <a:t>              </a:t>
            </a:r>
            <a:r>
              <a:rPr lang="fr-FR" sz="1400" dirty="0">
                <a:solidFill>
                  <a:prstClr val="black"/>
                </a:solidFill>
                <a:latin typeface="Calibri"/>
              </a:rPr>
              <a:t>1° intervention auprès des enfants et des jeunes ;</a:t>
            </a:r>
          </a:p>
          <a:p>
            <a:pPr lvl="0"/>
            <a:r>
              <a:rPr lang="fr-FR" sz="1400" dirty="0">
                <a:solidFill>
                  <a:prstClr val="black"/>
                </a:solidFill>
                <a:latin typeface="Calibri"/>
              </a:rPr>
              <a:t>            2° intervention auprès et avec les parents ;</a:t>
            </a:r>
          </a:p>
          <a:p>
            <a:pPr lvl="0"/>
            <a:r>
              <a:rPr lang="fr-FR" sz="1400" dirty="0">
                <a:solidFill>
                  <a:prstClr val="black"/>
                </a:solidFill>
                <a:latin typeface="Calibri"/>
              </a:rPr>
              <a:t>            3° concertation avec l’école ; </a:t>
            </a:r>
          </a:p>
          <a:p>
            <a:pPr lvl="0"/>
            <a:r>
              <a:rPr lang="fr-FR" sz="1400" dirty="0">
                <a:solidFill>
                  <a:prstClr val="black"/>
                </a:solidFill>
                <a:latin typeface="Calibri"/>
              </a:rPr>
              <a:t>            4° concertation et coordination avec les différents acteurs du territoire</a:t>
            </a:r>
          </a:p>
          <a:p>
            <a:pPr lvl="0"/>
            <a:endParaRPr lang="fr-FR" sz="1400" b="0" strike="noStrike" spc="-1" dirty="0">
              <a:solidFill>
                <a:srgbClr val="000000"/>
              </a:solidFill>
              <a:latin typeface="Century Schoolbook"/>
            </a:endParaRPr>
          </a:p>
          <a:p>
            <a:pPr marL="274320" indent="-273960">
              <a:lnSpc>
                <a:spcPct val="100000"/>
              </a:lnSpc>
              <a:spcBef>
                <a:spcPts val="601"/>
              </a:spcBef>
              <a:buClr>
                <a:srgbClr val="629DD1"/>
              </a:buClr>
              <a:buSzPct val="70000"/>
              <a:buFont typeface="Wingdings" charset="2"/>
              <a:buChar char=""/>
            </a:pPr>
            <a:r>
              <a:rPr lang="fr-FR" sz="2000" b="0" strike="noStrike" spc="-1" dirty="0">
                <a:solidFill>
                  <a:srgbClr val="000000"/>
                </a:solidFill>
                <a:latin typeface="Calibri"/>
              </a:rPr>
              <a:t>S’inscrire dans une dynamique collective :</a:t>
            </a: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r>
              <a:rPr lang="fr-FR" sz="1400" b="0" strike="noStrike" spc="-1" dirty="0">
                <a:solidFill>
                  <a:srgbClr val="000000"/>
                </a:solidFill>
                <a:latin typeface="Calibri"/>
              </a:rPr>
              <a:t>*</a:t>
            </a:r>
            <a:r>
              <a:rPr lang="fr-FR" sz="1000" b="0" strike="noStrike" spc="-1" dirty="0">
                <a:solidFill>
                  <a:srgbClr val="000000"/>
                </a:solidFill>
                <a:latin typeface="Calibri"/>
              </a:rPr>
              <a:t>L'Organisation de Coopération et de Développement Économiques (OCDE) définit l'espace rural comme des zones dont la densité est inférieure à 150 habitants au km2. </a:t>
            </a:r>
            <a:r>
              <a:rPr lang="fr-FR" sz="1000" b="0" strike="noStrike" spc="-1" dirty="0" err="1">
                <a:solidFill>
                  <a:srgbClr val="000000"/>
                </a:solidFill>
                <a:latin typeface="Calibri"/>
              </a:rPr>
              <a:t>Cf</a:t>
            </a:r>
            <a:r>
              <a:rPr lang="fr-FR" sz="1000" b="0" strike="noStrike" spc="-1" dirty="0">
                <a:solidFill>
                  <a:srgbClr val="000000"/>
                </a:solidFill>
                <a:latin typeface="Calibri"/>
              </a:rPr>
              <a:t> </a:t>
            </a:r>
            <a:r>
              <a:rPr lang="fr-FR" sz="1000" b="0" strike="noStrike" spc="-1" dirty="0">
                <a:solidFill>
                  <a:srgbClr val="000000"/>
                </a:solidFill>
                <a:latin typeface="Wingdings"/>
              </a:rPr>
              <a:t></a:t>
            </a:r>
            <a:r>
              <a:rPr lang="fr-FR" sz="1000" b="0" strike="noStrike" spc="-1" dirty="0">
                <a:solidFill>
                  <a:srgbClr val="000000"/>
                </a:solidFill>
                <a:latin typeface="Calibri"/>
              </a:rPr>
              <a:t> </a:t>
            </a:r>
            <a:r>
              <a:rPr lang="fr-FR" sz="1200" b="0" u="sng" strike="noStrike" spc="-1" dirty="0">
                <a:solidFill>
                  <a:srgbClr val="9454C3"/>
                </a:solidFill>
                <a:uFillTx/>
                <a:latin typeface="Calibri"/>
                <a:hlinkClick r:id="rId3"/>
              </a:rPr>
              <a:t>http://www.cartesfrance.fr/carte-france-departement/carte-departement-Charente.html</a:t>
            </a:r>
            <a:endParaRPr lang="fr-FR" sz="1200" b="0" strike="noStrike" spc="-1" dirty="0">
              <a:solidFill>
                <a:srgbClr val="000000"/>
              </a:solidFill>
              <a:latin typeface="Century Schoolbook"/>
            </a:endParaRPr>
          </a:p>
          <a:p>
            <a:pPr>
              <a:lnSpc>
                <a:spcPct val="100000"/>
              </a:lnSpc>
              <a:spcBef>
                <a:spcPts val="601"/>
              </a:spcBef>
            </a:pPr>
            <a:endParaRPr lang="fr-FR" sz="1200" b="0" strike="noStrike" spc="-1" dirty="0">
              <a:solidFill>
                <a:srgbClr val="000000"/>
              </a:solidFill>
              <a:latin typeface="Century Schoolbook"/>
            </a:endParaRPr>
          </a:p>
        </p:txBody>
      </p:sp>
      <p:graphicFrame>
        <p:nvGraphicFramePr>
          <p:cNvPr id="145" name="Table 3"/>
          <p:cNvGraphicFramePr/>
          <p:nvPr>
            <p:extLst>
              <p:ext uri="{D42A27DB-BD31-4B8C-83A1-F6EECF244321}">
                <p14:modId xmlns:p14="http://schemas.microsoft.com/office/powerpoint/2010/main" val="1403158797"/>
              </p:ext>
            </p:extLst>
          </p:nvPr>
        </p:nvGraphicFramePr>
        <p:xfrm>
          <a:off x="479482" y="3352800"/>
          <a:ext cx="7632360" cy="2048040"/>
        </p:xfrm>
        <a:graphic>
          <a:graphicData uri="http://schemas.openxmlformats.org/drawingml/2006/table">
            <a:tbl>
              <a:tblPr/>
              <a:tblGrid>
                <a:gridCol w="2543400">
                  <a:extLst>
                    <a:ext uri="{9D8B030D-6E8A-4147-A177-3AD203B41FA5}">
                      <a16:colId xmlns:a16="http://schemas.microsoft.com/office/drawing/2014/main" val="20000"/>
                    </a:ext>
                  </a:extLst>
                </a:gridCol>
                <a:gridCol w="2544480">
                  <a:extLst>
                    <a:ext uri="{9D8B030D-6E8A-4147-A177-3AD203B41FA5}">
                      <a16:colId xmlns:a16="http://schemas.microsoft.com/office/drawing/2014/main" val="20001"/>
                    </a:ext>
                  </a:extLst>
                </a:gridCol>
                <a:gridCol w="2544480">
                  <a:extLst>
                    <a:ext uri="{9D8B030D-6E8A-4147-A177-3AD203B41FA5}">
                      <a16:colId xmlns:a16="http://schemas.microsoft.com/office/drawing/2014/main" val="20002"/>
                    </a:ext>
                  </a:extLst>
                </a:gridCol>
              </a:tblGrid>
              <a:tr h="810463">
                <a:tc>
                  <a:txBody>
                    <a:bodyPr/>
                    <a:lstStyle/>
                    <a:p>
                      <a:pPr algn="ctr">
                        <a:lnSpc>
                          <a:spcPct val="115000"/>
                        </a:lnSpc>
                      </a:pPr>
                      <a:r>
                        <a:rPr lang="fr-FR" sz="1600" b="1" strike="noStrike" spc="-1" dirty="0">
                          <a:solidFill>
                            <a:srgbClr val="FFFFFF"/>
                          </a:solidFill>
                          <a:latin typeface="Calibri"/>
                        </a:rPr>
                        <a:t> </a:t>
                      </a:r>
                      <a:endParaRPr lang="fr-FR" sz="16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tc>
                  <a:txBody>
                    <a:bodyPr/>
                    <a:lstStyle/>
                    <a:p>
                      <a:pPr algn="ctr">
                        <a:lnSpc>
                          <a:spcPct val="115000"/>
                        </a:lnSpc>
                      </a:pPr>
                      <a:r>
                        <a:rPr lang="fr-FR" sz="1600" b="1" strike="noStrike" spc="-1" dirty="0">
                          <a:solidFill>
                            <a:srgbClr val="FFFFFF"/>
                          </a:solidFill>
                          <a:latin typeface="Calibri"/>
                        </a:rPr>
                        <a:t>En milieu urbain </a:t>
                      </a:r>
                      <a:endParaRPr lang="fr-FR" sz="16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tc>
                  <a:txBody>
                    <a:bodyPr/>
                    <a:lstStyle/>
                    <a:p>
                      <a:pPr algn="ctr">
                        <a:lnSpc>
                          <a:spcPct val="115000"/>
                        </a:lnSpc>
                      </a:pPr>
                      <a:r>
                        <a:rPr lang="fr-FR" sz="1600" b="1" strike="noStrike" spc="-1" dirty="0">
                          <a:solidFill>
                            <a:srgbClr val="FFFFFF"/>
                          </a:solidFill>
                          <a:latin typeface="Calibri"/>
                        </a:rPr>
                        <a:t>En milieu rural</a:t>
                      </a:r>
                      <a:r>
                        <a:rPr lang="fr-FR" sz="1600" b="1" strike="noStrike" spc="-1" dirty="0">
                          <a:solidFill>
                            <a:srgbClr val="000000"/>
                          </a:solidFill>
                          <a:latin typeface="Calibri"/>
                        </a:rPr>
                        <a:t>*</a:t>
                      </a:r>
                      <a:endParaRPr lang="fr-FR" sz="16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extLst>
                  <a:ext uri="{0D108BD9-81ED-4DB2-BD59-A6C34878D82A}">
                    <a16:rowId xmlns:a16="http://schemas.microsoft.com/office/drawing/2014/main" val="10000"/>
                  </a:ext>
                </a:extLst>
              </a:tr>
              <a:tr h="1237577">
                <a:tc>
                  <a:txBody>
                    <a:bodyPr/>
                    <a:lstStyle/>
                    <a:p>
                      <a:pPr algn="ctr">
                        <a:lnSpc>
                          <a:spcPct val="115000"/>
                        </a:lnSpc>
                      </a:pPr>
                      <a:r>
                        <a:rPr lang="fr-FR" sz="1800" b="1" strike="noStrike" spc="-1" dirty="0">
                          <a:solidFill>
                            <a:srgbClr val="FFFFFF"/>
                          </a:solidFill>
                          <a:latin typeface="Calibri"/>
                        </a:rPr>
                        <a:t>Définition d’un « collectif d’enfants »</a:t>
                      </a:r>
                      <a:endParaRPr lang="fr-FR" sz="18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629DD1"/>
                    </a:solidFill>
                  </a:tcPr>
                </a:tc>
                <a:tc>
                  <a:txBody>
                    <a:bodyPr/>
                    <a:lstStyle/>
                    <a:p>
                      <a:pPr algn="ctr">
                        <a:lnSpc>
                          <a:spcPct val="115000"/>
                        </a:lnSpc>
                      </a:pPr>
                      <a:r>
                        <a:rPr lang="fr-FR" sz="1400" b="1" strike="noStrike" spc="-1" dirty="0">
                          <a:solidFill>
                            <a:srgbClr val="000000"/>
                          </a:solidFill>
                          <a:latin typeface="Calibri"/>
                        </a:rPr>
                        <a:t>8 à 12 enfants </a:t>
                      </a:r>
                      <a:endParaRPr lang="fr-FR" sz="1400" b="0" strike="noStrike" spc="-1" dirty="0">
                        <a:latin typeface="Arial"/>
                      </a:endParaRPr>
                    </a:p>
                    <a:p>
                      <a:pPr algn="ctr">
                        <a:lnSpc>
                          <a:spcPct val="115000"/>
                        </a:lnSpc>
                      </a:pPr>
                      <a:r>
                        <a:rPr lang="fr-FR" sz="1200" b="0" strike="noStrike" spc="-1" dirty="0">
                          <a:solidFill>
                            <a:srgbClr val="000000"/>
                          </a:solidFill>
                          <a:latin typeface="Calibri"/>
                        </a:rPr>
                        <a:t>qui se réunissent durant</a:t>
                      </a:r>
                      <a:endParaRPr lang="fr-FR" sz="1200" b="0" strike="noStrike" spc="-1" dirty="0">
                        <a:latin typeface="Arial"/>
                      </a:endParaRPr>
                    </a:p>
                    <a:p>
                      <a:pPr algn="ctr">
                        <a:lnSpc>
                          <a:spcPct val="115000"/>
                        </a:lnSpc>
                      </a:pPr>
                      <a:r>
                        <a:rPr lang="fr-FR" sz="1200" b="0" strike="noStrike" spc="-1" dirty="0">
                          <a:solidFill>
                            <a:srgbClr val="000000"/>
                          </a:solidFill>
                          <a:latin typeface="Calibri"/>
                        </a:rPr>
                        <a:t>toute l’année scolaire dans un même lieu, </a:t>
                      </a:r>
                      <a:r>
                        <a:rPr lang="fr-FR" sz="1200" b="0" u="sng" strike="noStrike" spc="-1" dirty="0">
                          <a:solidFill>
                            <a:srgbClr val="000000"/>
                          </a:solidFill>
                          <a:uFillTx/>
                          <a:latin typeface="Calibri"/>
                        </a:rPr>
                        <a:t>accessible aux parents</a:t>
                      </a:r>
                      <a:endParaRPr lang="fr-FR" sz="12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2DEED"/>
                    </a:solidFill>
                  </a:tcPr>
                </a:tc>
                <a:tc>
                  <a:txBody>
                    <a:bodyPr/>
                    <a:lstStyle/>
                    <a:p>
                      <a:pPr algn="ctr">
                        <a:lnSpc>
                          <a:spcPct val="115000"/>
                        </a:lnSpc>
                      </a:pPr>
                      <a:r>
                        <a:rPr lang="fr-FR" sz="1400" b="1" strike="noStrike" spc="-1" dirty="0">
                          <a:solidFill>
                            <a:srgbClr val="000000"/>
                          </a:solidFill>
                          <a:latin typeface="Calibri"/>
                        </a:rPr>
                        <a:t>5 enfants minimum </a:t>
                      </a:r>
                      <a:endParaRPr lang="fr-FR" sz="1400" b="0" strike="noStrike" spc="-1" dirty="0">
                        <a:latin typeface="Arial"/>
                      </a:endParaRPr>
                    </a:p>
                    <a:p>
                      <a:pPr algn="ctr">
                        <a:lnSpc>
                          <a:spcPct val="115000"/>
                        </a:lnSpc>
                      </a:pPr>
                      <a:r>
                        <a:rPr lang="fr-FR" sz="1200" b="0" strike="noStrike" spc="-1" dirty="0">
                          <a:solidFill>
                            <a:srgbClr val="000000"/>
                          </a:solidFill>
                          <a:latin typeface="Calibri"/>
                        </a:rPr>
                        <a:t>peuvent être acceptés</a:t>
                      </a:r>
                      <a:endParaRPr lang="fr-FR" sz="12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2DEED"/>
                    </a:solidFill>
                  </a:tcPr>
                </a:tc>
                <a:extLst>
                  <a:ext uri="{0D108BD9-81ED-4DB2-BD59-A6C34878D82A}">
                    <a16:rowId xmlns:a16="http://schemas.microsoft.com/office/drawing/2014/main" val="10001"/>
                  </a:ext>
                </a:extLst>
              </a:tr>
            </a:tbl>
          </a:graphicData>
        </a:graphic>
      </p:graphicFrame>
      <p:sp>
        <p:nvSpPr>
          <p:cNvPr id="146" name="TextShape 4"/>
          <p:cNvSpPr txBox="1"/>
          <p:nvPr/>
        </p:nvSpPr>
        <p:spPr>
          <a:xfrm>
            <a:off x="8129160" y="5734080"/>
            <a:ext cx="609120" cy="520920"/>
          </a:xfrm>
          <a:prstGeom prst="rect">
            <a:avLst/>
          </a:prstGeom>
          <a:noFill/>
          <a:ln>
            <a:noFill/>
          </a:ln>
        </p:spPr>
        <p:txBody>
          <a:bodyPr lIns="90000" tIns="45000" rIns="90000" bIns="45000" anchor="ctr">
            <a:noAutofit/>
          </a:bodyPr>
          <a:lstStyle/>
          <a:p>
            <a:pPr algn="ctr">
              <a:lnSpc>
                <a:spcPct val="100000"/>
              </a:lnSpc>
            </a:pPr>
            <a:fld id="{2018F0FA-6839-4224-ADCB-E93346E17775}" type="slidenum">
              <a:rPr lang="fr-FR" sz="1400" b="1" strike="noStrike" spc="-1">
                <a:solidFill>
                  <a:srgbClr val="FFFFFF"/>
                </a:solidFill>
                <a:latin typeface="Century Schoolbook"/>
              </a:rPr>
              <a:t>12</a:t>
            </a:fld>
            <a:endParaRPr lang="fr-FR" sz="1400" b="0" strike="noStrike" spc="-1" dirty="0">
              <a:latin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extShape 1"/>
          <p:cNvSpPr txBox="1"/>
          <p:nvPr/>
        </p:nvSpPr>
        <p:spPr>
          <a:xfrm>
            <a:off x="467640" y="404640"/>
            <a:ext cx="7848360" cy="652680"/>
          </a:xfrm>
          <a:prstGeom prst="rect">
            <a:avLst/>
          </a:prstGeom>
          <a:noFill/>
          <a:ln>
            <a:noFill/>
          </a:ln>
        </p:spPr>
        <p:txBody>
          <a:bodyPr lIns="90000" tIns="45000" rIns="90000" bIns="45000" anchor="b">
            <a:normAutofit fontScale="75500" lnSpcReduction="20000"/>
          </a:bodyPr>
          <a:lstStyle/>
          <a:p>
            <a:pPr>
              <a:lnSpc>
                <a:spcPct val="100000"/>
              </a:lnSpc>
            </a:pPr>
            <a:r>
              <a:rPr lang="fr-FR" sz="3000" b="1" strike="noStrike" cap="small" spc="-1">
                <a:solidFill>
                  <a:srgbClr val="242852"/>
                </a:solidFill>
                <a:latin typeface="Century Schoolbook"/>
              </a:rPr>
              <a:t>Les critères du financement par la prestation de service « Clas »</a:t>
            </a:r>
            <a:endParaRPr lang="fr-FR" sz="3000" b="0" strike="noStrike" spc="-1">
              <a:solidFill>
                <a:srgbClr val="000000"/>
              </a:solidFill>
              <a:latin typeface="Century Schoolbook"/>
            </a:endParaRPr>
          </a:p>
        </p:txBody>
      </p:sp>
      <p:sp>
        <p:nvSpPr>
          <p:cNvPr id="148" name="TextShape 2"/>
          <p:cNvSpPr txBox="1"/>
          <p:nvPr/>
        </p:nvSpPr>
        <p:spPr>
          <a:xfrm>
            <a:off x="467640" y="1412640"/>
            <a:ext cx="7467120" cy="4873320"/>
          </a:xfrm>
          <a:prstGeom prst="rect">
            <a:avLst/>
          </a:prstGeom>
          <a:noFill/>
          <a:ln>
            <a:noFill/>
          </a:ln>
        </p:spPr>
        <p:txBody>
          <a:bodyPr lIns="90000" tIns="45000" rIns="90000" bIns="45000">
            <a:normAutofit/>
          </a:bodyPr>
          <a:lstStyle/>
          <a:p>
            <a:pPr marL="274320" indent="-273960">
              <a:lnSpc>
                <a:spcPct val="100000"/>
              </a:lnSpc>
              <a:spcBef>
                <a:spcPts val="601"/>
              </a:spcBef>
              <a:buClr>
                <a:srgbClr val="629DD1"/>
              </a:buClr>
              <a:buSzPct val="70000"/>
              <a:buFont typeface="Wingdings" charset="2"/>
              <a:buChar char=""/>
            </a:pPr>
            <a:r>
              <a:rPr lang="fr-FR" sz="1800" b="0" strike="noStrike" spc="-1" dirty="0">
                <a:solidFill>
                  <a:srgbClr val="000000"/>
                </a:solidFill>
                <a:latin typeface="Calibri"/>
              </a:rPr>
              <a:t>Répondre à des critères d’encadrement qui garantissent une qualité d’intervention :</a:t>
            </a:r>
            <a:endParaRPr lang="fr-FR" sz="1800" b="0" strike="noStrike" spc="-1" dirty="0">
              <a:solidFill>
                <a:srgbClr val="000000"/>
              </a:solidFill>
              <a:latin typeface="Century Schoolbook"/>
            </a:endParaRPr>
          </a:p>
          <a:p>
            <a:pPr>
              <a:lnSpc>
                <a:spcPct val="100000"/>
              </a:lnSpc>
              <a:spcBef>
                <a:spcPts val="601"/>
              </a:spcBef>
            </a:pPr>
            <a:endParaRPr lang="fr-FR" sz="1800" b="0" strike="noStrike" spc="-1" dirty="0">
              <a:solidFill>
                <a:srgbClr val="000000"/>
              </a:solidFill>
              <a:latin typeface="Century Schoolbook"/>
            </a:endParaRPr>
          </a:p>
          <a:p>
            <a:pPr>
              <a:lnSpc>
                <a:spcPct val="100000"/>
              </a:lnSpc>
              <a:spcBef>
                <a:spcPts val="601"/>
              </a:spcBef>
            </a:pPr>
            <a:endParaRPr lang="fr-FR" sz="1800" b="0" strike="noStrike" spc="-1" dirty="0">
              <a:solidFill>
                <a:srgbClr val="000000"/>
              </a:solidFill>
              <a:latin typeface="Century Schoolbook"/>
            </a:endParaRPr>
          </a:p>
          <a:p>
            <a:pPr>
              <a:lnSpc>
                <a:spcPct val="100000"/>
              </a:lnSpc>
              <a:spcBef>
                <a:spcPts val="601"/>
              </a:spcBef>
            </a:pPr>
            <a:endParaRPr lang="fr-FR" sz="1800" b="0" strike="noStrike" spc="-1" dirty="0">
              <a:solidFill>
                <a:srgbClr val="000000"/>
              </a:solidFill>
              <a:latin typeface="Century Schoolbook"/>
            </a:endParaRPr>
          </a:p>
          <a:p>
            <a:pPr>
              <a:lnSpc>
                <a:spcPct val="100000"/>
              </a:lnSpc>
              <a:spcBef>
                <a:spcPts val="601"/>
              </a:spcBef>
            </a:pPr>
            <a:endParaRPr lang="fr-FR" sz="1800" b="0" strike="noStrike" spc="-1" dirty="0">
              <a:solidFill>
                <a:srgbClr val="000000"/>
              </a:solidFill>
              <a:latin typeface="Century Schoolbook"/>
            </a:endParaRPr>
          </a:p>
          <a:p>
            <a:pPr>
              <a:lnSpc>
                <a:spcPct val="100000"/>
              </a:lnSpc>
              <a:spcBef>
                <a:spcPts val="601"/>
              </a:spcBef>
            </a:pPr>
            <a:endParaRPr lang="fr-FR" sz="1800" b="0" strike="noStrike" spc="-1" dirty="0">
              <a:solidFill>
                <a:srgbClr val="000000"/>
              </a:solidFill>
              <a:latin typeface="Century Schoolbook"/>
            </a:endParaRPr>
          </a:p>
          <a:p>
            <a:pPr>
              <a:lnSpc>
                <a:spcPct val="100000"/>
              </a:lnSpc>
              <a:spcBef>
                <a:spcPts val="601"/>
              </a:spcBef>
            </a:pPr>
            <a:endParaRPr lang="fr-FR" sz="1800" b="0" strike="noStrike" spc="-1" dirty="0">
              <a:solidFill>
                <a:srgbClr val="000000"/>
              </a:solidFill>
              <a:latin typeface="Century Schoolbook"/>
            </a:endParaRPr>
          </a:p>
          <a:p>
            <a:pPr>
              <a:lnSpc>
                <a:spcPct val="100000"/>
              </a:lnSpc>
              <a:spcBef>
                <a:spcPts val="601"/>
              </a:spcBef>
            </a:pPr>
            <a:endParaRPr lang="fr-FR" sz="1800" b="0" strike="noStrike" spc="-1" dirty="0">
              <a:solidFill>
                <a:srgbClr val="000000"/>
              </a:solidFill>
              <a:latin typeface="Century Schoolbook"/>
            </a:endParaRPr>
          </a:p>
          <a:p>
            <a:pPr algn="just">
              <a:lnSpc>
                <a:spcPct val="100000"/>
              </a:lnSpc>
              <a:spcBef>
                <a:spcPts val="601"/>
              </a:spcBef>
            </a:pPr>
            <a:r>
              <a:rPr lang="fr-FR" sz="1700" b="0" strike="noStrike" spc="-1" dirty="0">
                <a:solidFill>
                  <a:srgbClr val="000000"/>
                </a:solidFill>
                <a:latin typeface="Calibri"/>
              </a:rPr>
              <a:t>*</a:t>
            </a:r>
            <a:r>
              <a:rPr lang="fr-FR" sz="1500" b="0" strike="noStrike" spc="-1" dirty="0">
                <a:solidFill>
                  <a:srgbClr val="000000"/>
                </a:solidFill>
                <a:latin typeface="Calibri"/>
              </a:rPr>
              <a:t>Si aucun diplôme n’est exigé, il est requis de ces intervenants qu’ils disposent de compétences fondées sur l’expérience de l’encadrement et/ou de l’animation de groupes d’enfants, la connaissance du système scolaire et éducatif, et une bonne appréhension du contexte local. L’intervenant doit, en outre, être doté d'un sens relationnel avéré, tant avec les enfants et les jeunes qu’avec leurs parents, car il joue un rôle central de médiateur au sein de la famille, mais également entre la famille et l'école.</a:t>
            </a:r>
            <a:endParaRPr lang="fr-FR" sz="1500" b="0" strike="noStrike" spc="-1" dirty="0">
              <a:solidFill>
                <a:srgbClr val="000000"/>
              </a:solidFill>
              <a:latin typeface="Century Schoolbook"/>
            </a:endParaRPr>
          </a:p>
          <a:p>
            <a:pPr algn="just">
              <a:lnSpc>
                <a:spcPct val="100000"/>
              </a:lnSpc>
              <a:spcBef>
                <a:spcPts val="601"/>
              </a:spcBef>
            </a:pPr>
            <a:endParaRPr lang="fr-FR" sz="1500" b="0" strike="noStrike" spc="-1" dirty="0">
              <a:solidFill>
                <a:srgbClr val="000000"/>
              </a:solidFill>
              <a:latin typeface="Century Schoolbook"/>
            </a:endParaRPr>
          </a:p>
        </p:txBody>
      </p:sp>
      <p:graphicFrame>
        <p:nvGraphicFramePr>
          <p:cNvPr id="149" name="Table 3"/>
          <p:cNvGraphicFramePr/>
          <p:nvPr>
            <p:extLst>
              <p:ext uri="{D42A27DB-BD31-4B8C-83A1-F6EECF244321}">
                <p14:modId xmlns:p14="http://schemas.microsoft.com/office/powerpoint/2010/main" val="4250453282"/>
              </p:ext>
            </p:extLst>
          </p:nvPr>
        </p:nvGraphicFramePr>
        <p:xfrm>
          <a:off x="457200" y="2286000"/>
          <a:ext cx="7776360" cy="2010738"/>
        </p:xfrm>
        <a:graphic>
          <a:graphicData uri="http://schemas.openxmlformats.org/drawingml/2006/table">
            <a:tbl>
              <a:tblPr/>
              <a:tblGrid>
                <a:gridCol w="2591640">
                  <a:extLst>
                    <a:ext uri="{9D8B030D-6E8A-4147-A177-3AD203B41FA5}">
                      <a16:colId xmlns:a16="http://schemas.microsoft.com/office/drawing/2014/main" val="20000"/>
                    </a:ext>
                  </a:extLst>
                </a:gridCol>
                <a:gridCol w="2592360">
                  <a:extLst>
                    <a:ext uri="{9D8B030D-6E8A-4147-A177-3AD203B41FA5}">
                      <a16:colId xmlns:a16="http://schemas.microsoft.com/office/drawing/2014/main" val="20001"/>
                    </a:ext>
                  </a:extLst>
                </a:gridCol>
                <a:gridCol w="2592360">
                  <a:extLst>
                    <a:ext uri="{9D8B030D-6E8A-4147-A177-3AD203B41FA5}">
                      <a16:colId xmlns:a16="http://schemas.microsoft.com/office/drawing/2014/main" val="20002"/>
                    </a:ext>
                  </a:extLst>
                </a:gridCol>
              </a:tblGrid>
              <a:tr h="890280">
                <a:tc>
                  <a:txBody>
                    <a:bodyPr/>
                    <a:lstStyle/>
                    <a:p>
                      <a:pPr algn="ctr">
                        <a:lnSpc>
                          <a:spcPct val="115000"/>
                        </a:lnSpc>
                      </a:pPr>
                      <a:r>
                        <a:rPr lang="fr-FR" sz="1800" b="1" strike="noStrike" spc="-1" dirty="0">
                          <a:solidFill>
                            <a:srgbClr val="FFFFFF"/>
                          </a:solidFill>
                          <a:latin typeface="Calibri"/>
                        </a:rPr>
                        <a:t> </a:t>
                      </a:r>
                      <a:endParaRPr lang="fr-FR" sz="1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tc>
                  <a:txBody>
                    <a:bodyPr/>
                    <a:lstStyle/>
                    <a:p>
                      <a:pPr algn="ctr">
                        <a:lnSpc>
                          <a:spcPct val="115000"/>
                        </a:lnSpc>
                      </a:pPr>
                      <a:r>
                        <a:rPr lang="fr-FR" sz="1800" b="1" strike="noStrike" spc="-1" dirty="0">
                          <a:solidFill>
                            <a:srgbClr val="FFFFFF"/>
                          </a:solidFill>
                          <a:latin typeface="Calibri"/>
                        </a:rPr>
                        <a:t>En milieu Urbain  </a:t>
                      </a:r>
                      <a:endParaRPr lang="fr-FR" sz="1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tc>
                  <a:txBody>
                    <a:bodyPr/>
                    <a:lstStyle/>
                    <a:p>
                      <a:pPr algn="ctr">
                        <a:lnSpc>
                          <a:spcPct val="115000"/>
                        </a:lnSpc>
                      </a:pPr>
                      <a:r>
                        <a:rPr lang="fr-FR" sz="1800" b="1" strike="noStrike" spc="-1">
                          <a:solidFill>
                            <a:srgbClr val="FFFFFF"/>
                          </a:solidFill>
                          <a:latin typeface="Calibri"/>
                        </a:rPr>
                        <a:t>En milieu rural</a:t>
                      </a:r>
                      <a:endParaRPr lang="fr-FR" sz="1800" b="0" strike="noStrike" spc="-1">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extLst>
                  <a:ext uri="{0D108BD9-81ED-4DB2-BD59-A6C34878D82A}">
                    <a16:rowId xmlns:a16="http://schemas.microsoft.com/office/drawing/2014/main" val="10000"/>
                  </a:ext>
                </a:extLst>
              </a:tr>
              <a:tr h="1035360">
                <a:tc>
                  <a:txBody>
                    <a:bodyPr/>
                    <a:lstStyle/>
                    <a:p>
                      <a:pPr algn="ctr">
                        <a:lnSpc>
                          <a:spcPct val="115000"/>
                        </a:lnSpc>
                      </a:pPr>
                      <a:r>
                        <a:rPr lang="fr-FR" sz="1800" b="1" strike="noStrike" spc="-1">
                          <a:solidFill>
                            <a:srgbClr val="FFFFFF"/>
                          </a:solidFill>
                          <a:latin typeface="Calibri"/>
                        </a:rPr>
                        <a:t>Modalités d’encadrement des enfants au sein de </a:t>
                      </a:r>
                      <a:r>
                        <a:rPr lang="fr-FR" sz="1800" b="1" u="sng" strike="noStrike" spc="-1">
                          <a:solidFill>
                            <a:srgbClr val="FFFFFF"/>
                          </a:solidFill>
                          <a:uFillTx/>
                          <a:latin typeface="Calibri"/>
                        </a:rPr>
                        <a:t>chaque collectif</a:t>
                      </a:r>
                      <a:endParaRPr lang="fr-FR" sz="1800" b="0" strike="noStrike" spc="-1">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629DD1"/>
                    </a:solidFill>
                  </a:tcPr>
                </a:tc>
                <a:tc>
                  <a:txBody>
                    <a:bodyPr/>
                    <a:lstStyle/>
                    <a:p>
                      <a:pPr algn="ctr">
                        <a:lnSpc>
                          <a:spcPct val="115000"/>
                        </a:lnSpc>
                      </a:pPr>
                      <a:r>
                        <a:rPr lang="fr-FR" sz="2000" b="1" strike="noStrike" spc="-1" dirty="0">
                          <a:solidFill>
                            <a:srgbClr val="000000"/>
                          </a:solidFill>
                          <a:latin typeface="Calibri"/>
                        </a:rPr>
                        <a:t>2 animateurs professionnels* et/ou</a:t>
                      </a:r>
                      <a:r>
                        <a:rPr lang="fr-FR" sz="2000" b="1" strike="noStrike" spc="-1" dirty="0">
                          <a:solidFill>
                            <a:srgbClr val="0070C0"/>
                          </a:solidFill>
                          <a:latin typeface="Calibri"/>
                        </a:rPr>
                        <a:t> </a:t>
                      </a:r>
                      <a:r>
                        <a:rPr lang="fr-FR" sz="2000" b="1" strike="noStrike" spc="-1" dirty="0">
                          <a:solidFill>
                            <a:srgbClr val="000000"/>
                          </a:solidFill>
                          <a:latin typeface="Calibri"/>
                        </a:rPr>
                        <a:t>bénévoles*</a:t>
                      </a:r>
                      <a:endParaRPr lang="fr-FR" sz="20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2DEED"/>
                    </a:solidFill>
                  </a:tcPr>
                </a:tc>
                <a:tc>
                  <a:txBody>
                    <a:bodyPr/>
                    <a:lstStyle/>
                    <a:p>
                      <a:pPr algn="ctr">
                        <a:lnSpc>
                          <a:spcPct val="115000"/>
                        </a:lnSpc>
                      </a:pPr>
                      <a:r>
                        <a:rPr lang="fr-FR" sz="1800" b="0" strike="noStrike" spc="-1" dirty="0">
                          <a:solidFill>
                            <a:srgbClr val="000000"/>
                          </a:solidFill>
                          <a:latin typeface="Calibri"/>
                        </a:rPr>
                        <a:t>1 animateur pour chaque collectif </a:t>
                      </a:r>
                      <a:r>
                        <a:rPr lang="fr-FR" sz="1800" b="0" u="sng" strike="noStrike" spc="-1" dirty="0">
                          <a:solidFill>
                            <a:srgbClr val="000000"/>
                          </a:solidFill>
                          <a:uFillTx/>
                          <a:latin typeface="Calibri"/>
                        </a:rPr>
                        <a:t>inférieur à 8 enfants</a:t>
                      </a:r>
                      <a:r>
                        <a:rPr lang="fr-FR" sz="1800" b="0" strike="noStrike" spc="-1" dirty="0">
                          <a:solidFill>
                            <a:srgbClr val="000000"/>
                          </a:solidFill>
                          <a:latin typeface="Calibri"/>
                        </a:rPr>
                        <a:t> peut être accepté</a:t>
                      </a:r>
                      <a:endParaRPr lang="fr-FR" sz="18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2DEED"/>
                    </a:solidFill>
                  </a:tcPr>
                </a:tc>
                <a:extLst>
                  <a:ext uri="{0D108BD9-81ED-4DB2-BD59-A6C34878D82A}">
                    <a16:rowId xmlns:a16="http://schemas.microsoft.com/office/drawing/2014/main" val="10001"/>
                  </a:ext>
                </a:extLst>
              </a:tr>
            </a:tbl>
          </a:graphicData>
        </a:graphic>
      </p:graphicFrame>
      <p:sp>
        <p:nvSpPr>
          <p:cNvPr id="150" name="TextShape 4"/>
          <p:cNvSpPr txBox="1"/>
          <p:nvPr/>
        </p:nvSpPr>
        <p:spPr>
          <a:xfrm>
            <a:off x="8129160" y="5734080"/>
            <a:ext cx="609120" cy="520920"/>
          </a:xfrm>
          <a:prstGeom prst="rect">
            <a:avLst/>
          </a:prstGeom>
          <a:noFill/>
          <a:ln>
            <a:noFill/>
          </a:ln>
        </p:spPr>
        <p:txBody>
          <a:bodyPr lIns="90000" tIns="45000" rIns="90000" bIns="45000" anchor="ctr">
            <a:noAutofit/>
          </a:bodyPr>
          <a:lstStyle/>
          <a:p>
            <a:pPr algn="ctr">
              <a:lnSpc>
                <a:spcPct val="100000"/>
              </a:lnSpc>
            </a:pPr>
            <a:fld id="{2C6EB023-4877-4929-A601-261B95044B0B}" type="slidenum">
              <a:rPr lang="fr-FR" sz="1400" b="1" strike="noStrike" spc="-1">
                <a:solidFill>
                  <a:srgbClr val="FFFFFF"/>
                </a:solidFill>
                <a:latin typeface="Century Schoolbook"/>
              </a:rPr>
              <a:t>13</a:t>
            </a:fld>
            <a:endParaRPr lang="fr-FR" sz="1400" b="0" strike="noStrike" spc="-1">
              <a:latin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extShape 1"/>
          <p:cNvSpPr txBox="1"/>
          <p:nvPr/>
        </p:nvSpPr>
        <p:spPr>
          <a:xfrm>
            <a:off x="467640" y="404640"/>
            <a:ext cx="7848360" cy="652680"/>
          </a:xfrm>
          <a:prstGeom prst="rect">
            <a:avLst/>
          </a:prstGeom>
          <a:noFill/>
          <a:ln>
            <a:noFill/>
          </a:ln>
        </p:spPr>
        <p:txBody>
          <a:bodyPr lIns="90000" tIns="45000" rIns="90000" bIns="45000" anchor="b">
            <a:normAutofit fontScale="75500" lnSpcReduction="20000"/>
          </a:bodyPr>
          <a:lstStyle/>
          <a:p>
            <a:pPr>
              <a:lnSpc>
                <a:spcPct val="100000"/>
              </a:lnSpc>
            </a:pPr>
            <a:r>
              <a:rPr lang="fr-FR" sz="3000" b="1" strike="noStrike" cap="small" spc="-1">
                <a:solidFill>
                  <a:srgbClr val="242852"/>
                </a:solidFill>
                <a:latin typeface="Century Schoolbook"/>
              </a:rPr>
              <a:t>Les critères du financement par la prestation de service « Clas »</a:t>
            </a:r>
            <a:endParaRPr lang="fr-FR" sz="3000" b="0" strike="noStrike" spc="-1">
              <a:solidFill>
                <a:srgbClr val="000000"/>
              </a:solidFill>
              <a:latin typeface="Century Schoolbook"/>
            </a:endParaRPr>
          </a:p>
        </p:txBody>
      </p:sp>
      <p:sp>
        <p:nvSpPr>
          <p:cNvPr id="152" name="TextShape 2"/>
          <p:cNvSpPr txBox="1"/>
          <p:nvPr/>
        </p:nvSpPr>
        <p:spPr>
          <a:xfrm>
            <a:off x="467640" y="1412640"/>
            <a:ext cx="7467120" cy="4873320"/>
          </a:xfrm>
          <a:prstGeom prst="rect">
            <a:avLst/>
          </a:prstGeom>
          <a:noFill/>
          <a:ln>
            <a:noFill/>
          </a:ln>
        </p:spPr>
        <p:txBody>
          <a:bodyPr lIns="90000" tIns="45000" rIns="90000" bIns="45000">
            <a:normAutofit lnSpcReduction="10000"/>
          </a:bodyPr>
          <a:lstStyle/>
          <a:p>
            <a:pPr marL="274320" indent="-273960">
              <a:lnSpc>
                <a:spcPct val="100000"/>
              </a:lnSpc>
              <a:spcBef>
                <a:spcPts val="601"/>
              </a:spcBef>
              <a:buClr>
                <a:srgbClr val="629DD1"/>
              </a:buClr>
              <a:buSzPct val="70000"/>
              <a:buFont typeface="Wingdings" charset="2"/>
              <a:buChar char=""/>
            </a:pPr>
            <a:r>
              <a:rPr lang="fr-FR" sz="2000" b="0" strike="noStrike" spc="-1" dirty="0">
                <a:solidFill>
                  <a:srgbClr val="000000"/>
                </a:solidFill>
                <a:latin typeface="Century Schoolbook"/>
              </a:rPr>
              <a:t>S’inscrire dans une régularité de mise en œuvre :</a:t>
            </a: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a:p>
            <a:pPr marL="342900" indent="-342900">
              <a:spcBef>
                <a:spcPts val="601"/>
              </a:spcBef>
              <a:buFont typeface="Courier New" pitchFamily="49" charset="0"/>
              <a:buChar char="o"/>
            </a:pPr>
            <a:r>
              <a:rPr lang="fr-FR" sz="2000" spc="-1" dirty="0">
                <a:solidFill>
                  <a:srgbClr val="000000"/>
                </a:solidFill>
                <a:latin typeface="Calibri"/>
              </a:rPr>
              <a:t>Le démarrage des actions Clas est préconisé </a:t>
            </a:r>
            <a:r>
              <a:rPr lang="fr-FR" sz="2000" b="1" spc="-1" dirty="0">
                <a:solidFill>
                  <a:srgbClr val="000000"/>
                </a:solidFill>
                <a:latin typeface="Calibri"/>
              </a:rPr>
              <a:t>après les vacances de la Toussaint de l’année N jusqu’au 15 juin de l’année N+1. </a:t>
            </a:r>
            <a:r>
              <a:rPr lang="fr-FR" sz="2000" spc="-1" dirty="0">
                <a:solidFill>
                  <a:srgbClr val="000000"/>
                </a:solidFill>
                <a:latin typeface="Calibri"/>
              </a:rPr>
              <a:t>Cela permet au corps scolaire de déceler les besoins potentiel des enfants.</a:t>
            </a:r>
            <a:endParaRPr lang="fr-FR" sz="2000" spc="-1" dirty="0">
              <a:solidFill>
                <a:srgbClr val="000000"/>
              </a:solidFill>
              <a:latin typeface="Century Schoolbook"/>
            </a:endParaRPr>
          </a:p>
          <a:p>
            <a:pPr>
              <a:lnSpc>
                <a:spcPct val="100000"/>
              </a:lnSpc>
              <a:spcBef>
                <a:spcPts val="601"/>
              </a:spcBef>
            </a:pPr>
            <a:endParaRPr lang="fr-FR" sz="2000" b="0" strike="noStrike" spc="-1" dirty="0">
              <a:solidFill>
                <a:srgbClr val="000000"/>
              </a:solidFill>
              <a:latin typeface="Century Schoolbook"/>
            </a:endParaRPr>
          </a:p>
        </p:txBody>
      </p:sp>
      <p:graphicFrame>
        <p:nvGraphicFramePr>
          <p:cNvPr id="153" name="Table 3"/>
          <p:cNvGraphicFramePr/>
          <p:nvPr>
            <p:extLst>
              <p:ext uri="{D42A27DB-BD31-4B8C-83A1-F6EECF244321}">
                <p14:modId xmlns:p14="http://schemas.microsoft.com/office/powerpoint/2010/main" val="3460661487"/>
              </p:ext>
            </p:extLst>
          </p:nvPr>
        </p:nvGraphicFramePr>
        <p:xfrm>
          <a:off x="806400" y="1981200"/>
          <a:ext cx="7128360" cy="2625430"/>
        </p:xfrm>
        <a:graphic>
          <a:graphicData uri="http://schemas.openxmlformats.org/drawingml/2006/table">
            <a:tbl>
              <a:tblPr/>
              <a:tblGrid>
                <a:gridCol w="2375640">
                  <a:extLst>
                    <a:ext uri="{9D8B030D-6E8A-4147-A177-3AD203B41FA5}">
                      <a16:colId xmlns:a16="http://schemas.microsoft.com/office/drawing/2014/main" val="20000"/>
                    </a:ext>
                  </a:extLst>
                </a:gridCol>
                <a:gridCol w="2376360">
                  <a:extLst>
                    <a:ext uri="{9D8B030D-6E8A-4147-A177-3AD203B41FA5}">
                      <a16:colId xmlns:a16="http://schemas.microsoft.com/office/drawing/2014/main" val="20001"/>
                    </a:ext>
                  </a:extLst>
                </a:gridCol>
                <a:gridCol w="2376360">
                  <a:extLst>
                    <a:ext uri="{9D8B030D-6E8A-4147-A177-3AD203B41FA5}">
                      <a16:colId xmlns:a16="http://schemas.microsoft.com/office/drawing/2014/main" val="20002"/>
                    </a:ext>
                  </a:extLst>
                </a:gridCol>
              </a:tblGrid>
              <a:tr h="868004">
                <a:tc>
                  <a:txBody>
                    <a:bodyPr/>
                    <a:lstStyle/>
                    <a:p>
                      <a:pPr algn="ctr">
                        <a:lnSpc>
                          <a:spcPct val="115000"/>
                        </a:lnSpc>
                      </a:pPr>
                      <a:r>
                        <a:rPr lang="fr-FR" sz="1100" b="1" strike="noStrike" spc="-1" dirty="0">
                          <a:solidFill>
                            <a:srgbClr val="FFFFFF"/>
                          </a:solidFill>
                          <a:latin typeface="Calibri"/>
                        </a:rPr>
                        <a:t> </a:t>
                      </a:r>
                      <a:endParaRPr lang="fr-FR" sz="11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tc>
                  <a:txBody>
                    <a:bodyPr/>
                    <a:lstStyle/>
                    <a:p>
                      <a:pPr algn="ctr">
                        <a:lnSpc>
                          <a:spcPct val="115000"/>
                        </a:lnSpc>
                      </a:pPr>
                      <a:r>
                        <a:rPr lang="fr-FR" sz="1400" b="1" strike="noStrike" spc="-1" dirty="0">
                          <a:solidFill>
                            <a:srgbClr val="FFFFFF"/>
                          </a:solidFill>
                          <a:latin typeface="Calibri"/>
                        </a:rPr>
                        <a:t>En milieu Urbain  </a:t>
                      </a:r>
                      <a:endParaRPr lang="fr-FR" sz="1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tc>
                  <a:txBody>
                    <a:bodyPr/>
                    <a:lstStyle/>
                    <a:p>
                      <a:pPr algn="ctr">
                        <a:lnSpc>
                          <a:spcPct val="115000"/>
                        </a:lnSpc>
                      </a:pPr>
                      <a:r>
                        <a:rPr lang="fr-FR" sz="1600" b="1" strike="noStrike" spc="-1">
                          <a:solidFill>
                            <a:srgbClr val="FFFFFF"/>
                          </a:solidFill>
                          <a:latin typeface="Calibri"/>
                        </a:rPr>
                        <a:t>en milieu rural</a:t>
                      </a:r>
                      <a:endParaRPr lang="fr-FR" sz="1600" b="0" strike="noStrike" spc="-1">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629DD1"/>
                    </a:solidFill>
                  </a:tcPr>
                </a:tc>
                <a:extLst>
                  <a:ext uri="{0D108BD9-81ED-4DB2-BD59-A6C34878D82A}">
                    <a16:rowId xmlns:a16="http://schemas.microsoft.com/office/drawing/2014/main" val="10000"/>
                  </a:ext>
                </a:extLst>
              </a:tr>
              <a:tr h="1737196">
                <a:tc>
                  <a:txBody>
                    <a:bodyPr/>
                    <a:lstStyle/>
                    <a:p>
                      <a:pPr algn="ctr">
                        <a:lnSpc>
                          <a:spcPct val="115000"/>
                        </a:lnSpc>
                      </a:pPr>
                      <a:r>
                        <a:rPr lang="fr-FR" sz="1800" b="1" strike="noStrike" spc="-1" dirty="0">
                          <a:solidFill>
                            <a:srgbClr val="FFFFFF"/>
                          </a:solidFill>
                          <a:latin typeface="Calibri"/>
                        </a:rPr>
                        <a:t>Définition de la </a:t>
                      </a:r>
                      <a:r>
                        <a:rPr lang="fr-FR" sz="1800" b="1" u="sng" strike="noStrike" spc="-1" dirty="0">
                          <a:solidFill>
                            <a:srgbClr val="FFFFFF"/>
                          </a:solidFill>
                          <a:uFillTx/>
                          <a:latin typeface="Calibri"/>
                        </a:rPr>
                        <a:t>durée minimum </a:t>
                      </a:r>
                      <a:r>
                        <a:rPr lang="fr-FR" sz="1800" b="1" strike="noStrike" spc="-1" dirty="0">
                          <a:solidFill>
                            <a:srgbClr val="FFFFFF"/>
                          </a:solidFill>
                          <a:latin typeface="Calibri"/>
                        </a:rPr>
                        <a:t>d’une action Clas en direction des enfants et des jeunes</a:t>
                      </a:r>
                      <a:endParaRPr lang="fr-FR" sz="18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629DD1"/>
                    </a:solidFill>
                  </a:tcPr>
                </a:tc>
                <a:tc>
                  <a:txBody>
                    <a:bodyPr/>
                    <a:lstStyle/>
                    <a:p>
                      <a:pPr algn="ctr">
                        <a:lnSpc>
                          <a:spcPct val="115000"/>
                        </a:lnSpc>
                      </a:pPr>
                      <a:r>
                        <a:rPr lang="fr-FR" sz="1600" b="1" strike="noStrike" spc="-1" dirty="0">
                          <a:solidFill>
                            <a:srgbClr val="000000"/>
                          </a:solidFill>
                          <a:latin typeface="Calibri"/>
                        </a:rPr>
                        <a:t>2 séances hebdo de </a:t>
                      </a:r>
                      <a:r>
                        <a:rPr lang="fr-FR" sz="1600" b="1" strike="noStrike" spc="-1" dirty="0">
                          <a:solidFill>
                            <a:srgbClr val="7030A0"/>
                          </a:solidFill>
                          <a:latin typeface="Calibri"/>
                        </a:rPr>
                        <a:t>1 heure 30 minimum</a:t>
                      </a:r>
                      <a:r>
                        <a:rPr lang="fr-FR" sz="1600" b="0" strike="noStrike" spc="-1" dirty="0">
                          <a:solidFill>
                            <a:srgbClr val="7030A0"/>
                          </a:solidFill>
                          <a:latin typeface="Calibri"/>
                        </a:rPr>
                        <a:t> </a:t>
                      </a:r>
                      <a:r>
                        <a:rPr lang="fr-FR" sz="1600" b="0" strike="noStrike" spc="-1" dirty="0">
                          <a:solidFill>
                            <a:srgbClr val="000000"/>
                          </a:solidFill>
                          <a:latin typeface="Calibri"/>
                        </a:rPr>
                        <a:t>par séance et sur une période </a:t>
                      </a:r>
                      <a:r>
                        <a:rPr kumimoji="0" lang="fr-FR" sz="1400" b="1" i="0" u="none" strike="noStrike" kern="1200" cap="none" spc="0" normalizeH="0" baseline="0" noProof="0" dirty="0">
                          <a:ln>
                            <a:noFill/>
                          </a:ln>
                          <a:solidFill>
                            <a:prstClr val="black"/>
                          </a:solidFill>
                          <a:effectLst/>
                          <a:uLnTx/>
                          <a:uFillTx/>
                          <a:latin typeface="Calibri"/>
                          <a:ea typeface="+mn-ea"/>
                          <a:cs typeface="+mn-cs"/>
                        </a:rPr>
                        <a:t>27 </a:t>
                      </a:r>
                      <a:r>
                        <a:rPr lang="fr-FR" sz="1600" b="1" strike="noStrike" kern="1200" spc="-1" noProof="0" dirty="0">
                          <a:solidFill>
                            <a:srgbClr val="000000"/>
                          </a:solidFill>
                          <a:latin typeface="Calibri"/>
                          <a:ea typeface="+mn-ea"/>
                          <a:cs typeface="+mn-cs"/>
                        </a:rPr>
                        <a:t>semaines minimum de fonctionnement/an </a:t>
                      </a:r>
                    </a:p>
                    <a:p>
                      <a:pPr algn="ctr">
                        <a:lnSpc>
                          <a:spcPct val="115000"/>
                        </a:lnSpc>
                      </a:pPr>
                      <a:endParaRPr lang="fr-FR" sz="1600" b="1" strike="noStrike" kern="1200" spc="-1" dirty="0">
                        <a:solidFill>
                          <a:srgbClr val="000000"/>
                        </a:solidFill>
                        <a:latin typeface="Calibri"/>
                        <a:ea typeface="+mn-ea"/>
                        <a:cs typeface="+mn-cs"/>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2DEED"/>
                    </a:solidFill>
                  </a:tcPr>
                </a:tc>
                <a:tc>
                  <a:txBody>
                    <a:bodyPr/>
                    <a:lstStyle/>
                    <a:p>
                      <a:pPr algn="ctr">
                        <a:lnSpc>
                          <a:spcPct val="115000"/>
                        </a:lnSpc>
                      </a:pPr>
                      <a:r>
                        <a:rPr lang="fr-FR" sz="1600" b="1" strike="noStrike" spc="-1" dirty="0">
                          <a:solidFill>
                            <a:srgbClr val="000000"/>
                          </a:solidFill>
                          <a:latin typeface="Calibri"/>
                        </a:rPr>
                        <a:t>1 séance hebdo de 2 heures consécutives minimum</a:t>
                      </a:r>
                      <a:r>
                        <a:rPr lang="fr-FR" sz="1600" b="0" strike="noStrike" spc="-1" dirty="0">
                          <a:solidFill>
                            <a:srgbClr val="000000"/>
                          </a:solidFill>
                          <a:latin typeface="Calibri"/>
                        </a:rPr>
                        <a:t> peut être validée</a:t>
                      </a:r>
                      <a:endParaRPr lang="fr-FR" sz="16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2DEED"/>
                    </a:solidFill>
                  </a:tcPr>
                </a:tc>
                <a:extLst>
                  <a:ext uri="{0D108BD9-81ED-4DB2-BD59-A6C34878D82A}">
                    <a16:rowId xmlns:a16="http://schemas.microsoft.com/office/drawing/2014/main" val="10001"/>
                  </a:ext>
                </a:extLst>
              </a:tr>
            </a:tbl>
          </a:graphicData>
        </a:graphic>
      </p:graphicFrame>
      <p:sp>
        <p:nvSpPr>
          <p:cNvPr id="154" name="TextShape 4"/>
          <p:cNvSpPr txBox="1"/>
          <p:nvPr/>
        </p:nvSpPr>
        <p:spPr>
          <a:xfrm>
            <a:off x="8067240" y="5765040"/>
            <a:ext cx="609120" cy="520920"/>
          </a:xfrm>
          <a:prstGeom prst="rect">
            <a:avLst/>
          </a:prstGeom>
          <a:noFill/>
          <a:ln>
            <a:noFill/>
          </a:ln>
        </p:spPr>
        <p:txBody>
          <a:bodyPr lIns="90000" tIns="45000" rIns="90000" bIns="45000" anchor="ctr">
            <a:noAutofit/>
          </a:bodyPr>
          <a:lstStyle/>
          <a:p>
            <a:pPr algn="ctr">
              <a:lnSpc>
                <a:spcPct val="100000"/>
              </a:lnSpc>
            </a:pPr>
            <a:fld id="{A4341DDB-2F1E-4A58-B5CA-A035A56F3BBE}" type="slidenum">
              <a:rPr lang="fr-FR" sz="1400" b="1" strike="noStrike" spc="-1">
                <a:solidFill>
                  <a:srgbClr val="FFFFFF"/>
                </a:solidFill>
                <a:latin typeface="Century Schoolbook"/>
              </a:rPr>
              <a:t>14</a:t>
            </a:fld>
            <a:endParaRPr lang="fr-FR" sz="1400" b="0" strike="noStrike" spc="-1" dirty="0">
              <a:latin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772" y="2904313"/>
            <a:ext cx="8153400" cy="630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02771" y="838200"/>
            <a:ext cx="8153400" cy="1661993"/>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Titre 3">
            <a:extLst>
              <a:ext uri="{FF2B5EF4-FFF2-40B4-BE49-F238E27FC236}">
                <a16:creationId xmlns:a16="http://schemas.microsoft.com/office/drawing/2014/main" id="{50AEC5AC-2373-4E95-AA16-38D291BA5FF4}"/>
              </a:ext>
            </a:extLst>
          </p:cNvPr>
          <p:cNvSpPr txBox="1">
            <a:spLocks noGrp="1" noChangeArrowheads="1"/>
          </p:cNvSpPr>
          <p:nvPr>
            <p:ph type="title"/>
          </p:nvPr>
        </p:nvSpPr>
        <p:spPr bwMode="auto">
          <a:xfrm>
            <a:off x="384889" y="-37219"/>
            <a:ext cx="8378112" cy="755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defRPr/>
            </a:pPr>
            <a:r>
              <a:rPr lang="fr-FR" sz="2400" b="1" dirty="0">
                <a:solidFill>
                  <a:srgbClr val="002060"/>
                </a:solidFill>
                <a:latin typeface="Ubuntu Light" panose="020B0304030602030204" pitchFamily="34" charset="0"/>
              </a:rPr>
              <a:t>Depuis septembre 2021, </a:t>
            </a:r>
            <a:br>
              <a:rPr lang="fr-FR" sz="2400" b="1" dirty="0">
                <a:solidFill>
                  <a:srgbClr val="002060"/>
                </a:solidFill>
                <a:latin typeface="Ubuntu Light" panose="020B0304030602030204" pitchFamily="34" charset="0"/>
              </a:rPr>
            </a:br>
            <a:r>
              <a:rPr lang="fr-FR" sz="2400" b="1" dirty="0">
                <a:solidFill>
                  <a:srgbClr val="002060"/>
                </a:solidFill>
                <a:latin typeface="Ubuntu Light" panose="020B0304030602030204" pitchFamily="34" charset="0"/>
              </a:rPr>
              <a:t>le financement des Clas peut être bonifié </a:t>
            </a:r>
            <a:endParaRPr lang="fr-FR" altLang="fr-FR" sz="2400" b="1" dirty="0">
              <a:solidFill>
                <a:srgbClr val="201747"/>
              </a:solidFill>
              <a:latin typeface="Ubuntu Light" panose="020B0304030602030204" pitchFamily="34" charset="0"/>
            </a:endParaRPr>
          </a:p>
        </p:txBody>
      </p:sp>
      <p:sp>
        <p:nvSpPr>
          <p:cNvPr id="7" name="Rectangle 6"/>
          <p:cNvSpPr/>
          <p:nvPr/>
        </p:nvSpPr>
        <p:spPr>
          <a:xfrm>
            <a:off x="381000" y="1058724"/>
            <a:ext cx="8305800" cy="12873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fr-FR" sz="1800" kern="1200">
                <a:solidFill>
                  <a:schemeClr val="bg1"/>
                </a:solidFill>
              </a:rPr>
              <a:t>Prestation </a:t>
            </a:r>
            <a:r>
              <a:rPr lang="fr-FR" sz="1800" kern="1200" dirty="0">
                <a:solidFill>
                  <a:schemeClr val="bg1"/>
                </a:solidFill>
              </a:rPr>
              <a:t>de service socle</a:t>
            </a:r>
          </a:p>
          <a:p>
            <a:pPr lvl="0" algn="ctr" defTabSz="800100">
              <a:lnSpc>
                <a:spcPct val="90000"/>
              </a:lnSpc>
              <a:spcBef>
                <a:spcPct val="0"/>
              </a:spcBef>
              <a:spcAft>
                <a:spcPct val="35000"/>
              </a:spcAft>
            </a:pPr>
            <a:r>
              <a:rPr lang="fr-FR" sz="1800" kern="1200" dirty="0">
                <a:solidFill>
                  <a:schemeClr val="bg1"/>
                </a:solidFill>
              </a:rPr>
              <a:t> </a:t>
            </a:r>
            <a:endParaRPr lang="fr-FR" sz="1800" kern="1200" dirty="0"/>
          </a:p>
        </p:txBody>
      </p:sp>
      <p:sp>
        <p:nvSpPr>
          <p:cNvPr id="8" name="ZoneTexte 7"/>
          <p:cNvSpPr txBox="1"/>
          <p:nvPr/>
        </p:nvSpPr>
        <p:spPr>
          <a:xfrm>
            <a:off x="381000" y="838200"/>
            <a:ext cx="8229600" cy="1692771"/>
          </a:xfrm>
          <a:prstGeom prst="rect">
            <a:avLst/>
          </a:prstGeom>
          <a:noFill/>
          <a:ln>
            <a:solidFill>
              <a:schemeClr val="accent1"/>
            </a:solidFill>
          </a:ln>
        </p:spPr>
        <p:txBody>
          <a:bodyPr wrap="square" rtlCol="0">
            <a:spAutoFit/>
          </a:bodyPr>
          <a:lstStyle/>
          <a:p>
            <a:pPr marL="285750" indent="-285750">
              <a:buFont typeface="Arial" pitchFamily="34" charset="0"/>
              <a:buChar char="•"/>
            </a:pPr>
            <a:r>
              <a:rPr lang="fr-FR" b="1" u="heavy" dirty="0"/>
              <a:t>PS Socle </a:t>
            </a:r>
            <a:r>
              <a:rPr lang="fr-FR" dirty="0"/>
              <a:t>= 32,5% du Prix de revient de la fonction d’accompagnement sur l’année scolaire auprès d’un collectif de 8 à 12 enfants (limité au PP)</a:t>
            </a:r>
          </a:p>
          <a:p>
            <a:endParaRPr lang="fr-FR" dirty="0"/>
          </a:p>
          <a:p>
            <a:r>
              <a:rPr lang="fr-FR" sz="1600" i="1" dirty="0"/>
              <a:t>PP 2025 = </a:t>
            </a:r>
            <a:r>
              <a:rPr lang="fr-FR" sz="1800" kern="0" dirty="0">
                <a:effectLst/>
                <a:latin typeface="Amasis MT Pro" panose="02040504050005020304" pitchFamily="18" charset="0"/>
                <a:ea typeface="Calibri" panose="020F0502020204030204" pitchFamily="34" charset="0"/>
                <a:cs typeface="Arial" panose="020B0604020202020204" pitchFamily="34" charset="0"/>
              </a:rPr>
              <a:t>8 487 </a:t>
            </a:r>
            <a:r>
              <a:rPr lang="fr-FR" sz="1600" i="1" dirty="0"/>
              <a:t>€  soit  une PS unitaire  de </a:t>
            </a:r>
            <a:r>
              <a:rPr lang="fr-FR" sz="1800" kern="0" dirty="0">
                <a:effectLst/>
                <a:latin typeface="Amasis MT Pro" panose="02040504050005020304" pitchFamily="18" charset="0"/>
                <a:ea typeface="Calibri" panose="020F0502020204030204" pitchFamily="34" charset="0"/>
                <a:cs typeface="Arial" panose="020B0604020202020204" pitchFamily="34" charset="0"/>
              </a:rPr>
              <a:t>2 758,28 </a:t>
            </a:r>
            <a:r>
              <a:rPr lang="fr-FR" sz="1600" i="1" dirty="0"/>
              <a:t>€  si PR &gt; PP</a:t>
            </a:r>
          </a:p>
          <a:p>
            <a:r>
              <a:rPr lang="fr-FR" sz="1600" i="1" dirty="0"/>
              <a:t>sinon </a:t>
            </a:r>
          </a:p>
          <a:p>
            <a:r>
              <a:rPr lang="fr-FR" sz="1600" i="1" dirty="0"/>
              <a:t>PR x 32,5% = PS unitaire</a:t>
            </a:r>
          </a:p>
        </p:txBody>
      </p:sp>
      <p:sp>
        <p:nvSpPr>
          <p:cNvPr id="9" name="Flèche vers le bas 8"/>
          <p:cNvSpPr/>
          <p:nvPr/>
        </p:nvSpPr>
        <p:spPr>
          <a:xfrm>
            <a:off x="4076696" y="2500193"/>
            <a:ext cx="402775" cy="3809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Plus 10"/>
          <p:cNvSpPr/>
          <p:nvPr/>
        </p:nvSpPr>
        <p:spPr>
          <a:xfrm>
            <a:off x="4109256" y="2541894"/>
            <a:ext cx="299357" cy="297596"/>
          </a:xfrm>
          <a:prstGeom prst="mathPl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402771" y="2904313"/>
            <a:ext cx="8153400" cy="630942"/>
          </a:xfrm>
          <a:prstGeom prst="rect">
            <a:avLst/>
          </a:prstGeom>
        </p:spPr>
        <p:txBody>
          <a:bodyPr wrap="square">
            <a:spAutoFit/>
          </a:bodyPr>
          <a:lstStyle/>
          <a:p>
            <a:pPr lvl="0"/>
            <a:r>
              <a:rPr lang="fr-FR" sz="2000" b="1" u="heavy" dirty="0"/>
              <a:t>Bonification</a:t>
            </a:r>
            <a:r>
              <a:rPr lang="fr-FR" sz="2100" dirty="0"/>
              <a:t> : </a:t>
            </a:r>
            <a:r>
              <a:rPr lang="fr-FR" sz="1400" dirty="0"/>
              <a:t>Pour ouvrir droit  au financement bonifié «ENFANTS » et ou « PARENTS  le porteur de projet doit répondre à des critères précis</a:t>
            </a:r>
          </a:p>
        </p:txBody>
      </p:sp>
      <p:grpSp>
        <p:nvGrpSpPr>
          <p:cNvPr id="15" name="Groupe 14"/>
          <p:cNvGrpSpPr/>
          <p:nvPr/>
        </p:nvGrpSpPr>
        <p:grpSpPr>
          <a:xfrm>
            <a:off x="402771" y="3692013"/>
            <a:ext cx="3586674" cy="568839"/>
            <a:chOff x="0" y="2809801"/>
            <a:chExt cx="3586674" cy="526027"/>
          </a:xfrm>
        </p:grpSpPr>
        <p:sp>
          <p:nvSpPr>
            <p:cNvPr id="16" name="Rectangle 15"/>
            <p:cNvSpPr/>
            <p:nvPr/>
          </p:nvSpPr>
          <p:spPr>
            <a:xfrm>
              <a:off x="0" y="2809801"/>
              <a:ext cx="3586674" cy="526027"/>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fr-FR"/>
            </a:p>
          </p:txBody>
        </p:sp>
        <p:sp>
          <p:nvSpPr>
            <p:cNvPr id="17" name="Rectangle 16"/>
            <p:cNvSpPr/>
            <p:nvPr/>
          </p:nvSpPr>
          <p:spPr>
            <a:xfrm>
              <a:off x="0" y="2809801"/>
              <a:ext cx="3586674" cy="5260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fr-FR" sz="2000" b="1" kern="1200" dirty="0">
                  <a:solidFill>
                    <a:srgbClr val="002060"/>
                  </a:solidFill>
                </a:rPr>
                <a:t>Bonus ENFANTS : </a:t>
              </a:r>
            </a:p>
            <a:p>
              <a:pPr lvl="0" algn="ctr" defTabSz="889000">
                <a:lnSpc>
                  <a:spcPct val="90000"/>
                </a:lnSpc>
                <a:spcBef>
                  <a:spcPct val="0"/>
                </a:spcBef>
              </a:pPr>
              <a:r>
                <a:rPr lang="fr-FR" sz="2000" b="1" kern="1200" dirty="0">
                  <a:solidFill>
                    <a:srgbClr val="002060"/>
                  </a:solidFill>
                </a:rPr>
                <a:t>329 € par collectif  </a:t>
              </a:r>
            </a:p>
          </p:txBody>
        </p:sp>
      </p:grpSp>
      <p:grpSp>
        <p:nvGrpSpPr>
          <p:cNvPr id="18" name="Groupe 17"/>
          <p:cNvGrpSpPr/>
          <p:nvPr/>
        </p:nvGrpSpPr>
        <p:grpSpPr>
          <a:xfrm>
            <a:off x="4386940" y="3664380"/>
            <a:ext cx="4049290" cy="624103"/>
            <a:chOff x="4296533" y="2780392"/>
            <a:chExt cx="4049290" cy="611652"/>
          </a:xfrm>
        </p:grpSpPr>
        <p:sp>
          <p:nvSpPr>
            <p:cNvPr id="19" name="Rectangle 18"/>
            <p:cNvSpPr/>
            <p:nvPr/>
          </p:nvSpPr>
          <p:spPr>
            <a:xfrm>
              <a:off x="4296533" y="2780392"/>
              <a:ext cx="4049290" cy="611652"/>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fr-FR"/>
            </a:p>
          </p:txBody>
        </p:sp>
        <p:sp>
          <p:nvSpPr>
            <p:cNvPr id="20" name="Rectangle 19"/>
            <p:cNvSpPr/>
            <p:nvPr/>
          </p:nvSpPr>
          <p:spPr>
            <a:xfrm>
              <a:off x="4296533" y="2834553"/>
              <a:ext cx="4049290" cy="5574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fr-FR" sz="2000" b="1" kern="1200" dirty="0">
                  <a:solidFill>
                    <a:srgbClr val="002060"/>
                  </a:solidFill>
                </a:rPr>
                <a:t>Bonus PARENTS :</a:t>
              </a:r>
            </a:p>
            <a:p>
              <a:pPr lvl="0" algn="ctr" defTabSz="889000">
                <a:lnSpc>
                  <a:spcPct val="90000"/>
                </a:lnSpc>
                <a:spcBef>
                  <a:spcPct val="0"/>
                </a:spcBef>
              </a:pPr>
              <a:r>
                <a:rPr lang="fr-FR" sz="2000" b="1" kern="1200" dirty="0">
                  <a:solidFill>
                    <a:srgbClr val="002060"/>
                  </a:solidFill>
                </a:rPr>
                <a:t>329 € par collectif  </a:t>
              </a:r>
            </a:p>
          </p:txBody>
        </p:sp>
      </p:grpSp>
      <p:sp>
        <p:nvSpPr>
          <p:cNvPr id="21" name="Ellipse 20">
            <a:extLst>
              <a:ext uri="{FF2B5EF4-FFF2-40B4-BE49-F238E27FC236}">
                <a16:creationId xmlns:a16="http://schemas.microsoft.com/office/drawing/2014/main" id="{9E344B3E-7077-4C92-A0B6-42EB7E9F002B}"/>
              </a:ext>
            </a:extLst>
          </p:cNvPr>
          <p:cNvSpPr/>
          <p:nvPr/>
        </p:nvSpPr>
        <p:spPr>
          <a:xfrm>
            <a:off x="507996" y="4288483"/>
            <a:ext cx="3481450" cy="969317"/>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70C0"/>
                </a:solidFill>
              </a:rPr>
              <a:t>vise à soutenir la mise en place de projets culturels et éducatifs. Permet le financement de projet structuré sur toute l’année   </a:t>
            </a:r>
          </a:p>
        </p:txBody>
      </p:sp>
      <p:sp>
        <p:nvSpPr>
          <p:cNvPr id="22" name="Ellipse 21">
            <a:extLst>
              <a:ext uri="{FF2B5EF4-FFF2-40B4-BE49-F238E27FC236}">
                <a16:creationId xmlns:a16="http://schemas.microsoft.com/office/drawing/2014/main" id="{4FB6119B-995E-40BE-BB0B-A1B345A5A47F}"/>
              </a:ext>
            </a:extLst>
          </p:cNvPr>
          <p:cNvSpPr/>
          <p:nvPr/>
        </p:nvSpPr>
        <p:spPr>
          <a:xfrm>
            <a:off x="4648199" y="4354040"/>
            <a:ext cx="3638774" cy="903760"/>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Vise à soutenir la mobilisation des porteurs de projet sur le champ du soutien à la parentalité  </a:t>
            </a:r>
          </a:p>
        </p:txBody>
      </p:sp>
      <p:sp>
        <p:nvSpPr>
          <p:cNvPr id="23" name="Flèche vers le bas 22"/>
          <p:cNvSpPr/>
          <p:nvPr/>
        </p:nvSpPr>
        <p:spPr>
          <a:xfrm>
            <a:off x="3995057" y="4294825"/>
            <a:ext cx="500743" cy="813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Égal 12"/>
          <p:cNvSpPr/>
          <p:nvPr/>
        </p:nvSpPr>
        <p:spPr>
          <a:xfrm>
            <a:off x="4087583" y="4503879"/>
            <a:ext cx="299357" cy="23392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5" name="ZoneTexte 24"/>
          <p:cNvSpPr txBox="1"/>
          <p:nvPr/>
        </p:nvSpPr>
        <p:spPr>
          <a:xfrm>
            <a:off x="402771" y="5374067"/>
            <a:ext cx="7694650" cy="1292662"/>
          </a:xfrm>
          <a:prstGeom prst="rect">
            <a:avLst/>
          </a:prstGeom>
          <a:noFill/>
        </p:spPr>
        <p:txBody>
          <a:bodyPr wrap="square" rtlCol="0">
            <a:spAutoFit/>
          </a:bodyPr>
          <a:lstStyle/>
          <a:p>
            <a:pPr>
              <a:spcAft>
                <a:spcPts val="1200"/>
              </a:spcAft>
            </a:pPr>
            <a:r>
              <a:rPr lang="fr-FR" b="1" dirty="0">
                <a:solidFill>
                  <a:srgbClr val="FF6600"/>
                </a:solidFill>
              </a:rPr>
              <a:t>(Ps socle X nombre de collectif) + (Bonus </a:t>
            </a:r>
            <a:r>
              <a:rPr lang="fr-FR" b="1" dirty="0" err="1">
                <a:solidFill>
                  <a:srgbClr val="FF6600"/>
                </a:solidFill>
              </a:rPr>
              <a:t>Enf</a:t>
            </a:r>
            <a:r>
              <a:rPr lang="fr-FR" b="1" dirty="0">
                <a:solidFill>
                  <a:srgbClr val="FF6600"/>
                </a:solidFill>
              </a:rPr>
              <a:t> x nombre de collectif + Bonus Parent x nombre de collectif) = PS finale</a:t>
            </a:r>
          </a:p>
          <a:p>
            <a:pPr algn="ctr"/>
            <a:r>
              <a:rPr lang="fr-FR" sz="1600" dirty="0"/>
              <a:t>TOTAL FINANCEMENT DU CLAS ( dans la limite de 80% des charges de fonctionnement )</a:t>
            </a:r>
          </a:p>
        </p:txBody>
      </p:sp>
      <p:sp>
        <p:nvSpPr>
          <p:cNvPr id="3" name="ZoneTexte 2">
            <a:extLst>
              <a:ext uri="{FF2B5EF4-FFF2-40B4-BE49-F238E27FC236}">
                <a16:creationId xmlns:a16="http://schemas.microsoft.com/office/drawing/2014/main" id="{953582C5-9DC0-4B33-82AB-544B74CA5C0B}"/>
              </a:ext>
            </a:extLst>
          </p:cNvPr>
          <p:cNvSpPr txBox="1"/>
          <p:nvPr/>
        </p:nvSpPr>
        <p:spPr>
          <a:xfrm>
            <a:off x="8153401" y="5821504"/>
            <a:ext cx="533400" cy="369332"/>
          </a:xfrm>
          <a:prstGeom prst="rect">
            <a:avLst/>
          </a:prstGeom>
          <a:noFill/>
        </p:spPr>
        <p:txBody>
          <a:bodyPr wrap="square" rtlCol="0">
            <a:spAutoFit/>
          </a:bodyPr>
          <a:lstStyle/>
          <a:p>
            <a:r>
              <a:rPr lang="fr-FR" dirty="0">
                <a:solidFill>
                  <a:schemeClr val="bg1"/>
                </a:solidFill>
              </a:rPr>
              <a:t>10</a:t>
            </a:r>
          </a:p>
        </p:txBody>
      </p:sp>
    </p:spTree>
    <p:extLst>
      <p:ext uri="{BB962C8B-B14F-4D97-AF65-F5344CB8AC3E}">
        <p14:creationId xmlns:p14="http://schemas.microsoft.com/office/powerpoint/2010/main" val="2538046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332160F0-BBD4-42BA-8B8B-2891DA0926D9}"/>
              </a:ext>
            </a:extLst>
          </p:cNvPr>
          <p:cNvSpPr txBox="1">
            <a:spLocks/>
          </p:cNvSpPr>
          <p:nvPr/>
        </p:nvSpPr>
        <p:spPr bwMode="auto">
          <a:xfrm>
            <a:off x="525907" y="404665"/>
            <a:ext cx="2575544" cy="39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fr-FR"/>
            </a:defPPr>
            <a:lvl1pPr eaLnBrk="0" fontAlgn="base" hangingPunct="0">
              <a:spcBef>
                <a:spcPct val="0"/>
              </a:spcBef>
              <a:spcAft>
                <a:spcPct val="0"/>
              </a:spcAft>
              <a:defRPr sz="1000" i="0">
                <a:solidFill>
                  <a:prstClr val="white">
                    <a:lumMod val="65000"/>
                  </a:prstClr>
                </a:solidFill>
                <a:latin typeface="Arial" pitchFamily="34" charset="0"/>
                <a:ea typeface="+mj-ea"/>
                <a:cs typeface="Arial" pitchFamily="34" charset="0"/>
              </a:defRPr>
            </a:lvl1pPr>
            <a:lvl2pPr eaLnBrk="0" fontAlgn="base" hangingPunct="0">
              <a:spcBef>
                <a:spcPct val="0"/>
              </a:spcBef>
              <a:spcAft>
                <a:spcPct val="0"/>
              </a:spcAft>
              <a:defRPr sz="3200">
                <a:latin typeface="Calibri" pitchFamily="34" charset="0"/>
              </a:defRPr>
            </a:lvl2pPr>
            <a:lvl3pPr eaLnBrk="0" fontAlgn="base" hangingPunct="0">
              <a:spcBef>
                <a:spcPct val="0"/>
              </a:spcBef>
              <a:spcAft>
                <a:spcPct val="0"/>
              </a:spcAft>
              <a:defRPr sz="3200">
                <a:latin typeface="Calibri" pitchFamily="34" charset="0"/>
              </a:defRPr>
            </a:lvl3pPr>
            <a:lvl4pPr eaLnBrk="0" fontAlgn="base" hangingPunct="0">
              <a:spcBef>
                <a:spcPct val="0"/>
              </a:spcBef>
              <a:spcAft>
                <a:spcPct val="0"/>
              </a:spcAft>
              <a:defRPr sz="3200">
                <a:latin typeface="Calibri" pitchFamily="34" charset="0"/>
              </a:defRPr>
            </a:lvl4pPr>
            <a:lvl5pPr eaLnBrk="0" fontAlgn="base" hangingPunct="0">
              <a:spcBef>
                <a:spcPct val="0"/>
              </a:spcBef>
              <a:spcAft>
                <a:spcPct val="0"/>
              </a:spcAft>
              <a:defRPr sz="3200">
                <a:latin typeface="Calibri" pitchFamily="34" charset="0"/>
              </a:defRPr>
            </a:lvl5pPr>
            <a:lvl6pPr marL="457200" fontAlgn="base">
              <a:spcBef>
                <a:spcPct val="0"/>
              </a:spcBef>
              <a:spcAft>
                <a:spcPct val="0"/>
              </a:spcAft>
              <a:defRPr sz="3200">
                <a:latin typeface="Calibri" pitchFamily="34" charset="0"/>
              </a:defRPr>
            </a:lvl6pPr>
            <a:lvl7pPr marL="914400" fontAlgn="base">
              <a:spcBef>
                <a:spcPct val="0"/>
              </a:spcBef>
              <a:spcAft>
                <a:spcPct val="0"/>
              </a:spcAft>
              <a:defRPr sz="3200">
                <a:latin typeface="Calibri" pitchFamily="34" charset="0"/>
              </a:defRPr>
            </a:lvl7pPr>
            <a:lvl8pPr marL="1371600" fontAlgn="base">
              <a:spcBef>
                <a:spcPct val="0"/>
              </a:spcBef>
              <a:spcAft>
                <a:spcPct val="0"/>
              </a:spcAft>
              <a:defRPr sz="3200">
                <a:latin typeface="Calibri" pitchFamily="34" charset="0"/>
              </a:defRPr>
            </a:lvl8pPr>
            <a:lvl9pPr marL="1828800" fontAlgn="base">
              <a:spcBef>
                <a:spcPct val="0"/>
              </a:spcBef>
              <a:spcAft>
                <a:spcPct val="0"/>
              </a:spcAft>
              <a:defRPr sz="3200">
                <a:latin typeface="Calibri" pitchFamily="34" charset="0"/>
              </a:defRPr>
            </a:lvl9pPr>
          </a:lstStyle>
          <a:p>
            <a:endParaRPr lang="fr-FR"/>
          </a:p>
          <a:p>
            <a:endParaRPr lang="fr-FR"/>
          </a:p>
        </p:txBody>
      </p:sp>
      <p:pic>
        <p:nvPicPr>
          <p:cNvPr id="20" name="Picture 12">
            <a:extLst>
              <a:ext uri="{FF2B5EF4-FFF2-40B4-BE49-F238E27FC236}">
                <a16:creationId xmlns:a16="http://schemas.microsoft.com/office/drawing/2014/main" id="{6C11CBB3-4B24-4EE7-AA86-BEF49A9F722C}"/>
              </a:ext>
            </a:extLst>
          </p:cNvPr>
          <p:cNvPicPr>
            <a:picLocks noChangeAspect="1"/>
          </p:cNvPicPr>
          <p:nvPr/>
        </p:nvPicPr>
        <p:blipFill>
          <a:blip r:embed="rId3"/>
          <a:stretch>
            <a:fillRect/>
          </a:stretch>
        </p:blipFill>
        <p:spPr>
          <a:xfrm>
            <a:off x="-587456" y="2194459"/>
            <a:ext cx="47982" cy="50853"/>
          </a:xfrm>
          <a:prstGeom prst="ellipse">
            <a:avLst/>
          </a:prstGeom>
        </p:spPr>
      </p:pic>
      <p:pic>
        <p:nvPicPr>
          <p:cNvPr id="24" name="Picture 12">
            <a:extLst>
              <a:ext uri="{FF2B5EF4-FFF2-40B4-BE49-F238E27FC236}">
                <a16:creationId xmlns:a16="http://schemas.microsoft.com/office/drawing/2014/main" id="{C53EB7FC-427A-43A2-88FD-9419FAB789E6}"/>
              </a:ext>
            </a:extLst>
          </p:cNvPr>
          <p:cNvPicPr>
            <a:picLocks noChangeAspect="1"/>
          </p:cNvPicPr>
          <p:nvPr/>
        </p:nvPicPr>
        <p:blipFill>
          <a:blip r:embed="rId3"/>
          <a:stretch>
            <a:fillRect/>
          </a:stretch>
        </p:blipFill>
        <p:spPr>
          <a:xfrm>
            <a:off x="-489503" y="3034955"/>
            <a:ext cx="52746" cy="55902"/>
          </a:xfrm>
          <a:prstGeom prst="rect">
            <a:avLst/>
          </a:prstGeom>
        </p:spPr>
      </p:pic>
      <p:sp>
        <p:nvSpPr>
          <p:cNvPr id="7" name="Rectangle : coins arrondis 6">
            <a:extLst>
              <a:ext uri="{FF2B5EF4-FFF2-40B4-BE49-F238E27FC236}">
                <a16:creationId xmlns:a16="http://schemas.microsoft.com/office/drawing/2014/main" id="{EE88D587-1703-49DC-BCD2-4B08DCBBD4E8}"/>
              </a:ext>
            </a:extLst>
          </p:cNvPr>
          <p:cNvSpPr/>
          <p:nvPr/>
        </p:nvSpPr>
        <p:spPr>
          <a:xfrm>
            <a:off x="539141" y="356157"/>
            <a:ext cx="7957887" cy="1123712"/>
          </a:xfrm>
          <a:prstGeom prst="roundRect">
            <a:avLst/>
          </a:prstGeom>
          <a:ln>
            <a:solidFill>
              <a:srgbClr val="FFC000"/>
            </a:solidFill>
          </a:ln>
        </p:spPr>
        <p:style>
          <a:lnRef idx="2">
            <a:schemeClr val="accent3"/>
          </a:lnRef>
          <a:fillRef idx="1">
            <a:schemeClr val="lt1"/>
          </a:fillRef>
          <a:effectRef idx="0">
            <a:schemeClr val="accent3"/>
          </a:effectRef>
          <a:fontRef idx="minor">
            <a:schemeClr val="dk1"/>
          </a:fontRef>
        </p:style>
        <p:txBody>
          <a:bodyPr wrap="square">
            <a:spAutoFit/>
          </a:bodyPr>
          <a:lstStyle/>
          <a:p>
            <a:r>
              <a:rPr lang="fr-FR" sz="2000" b="1" dirty="0">
                <a:solidFill>
                  <a:schemeClr val="accent1"/>
                </a:solidFill>
              </a:rPr>
              <a:t>Les bonus :</a:t>
            </a:r>
          </a:p>
          <a:p>
            <a:pPr marL="342900" indent="-342900">
              <a:buFont typeface="Wingdings" panose="05000000000000000000" pitchFamily="2" charset="2"/>
              <a:buChar char="è"/>
            </a:pPr>
            <a:r>
              <a:rPr lang="fr-FR" sz="2000" b="1" dirty="0">
                <a:solidFill>
                  <a:schemeClr val="accent1"/>
                </a:solidFill>
              </a:rPr>
              <a:t>Cumulables : 2 x 329 € </a:t>
            </a:r>
            <a:r>
              <a:rPr lang="fr-FR" sz="2000" b="1">
                <a:solidFill>
                  <a:schemeClr val="accent1"/>
                </a:solidFill>
              </a:rPr>
              <a:t>= 658 </a:t>
            </a:r>
            <a:r>
              <a:rPr lang="fr-FR" sz="2000" b="1" dirty="0">
                <a:solidFill>
                  <a:schemeClr val="accent1"/>
                </a:solidFill>
              </a:rPr>
              <a:t>€ par collectif d’enfants</a:t>
            </a:r>
          </a:p>
          <a:p>
            <a:pPr marL="342900" indent="-342900">
              <a:buFont typeface="Wingdings" panose="05000000000000000000" pitchFamily="2" charset="2"/>
              <a:buChar char="è"/>
            </a:pPr>
            <a:r>
              <a:rPr lang="fr-FR" sz="2000" b="1" dirty="0">
                <a:solidFill>
                  <a:schemeClr val="accent1"/>
                </a:solidFill>
                <a:effectLst>
                  <a:outerShdw blurRad="38100" dist="38100" dir="2700000" algn="tl">
                    <a:srgbClr val="000000">
                      <a:alpha val="43137"/>
                    </a:srgbClr>
                  </a:outerShdw>
                </a:effectLst>
              </a:rPr>
              <a:t>Obligation de mettre en place un projet socio-éducatif</a:t>
            </a: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660376"/>
            <a:ext cx="4724400" cy="2121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 3">
            <a:extLst>
              <a:ext uri="{FF2B5EF4-FFF2-40B4-BE49-F238E27FC236}">
                <a16:creationId xmlns:a16="http://schemas.microsoft.com/office/drawing/2014/main" id="{57A3A3B9-F679-43D5-A9F5-2DF12C35B0BD}"/>
              </a:ext>
            </a:extLst>
          </p:cNvPr>
          <p:cNvPicPr>
            <a:picLocks noChangeAspect="1"/>
          </p:cNvPicPr>
          <p:nvPr/>
        </p:nvPicPr>
        <p:blipFill>
          <a:blip r:embed="rId5"/>
          <a:stretch>
            <a:fillRect/>
          </a:stretch>
        </p:blipFill>
        <p:spPr>
          <a:xfrm>
            <a:off x="2133600" y="3962400"/>
            <a:ext cx="4768970" cy="2362200"/>
          </a:xfrm>
          <a:prstGeom prst="rect">
            <a:avLst/>
          </a:prstGeom>
        </p:spPr>
      </p:pic>
      <p:sp>
        <p:nvSpPr>
          <p:cNvPr id="3" name="ZoneTexte 2">
            <a:extLst>
              <a:ext uri="{FF2B5EF4-FFF2-40B4-BE49-F238E27FC236}">
                <a16:creationId xmlns:a16="http://schemas.microsoft.com/office/drawing/2014/main" id="{24D14CB6-E904-4A7D-BA03-F8403691D142}"/>
              </a:ext>
            </a:extLst>
          </p:cNvPr>
          <p:cNvSpPr txBox="1"/>
          <p:nvPr/>
        </p:nvSpPr>
        <p:spPr>
          <a:xfrm>
            <a:off x="8255194" y="5791200"/>
            <a:ext cx="457200" cy="369332"/>
          </a:xfrm>
          <a:prstGeom prst="rect">
            <a:avLst/>
          </a:prstGeom>
          <a:noFill/>
        </p:spPr>
        <p:txBody>
          <a:bodyPr wrap="square" rtlCol="0">
            <a:spAutoFit/>
          </a:bodyPr>
          <a:lstStyle/>
          <a:p>
            <a:r>
              <a:rPr lang="fr-FR" dirty="0">
                <a:solidFill>
                  <a:schemeClr val="bg1"/>
                </a:solidFill>
              </a:rPr>
              <a:t>11</a:t>
            </a:r>
          </a:p>
        </p:txBody>
      </p:sp>
    </p:spTree>
    <p:extLst>
      <p:ext uri="{BB962C8B-B14F-4D97-AF65-F5344CB8AC3E}">
        <p14:creationId xmlns:p14="http://schemas.microsoft.com/office/powerpoint/2010/main" val="1581118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22F564B7-A428-5B07-4E16-99AEBFD58514}"/>
              </a:ext>
            </a:extLst>
          </p:cNvPr>
          <p:cNvPicPr>
            <a:picLocks noChangeAspect="1"/>
          </p:cNvPicPr>
          <p:nvPr/>
        </p:nvPicPr>
        <p:blipFill>
          <a:blip r:embed="rId2"/>
          <a:stretch>
            <a:fillRect/>
          </a:stretch>
        </p:blipFill>
        <p:spPr>
          <a:xfrm>
            <a:off x="125730" y="1481455"/>
            <a:ext cx="8408670" cy="3852545"/>
          </a:xfrm>
          <a:prstGeom prst="rect">
            <a:avLst/>
          </a:prstGeom>
        </p:spPr>
      </p:pic>
    </p:spTree>
    <p:extLst>
      <p:ext uri="{BB962C8B-B14F-4D97-AF65-F5344CB8AC3E}">
        <p14:creationId xmlns:p14="http://schemas.microsoft.com/office/powerpoint/2010/main" val="2501294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FDAC85C-0520-C338-5A3C-50B0F0D2F910}"/>
              </a:ext>
            </a:extLst>
          </p:cNvPr>
          <p:cNvPicPr>
            <a:picLocks noChangeAspect="1"/>
          </p:cNvPicPr>
          <p:nvPr/>
        </p:nvPicPr>
        <p:blipFill>
          <a:blip r:embed="rId2"/>
          <a:stretch>
            <a:fillRect/>
          </a:stretch>
        </p:blipFill>
        <p:spPr>
          <a:xfrm>
            <a:off x="152400" y="1447800"/>
            <a:ext cx="8586730" cy="4191000"/>
          </a:xfrm>
          <a:prstGeom prst="rect">
            <a:avLst/>
          </a:prstGeom>
        </p:spPr>
      </p:pic>
    </p:spTree>
    <p:extLst>
      <p:ext uri="{BB962C8B-B14F-4D97-AF65-F5344CB8AC3E}">
        <p14:creationId xmlns:p14="http://schemas.microsoft.com/office/powerpoint/2010/main" val="3074828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extShape 1"/>
          <p:cNvSpPr txBox="1"/>
          <p:nvPr/>
        </p:nvSpPr>
        <p:spPr>
          <a:xfrm>
            <a:off x="523738" y="390615"/>
            <a:ext cx="7848360" cy="652680"/>
          </a:xfrm>
          <a:prstGeom prst="rect">
            <a:avLst/>
          </a:prstGeom>
          <a:noFill/>
          <a:ln>
            <a:noFill/>
          </a:ln>
        </p:spPr>
        <p:txBody>
          <a:bodyPr lIns="90000" tIns="45000" rIns="90000" bIns="45000" anchor="b">
            <a:normAutofit fontScale="75500" lnSpcReduction="20000"/>
          </a:bodyPr>
          <a:lstStyle/>
          <a:p>
            <a:pPr>
              <a:lnSpc>
                <a:spcPct val="100000"/>
              </a:lnSpc>
            </a:pPr>
            <a:r>
              <a:rPr lang="fr-FR" sz="3000" b="1" strike="noStrike" cap="small" spc="-1" dirty="0">
                <a:solidFill>
                  <a:srgbClr val="242852"/>
                </a:solidFill>
                <a:latin typeface="Century Schoolbook"/>
              </a:rPr>
              <a:t>Le pilotage du </a:t>
            </a:r>
            <a:r>
              <a:rPr lang="fr-FR" sz="3000" b="1" strike="noStrike" cap="small" spc="-1" dirty="0" err="1">
                <a:solidFill>
                  <a:srgbClr val="242852"/>
                </a:solidFill>
                <a:latin typeface="Century Schoolbook"/>
              </a:rPr>
              <a:t>Clas</a:t>
            </a:r>
            <a:r>
              <a:rPr lang="fr-FR" sz="3000" b="1" strike="noStrike" cap="small" spc="-1" dirty="0">
                <a:solidFill>
                  <a:srgbClr val="242852"/>
                </a:solidFill>
                <a:latin typeface="Century Schoolbook"/>
              </a:rPr>
              <a:t> s’organise dans un cadre partenarial</a:t>
            </a:r>
            <a:endParaRPr lang="fr-FR" sz="3000" b="0" strike="noStrike" spc="-1" dirty="0">
              <a:solidFill>
                <a:srgbClr val="000000"/>
              </a:solidFill>
              <a:latin typeface="Century Schoolbook"/>
            </a:endParaRPr>
          </a:p>
        </p:txBody>
      </p:sp>
      <p:sp>
        <p:nvSpPr>
          <p:cNvPr id="135" name="TextShape 2"/>
          <p:cNvSpPr txBox="1"/>
          <p:nvPr/>
        </p:nvSpPr>
        <p:spPr>
          <a:xfrm>
            <a:off x="467640" y="1412640"/>
            <a:ext cx="7467120" cy="4873320"/>
          </a:xfrm>
          <a:prstGeom prst="rect">
            <a:avLst/>
          </a:prstGeom>
          <a:noFill/>
          <a:ln>
            <a:noFill/>
          </a:ln>
        </p:spPr>
        <p:txBody>
          <a:bodyPr lIns="90000" tIns="45000" rIns="90000" bIns="45000">
            <a:normAutofit fontScale="88000"/>
          </a:bodyPr>
          <a:lstStyle/>
          <a:p>
            <a:pPr marL="274320" indent="-273960">
              <a:lnSpc>
                <a:spcPct val="100000"/>
              </a:lnSpc>
              <a:spcBef>
                <a:spcPts val="601"/>
              </a:spcBef>
              <a:buClr>
                <a:srgbClr val="629DD1"/>
              </a:buClr>
              <a:buSzPct val="70000"/>
              <a:buFont typeface="Wingdings" charset="2"/>
              <a:buChar char=""/>
            </a:pPr>
            <a:r>
              <a:rPr lang="fr-FR" sz="2000" b="1" strike="noStrike" spc="-1" dirty="0">
                <a:solidFill>
                  <a:srgbClr val="000000"/>
                </a:solidFill>
                <a:latin typeface="Calibri"/>
              </a:rPr>
              <a:t>Au niveau départemental </a:t>
            </a:r>
            <a:r>
              <a:rPr lang="fr-FR" sz="2000" b="0" strike="noStrike" spc="-1" dirty="0">
                <a:solidFill>
                  <a:srgbClr val="000000"/>
                </a:solidFill>
                <a:latin typeface="Calibri"/>
              </a:rPr>
              <a:t>via le comité départemental parentalité rattaché au </a:t>
            </a:r>
            <a:r>
              <a:rPr lang="fr-FR" sz="2000" b="0" i="1" strike="noStrike" spc="-1" dirty="0">
                <a:solidFill>
                  <a:srgbClr val="000000"/>
                </a:solidFill>
                <a:latin typeface="Calibri"/>
              </a:rPr>
              <a:t>Schéma Départemental de Services aux Familles  </a:t>
            </a:r>
            <a:endParaRPr lang="fr-FR" sz="2000" b="0" i="1" strike="noStrike" spc="-1" dirty="0">
              <a:solidFill>
                <a:srgbClr val="000000"/>
              </a:solidFill>
              <a:latin typeface="Century Schoolbook"/>
            </a:endParaRPr>
          </a:p>
          <a:p>
            <a:endParaRPr lang="fr-FR" sz="2000" b="0" strike="noStrike" spc="-1" dirty="0">
              <a:solidFill>
                <a:srgbClr val="000000"/>
              </a:solidFill>
              <a:latin typeface="Century Schoolbook"/>
            </a:endParaRPr>
          </a:p>
          <a:p>
            <a:pPr marL="640080" lvl="1" indent="-273960">
              <a:lnSpc>
                <a:spcPct val="100000"/>
              </a:lnSpc>
              <a:spcBef>
                <a:spcPts val="380"/>
              </a:spcBef>
              <a:buClr>
                <a:srgbClr val="629DD1"/>
              </a:buClr>
              <a:buSzPct val="80000"/>
              <a:buFont typeface="Wingdings 2" charset="2"/>
              <a:buChar char=""/>
            </a:pPr>
            <a:r>
              <a:rPr lang="fr-FR" sz="1900" b="0" strike="noStrike" spc="-1" dirty="0">
                <a:solidFill>
                  <a:srgbClr val="000000"/>
                </a:solidFill>
                <a:latin typeface="Calibri"/>
              </a:rPr>
              <a:t>Dont les objectifs sont les suivants :</a:t>
            </a:r>
            <a:endParaRPr lang="fr-FR" sz="1900" b="0" strike="noStrike" spc="-1" dirty="0">
              <a:solidFill>
                <a:srgbClr val="000000"/>
              </a:solidFill>
              <a:latin typeface="Century Schoolbook"/>
            </a:endParaRPr>
          </a:p>
          <a:p>
            <a:pPr marL="914400" lvl="2" indent="-182520">
              <a:lnSpc>
                <a:spcPct val="100000"/>
              </a:lnSpc>
              <a:spcBef>
                <a:spcPts val="360"/>
              </a:spcBef>
              <a:buClr>
                <a:srgbClr val="568AB8"/>
              </a:buClr>
              <a:buSzPct val="60000"/>
              <a:buFont typeface="Wingdings" charset="2"/>
              <a:buChar char=""/>
            </a:pPr>
            <a:r>
              <a:rPr lang="fr-FR" sz="1800" b="0" strike="noStrike" spc="-1" dirty="0">
                <a:solidFill>
                  <a:srgbClr val="000000"/>
                </a:solidFill>
                <a:latin typeface="Calibri"/>
              </a:rPr>
              <a:t>La structuration de l’offre à partir du diagnostic départemental des besoins</a:t>
            </a:r>
            <a:endParaRPr lang="fr-FR" sz="1800" b="0" strike="noStrike" spc="-1" dirty="0">
              <a:solidFill>
                <a:srgbClr val="000000"/>
              </a:solidFill>
              <a:latin typeface="Century Schoolbook"/>
            </a:endParaRPr>
          </a:p>
          <a:p>
            <a:pPr marL="914400" lvl="2" indent="-182520">
              <a:lnSpc>
                <a:spcPct val="100000"/>
              </a:lnSpc>
              <a:spcBef>
                <a:spcPts val="360"/>
              </a:spcBef>
              <a:buClr>
                <a:srgbClr val="568AB8"/>
              </a:buClr>
              <a:buSzPct val="60000"/>
              <a:buFont typeface="Wingdings" charset="2"/>
              <a:buChar char=""/>
            </a:pPr>
            <a:r>
              <a:rPr lang="fr-FR" sz="1800" b="0" strike="noStrike" spc="-1" dirty="0">
                <a:solidFill>
                  <a:srgbClr val="000000"/>
                </a:solidFill>
                <a:latin typeface="Calibri"/>
              </a:rPr>
              <a:t>Le développement d’une offre adaptée et le renforcement de la qualité des actions</a:t>
            </a:r>
            <a:endParaRPr lang="fr-FR" sz="1800" b="0" strike="noStrike" spc="-1" dirty="0">
              <a:solidFill>
                <a:srgbClr val="000000"/>
              </a:solidFill>
              <a:latin typeface="Century Schoolbook"/>
            </a:endParaRPr>
          </a:p>
          <a:p>
            <a:endParaRPr lang="fr-FR" sz="1800" b="0" strike="noStrike" spc="-1" dirty="0">
              <a:solidFill>
                <a:srgbClr val="000000"/>
              </a:solidFill>
              <a:latin typeface="Century Schoolbook"/>
            </a:endParaRPr>
          </a:p>
          <a:p>
            <a:pPr marL="640080" lvl="1" indent="-273960">
              <a:lnSpc>
                <a:spcPct val="100000"/>
              </a:lnSpc>
              <a:spcBef>
                <a:spcPts val="380"/>
              </a:spcBef>
              <a:buClr>
                <a:srgbClr val="629DD1"/>
              </a:buClr>
              <a:buSzPct val="80000"/>
              <a:buFont typeface="Wingdings 2" charset="2"/>
              <a:buChar char=""/>
            </a:pPr>
            <a:r>
              <a:rPr lang="fr-FR" sz="1900" b="0" strike="noStrike" spc="-1" dirty="0">
                <a:solidFill>
                  <a:srgbClr val="000000"/>
                </a:solidFill>
                <a:latin typeface="Calibri"/>
              </a:rPr>
              <a:t>Le cas échéant il peut proposer … </a:t>
            </a:r>
            <a:endParaRPr lang="fr-FR" sz="1900" b="0" strike="noStrike" spc="-1" dirty="0">
              <a:solidFill>
                <a:srgbClr val="000000"/>
              </a:solidFill>
              <a:latin typeface="Century Schoolbook"/>
            </a:endParaRPr>
          </a:p>
          <a:p>
            <a:pPr marL="914400" lvl="2" indent="-182520">
              <a:lnSpc>
                <a:spcPct val="100000"/>
              </a:lnSpc>
              <a:spcBef>
                <a:spcPts val="360"/>
              </a:spcBef>
              <a:buClr>
                <a:srgbClr val="568AB8"/>
              </a:buClr>
              <a:buSzPct val="60000"/>
              <a:buFont typeface="Wingdings" charset="2"/>
              <a:buChar char=""/>
            </a:pPr>
            <a:r>
              <a:rPr lang="fr-FR" sz="1800" b="0" strike="noStrike" spc="-1" dirty="0">
                <a:solidFill>
                  <a:srgbClr val="000000"/>
                </a:solidFill>
                <a:latin typeface="Calibri"/>
              </a:rPr>
              <a:t>Des orientations pour l’année, en tenant compte de l’ensemble des objectifs du </a:t>
            </a:r>
            <a:r>
              <a:rPr lang="fr-FR" sz="1800" b="0" strike="noStrike" spc="-1" dirty="0" err="1">
                <a:solidFill>
                  <a:srgbClr val="000000"/>
                </a:solidFill>
                <a:latin typeface="Calibri"/>
              </a:rPr>
              <a:t>Clas</a:t>
            </a:r>
            <a:r>
              <a:rPr lang="fr-FR" sz="1800" b="0" strike="noStrike" spc="-1" dirty="0">
                <a:solidFill>
                  <a:srgbClr val="000000"/>
                </a:solidFill>
                <a:latin typeface="Calibri"/>
              </a:rPr>
              <a:t> et notamment de ceux énoncés par le présent référentiel</a:t>
            </a:r>
            <a:endParaRPr lang="fr-FR" sz="1800" b="0" strike="noStrike" spc="-1" dirty="0">
              <a:solidFill>
                <a:srgbClr val="000000"/>
              </a:solidFill>
              <a:latin typeface="Century Schoolbook"/>
            </a:endParaRPr>
          </a:p>
          <a:p>
            <a:pPr marL="914400" lvl="2" indent="-182520">
              <a:lnSpc>
                <a:spcPct val="100000"/>
              </a:lnSpc>
              <a:spcBef>
                <a:spcPts val="360"/>
              </a:spcBef>
              <a:buClr>
                <a:srgbClr val="568AB8"/>
              </a:buClr>
              <a:buSzPct val="60000"/>
              <a:buFont typeface="Wingdings" charset="2"/>
              <a:buChar char=""/>
            </a:pPr>
            <a:r>
              <a:rPr lang="fr-FR" sz="1800" b="0" strike="noStrike" spc="-1" dirty="0">
                <a:solidFill>
                  <a:srgbClr val="000000"/>
                </a:solidFill>
                <a:latin typeface="Calibri"/>
              </a:rPr>
              <a:t>Des actions de formation  des animateurs et des bénévoles</a:t>
            </a:r>
            <a:endParaRPr lang="fr-FR" sz="1800" b="0" strike="noStrike" spc="-1" dirty="0">
              <a:solidFill>
                <a:srgbClr val="000000"/>
              </a:solidFill>
              <a:latin typeface="Century Schoolbook"/>
            </a:endParaRPr>
          </a:p>
          <a:p>
            <a:pPr marL="914400" lvl="2" indent="-182520">
              <a:lnSpc>
                <a:spcPct val="100000"/>
              </a:lnSpc>
              <a:spcBef>
                <a:spcPts val="360"/>
              </a:spcBef>
              <a:buClr>
                <a:srgbClr val="568AB8"/>
              </a:buClr>
              <a:buSzPct val="60000"/>
              <a:buFont typeface="Wingdings" charset="2"/>
              <a:buChar char=""/>
            </a:pPr>
            <a:r>
              <a:rPr lang="fr-FR" sz="1800" b="0" strike="noStrike" spc="-1" dirty="0">
                <a:solidFill>
                  <a:srgbClr val="000000"/>
                </a:solidFill>
                <a:latin typeface="Calibri"/>
              </a:rPr>
              <a:t>Des réunions d’information</a:t>
            </a:r>
            <a:endParaRPr lang="fr-FR" sz="1800" b="0" strike="noStrike" spc="-1" dirty="0">
              <a:solidFill>
                <a:srgbClr val="000000"/>
              </a:solidFill>
              <a:latin typeface="Century Schoolbook"/>
            </a:endParaRPr>
          </a:p>
          <a:p>
            <a:pPr marL="914400" lvl="2" indent="-182520">
              <a:lnSpc>
                <a:spcPct val="100000"/>
              </a:lnSpc>
              <a:spcBef>
                <a:spcPts val="360"/>
              </a:spcBef>
              <a:buClr>
                <a:srgbClr val="568AB8"/>
              </a:buClr>
              <a:buSzPct val="60000"/>
              <a:buFont typeface="Wingdings" charset="2"/>
              <a:buChar char=""/>
            </a:pPr>
            <a:r>
              <a:rPr lang="fr-FR" sz="1800" b="0" strike="noStrike" spc="-1" dirty="0">
                <a:solidFill>
                  <a:srgbClr val="000000"/>
                </a:solidFill>
                <a:latin typeface="Calibri"/>
              </a:rPr>
              <a:t>Des actions de communication</a:t>
            </a:r>
            <a:endParaRPr lang="fr-FR" sz="1800" b="0" strike="noStrike" spc="-1" dirty="0">
              <a:solidFill>
                <a:srgbClr val="000000"/>
              </a:solidFill>
              <a:latin typeface="Century Schoolbook"/>
            </a:endParaRPr>
          </a:p>
          <a:p>
            <a:pPr marL="731520">
              <a:lnSpc>
                <a:spcPct val="100000"/>
              </a:lnSpc>
              <a:spcBef>
                <a:spcPts val="360"/>
              </a:spcBef>
            </a:pPr>
            <a:endParaRPr lang="fr-FR" sz="1800" b="0" strike="noStrike" spc="-1" dirty="0">
              <a:solidFill>
                <a:srgbClr val="000000"/>
              </a:solidFill>
              <a:latin typeface="Century Schoolbook"/>
            </a:endParaRPr>
          </a:p>
          <a:p>
            <a:pPr marL="360000">
              <a:lnSpc>
                <a:spcPct val="100000"/>
              </a:lnSpc>
              <a:spcBef>
                <a:spcPts val="360"/>
              </a:spcBef>
            </a:pPr>
            <a:r>
              <a:rPr lang="fr-FR" sz="1800" b="0" strike="noStrike" spc="-1" dirty="0">
                <a:solidFill>
                  <a:srgbClr val="000000"/>
                </a:solidFill>
                <a:latin typeface="Wingdings"/>
              </a:rPr>
              <a:t></a:t>
            </a:r>
            <a:r>
              <a:rPr lang="fr-FR" sz="1800" b="0" strike="noStrike" spc="-1" dirty="0">
                <a:solidFill>
                  <a:srgbClr val="000000"/>
                </a:solidFill>
                <a:latin typeface="Calibri"/>
              </a:rPr>
              <a:t> Les projets peuvent être développés sur l’ensemble du territoire dans la limite des fonds mobilisables</a:t>
            </a:r>
            <a:endParaRPr lang="fr-FR" sz="1800" b="0" strike="noStrike" spc="-1" dirty="0">
              <a:solidFill>
                <a:srgbClr val="000000"/>
              </a:solidFill>
              <a:latin typeface="Century Schoolbook"/>
            </a:endParaRPr>
          </a:p>
          <a:p>
            <a:endParaRPr lang="fr-FR" sz="1800" b="0" strike="noStrike" spc="-1" dirty="0">
              <a:solidFill>
                <a:srgbClr val="000000"/>
              </a:solidFill>
              <a:latin typeface="Century Schoolbook"/>
            </a:endParaRPr>
          </a:p>
        </p:txBody>
      </p:sp>
      <p:sp>
        <p:nvSpPr>
          <p:cNvPr id="136" name="TextShape 3"/>
          <p:cNvSpPr txBox="1"/>
          <p:nvPr/>
        </p:nvSpPr>
        <p:spPr>
          <a:xfrm>
            <a:off x="8129160" y="5734080"/>
            <a:ext cx="609120" cy="520920"/>
          </a:xfrm>
          <a:prstGeom prst="rect">
            <a:avLst/>
          </a:prstGeom>
          <a:noFill/>
          <a:ln>
            <a:noFill/>
          </a:ln>
        </p:spPr>
        <p:txBody>
          <a:bodyPr lIns="90000" tIns="45000" rIns="90000" bIns="45000" anchor="ctr">
            <a:noAutofit/>
          </a:bodyPr>
          <a:lstStyle/>
          <a:p>
            <a:pPr algn="ctr">
              <a:lnSpc>
                <a:spcPct val="100000"/>
              </a:lnSpc>
            </a:pPr>
            <a:fld id="{14C3471D-BE9E-4BCA-B879-66DAF1A7C6CA}" type="slidenum">
              <a:rPr lang="fr-FR" sz="1400" b="1" strike="noStrike" spc="-1">
                <a:solidFill>
                  <a:srgbClr val="FFFFFF"/>
                </a:solidFill>
                <a:latin typeface="Century Schoolbook"/>
              </a:rPr>
              <a:t>19</a:t>
            </a:fld>
            <a:endParaRPr lang="fr-FR" sz="1400" b="0" strike="noStrike" spc="-1">
              <a:latin typeface="Times New Roman"/>
            </a:endParaRPr>
          </a:p>
        </p:txBody>
      </p:sp>
    </p:spTree>
    <p:extLst>
      <p:ext uri="{BB962C8B-B14F-4D97-AF65-F5344CB8AC3E}">
        <p14:creationId xmlns:p14="http://schemas.microsoft.com/office/powerpoint/2010/main" val="12159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42DDAA-351C-44FB-434C-1E497E1DF075}"/>
              </a:ext>
            </a:extLst>
          </p:cNvPr>
          <p:cNvSpPr>
            <a:spLocks noGrp="1"/>
          </p:cNvSpPr>
          <p:nvPr>
            <p:ph type="title"/>
          </p:nvPr>
        </p:nvSpPr>
        <p:spPr>
          <a:xfrm>
            <a:off x="1752600" y="228600"/>
            <a:ext cx="7010400" cy="498598"/>
          </a:xfrm>
          <a:ln w="19050">
            <a:solidFill>
              <a:schemeClr val="tx1"/>
            </a:solidFill>
          </a:ln>
        </p:spPr>
        <p:txBody>
          <a:bodyPr/>
          <a:lstStyle/>
          <a:p>
            <a:r>
              <a:rPr lang="fr-FR" sz="3600" dirty="0"/>
              <a:t>Programmation de notre rencontre</a:t>
            </a:r>
          </a:p>
        </p:txBody>
      </p:sp>
      <p:sp>
        <p:nvSpPr>
          <p:cNvPr id="3" name="Sous-titre 2">
            <a:extLst>
              <a:ext uri="{FF2B5EF4-FFF2-40B4-BE49-F238E27FC236}">
                <a16:creationId xmlns:a16="http://schemas.microsoft.com/office/drawing/2014/main" id="{F104092C-411C-559D-3CB7-6DA8F49192EE}"/>
              </a:ext>
            </a:extLst>
          </p:cNvPr>
          <p:cNvSpPr>
            <a:spLocks noGrp="1"/>
          </p:cNvSpPr>
          <p:nvPr>
            <p:ph type="subTitle"/>
          </p:nvPr>
        </p:nvSpPr>
        <p:spPr>
          <a:xfrm>
            <a:off x="2057400" y="1288705"/>
            <a:ext cx="5715000" cy="3656386"/>
          </a:xfrm>
        </p:spPr>
        <p:txBody>
          <a:bodyPr/>
          <a:lstStyle/>
          <a:p>
            <a:r>
              <a:rPr lang="fr-FR" sz="2000" dirty="0"/>
              <a:t>14h00 &gt; 14h30 : Présentation appel à Projet</a:t>
            </a:r>
          </a:p>
          <a:p>
            <a:endParaRPr lang="fr-FR" sz="2000" dirty="0"/>
          </a:p>
          <a:p>
            <a:r>
              <a:rPr lang="fr-FR" sz="2000" dirty="0"/>
              <a:t>14h30 &gt; 14h50 : Les « CLAS Nature » </a:t>
            </a:r>
          </a:p>
          <a:p>
            <a:endParaRPr lang="fr-FR" sz="2000" dirty="0"/>
          </a:p>
          <a:p>
            <a:r>
              <a:rPr lang="fr-FR" sz="2000" dirty="0"/>
              <a:t>14h50 &gt; 15h10 : Accompagnements</a:t>
            </a:r>
          </a:p>
          <a:p>
            <a:endParaRPr lang="fr-FR" sz="2000" dirty="0"/>
          </a:p>
          <a:p>
            <a:r>
              <a:rPr lang="fr-FR" sz="2000" dirty="0"/>
              <a:t>15h10 &gt; 15h30 : Retour d’expériences</a:t>
            </a:r>
          </a:p>
          <a:p>
            <a:endParaRPr lang="fr-FR" sz="2000" dirty="0"/>
          </a:p>
          <a:p>
            <a:r>
              <a:rPr lang="fr-FR" sz="2000" dirty="0"/>
              <a:t>15h30 &gt; 15h45 : Expérimentions &amp; opportunités</a:t>
            </a:r>
          </a:p>
          <a:p>
            <a:endParaRPr lang="fr-FR" sz="2000" dirty="0"/>
          </a:p>
          <a:p>
            <a:r>
              <a:rPr lang="fr-FR" sz="2000" dirty="0"/>
              <a:t>15h45 &gt; 16h00 : Echange</a:t>
            </a:r>
          </a:p>
          <a:p>
            <a:endParaRPr lang="fr-FR" dirty="0"/>
          </a:p>
        </p:txBody>
      </p:sp>
    </p:spTree>
    <p:extLst>
      <p:ext uri="{BB962C8B-B14F-4D97-AF65-F5344CB8AC3E}">
        <p14:creationId xmlns:p14="http://schemas.microsoft.com/office/powerpoint/2010/main" val="455814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extShape 1"/>
          <p:cNvSpPr txBox="1"/>
          <p:nvPr/>
        </p:nvSpPr>
        <p:spPr>
          <a:xfrm>
            <a:off x="457200" y="274680"/>
            <a:ext cx="7467120" cy="1142640"/>
          </a:xfrm>
          <a:prstGeom prst="rect">
            <a:avLst/>
          </a:prstGeom>
          <a:noFill/>
          <a:ln>
            <a:noFill/>
          </a:ln>
        </p:spPr>
        <p:txBody>
          <a:bodyPr lIns="90000" tIns="45000" rIns="90000" bIns="45000" anchor="b">
            <a:noAutofit/>
          </a:bodyPr>
          <a:lstStyle/>
          <a:p>
            <a:pPr>
              <a:lnSpc>
                <a:spcPct val="100000"/>
              </a:lnSpc>
            </a:pPr>
            <a:r>
              <a:rPr lang="fr-FR" sz="3000" b="1" strike="noStrike" cap="small" spc="-1" dirty="0">
                <a:solidFill>
                  <a:srgbClr val="242852"/>
                </a:solidFill>
                <a:latin typeface="Century Schoolbook"/>
              </a:rPr>
              <a:t>Le pilotage du </a:t>
            </a:r>
            <a:r>
              <a:rPr lang="fr-FR" sz="3000" b="1" strike="noStrike" cap="small" spc="-1" dirty="0" err="1">
                <a:solidFill>
                  <a:srgbClr val="242852"/>
                </a:solidFill>
                <a:latin typeface="Century Schoolbook"/>
              </a:rPr>
              <a:t>Clas</a:t>
            </a:r>
            <a:r>
              <a:rPr lang="fr-FR" sz="3000" b="1" strike="noStrike" cap="small" spc="-1" dirty="0">
                <a:solidFill>
                  <a:srgbClr val="242852"/>
                </a:solidFill>
                <a:latin typeface="Century Schoolbook"/>
              </a:rPr>
              <a:t> s’organise dans un cadre partenarial</a:t>
            </a:r>
            <a:endParaRPr lang="fr-FR" sz="3000" b="0" strike="noStrike" spc="-1" dirty="0">
              <a:solidFill>
                <a:srgbClr val="000000"/>
              </a:solidFill>
              <a:latin typeface="Century Schoolbook"/>
            </a:endParaRPr>
          </a:p>
        </p:txBody>
      </p:sp>
      <p:sp>
        <p:nvSpPr>
          <p:cNvPr id="138" name="TextShape 2"/>
          <p:cNvSpPr txBox="1"/>
          <p:nvPr/>
        </p:nvSpPr>
        <p:spPr>
          <a:xfrm>
            <a:off x="457200" y="1600200"/>
            <a:ext cx="7467120" cy="4873320"/>
          </a:xfrm>
          <a:prstGeom prst="rect">
            <a:avLst/>
          </a:prstGeom>
          <a:noFill/>
          <a:ln>
            <a:noFill/>
          </a:ln>
        </p:spPr>
        <p:txBody>
          <a:bodyPr lIns="90000" tIns="45000" rIns="90000" bIns="45000">
            <a:noAutofit/>
          </a:bodyPr>
          <a:lstStyle/>
          <a:p>
            <a:pPr marL="274320" indent="-273960">
              <a:lnSpc>
                <a:spcPct val="100000"/>
              </a:lnSpc>
              <a:spcBef>
                <a:spcPts val="601"/>
              </a:spcBef>
            </a:pPr>
            <a:r>
              <a:rPr lang="fr-FR" sz="2000" b="1" strike="noStrike" spc="-1" dirty="0">
                <a:solidFill>
                  <a:srgbClr val="000000"/>
                </a:solidFill>
                <a:latin typeface="Calibri"/>
              </a:rPr>
              <a:t>Au niveau local</a:t>
            </a:r>
            <a:r>
              <a:rPr lang="fr-FR" sz="2000" b="0" strike="noStrike" spc="-1" dirty="0">
                <a:solidFill>
                  <a:srgbClr val="000000"/>
                </a:solidFill>
                <a:latin typeface="Calibri"/>
              </a:rPr>
              <a:t> </a:t>
            </a:r>
            <a:endParaRPr lang="fr-FR" sz="2000" b="0" strike="noStrike" spc="-1" dirty="0">
              <a:solidFill>
                <a:srgbClr val="000000"/>
              </a:solidFill>
              <a:latin typeface="Century Schoolbook"/>
            </a:endParaRPr>
          </a:p>
          <a:p>
            <a:pPr marL="274320" indent="-273960">
              <a:lnSpc>
                <a:spcPct val="100000"/>
              </a:lnSpc>
              <a:spcBef>
                <a:spcPts val="601"/>
              </a:spcBef>
              <a:buClr>
                <a:srgbClr val="629DD1"/>
              </a:buClr>
              <a:buSzPct val="70000"/>
              <a:buFont typeface="Wingdings" charset="2"/>
              <a:buChar char=""/>
            </a:pPr>
            <a:r>
              <a:rPr lang="fr-FR" sz="2000" b="0" i="1" strike="noStrike" spc="-1" dirty="0">
                <a:solidFill>
                  <a:srgbClr val="000000"/>
                </a:solidFill>
                <a:latin typeface="Calibri"/>
              </a:rPr>
              <a:t>Un enjeu </a:t>
            </a:r>
            <a:r>
              <a:rPr lang="fr-FR" sz="2000" b="0" strike="noStrike" spc="-1" dirty="0">
                <a:solidFill>
                  <a:srgbClr val="000000"/>
                </a:solidFill>
                <a:latin typeface="Calibri"/>
              </a:rPr>
              <a:t>: adapter les projets au plus près des besoins du territoire et renforcer la mise en réseau et l’accompagnement des opérateurs</a:t>
            </a:r>
            <a:endParaRPr lang="fr-FR" sz="2000" b="0" strike="noStrike" spc="-1" dirty="0">
              <a:solidFill>
                <a:srgbClr val="000000"/>
              </a:solidFill>
              <a:latin typeface="Century Schoolbook"/>
            </a:endParaRPr>
          </a:p>
          <a:p>
            <a:endParaRPr lang="fr-FR" sz="2000" b="0" strike="noStrike" spc="-1" dirty="0">
              <a:solidFill>
                <a:srgbClr val="000000"/>
              </a:solidFill>
              <a:latin typeface="Century Schoolbook"/>
            </a:endParaRPr>
          </a:p>
          <a:p>
            <a:pPr marL="640080" lvl="1" indent="-273960">
              <a:lnSpc>
                <a:spcPct val="100000"/>
              </a:lnSpc>
              <a:spcBef>
                <a:spcPts val="420"/>
              </a:spcBef>
              <a:buClr>
                <a:srgbClr val="629DD1"/>
              </a:buClr>
              <a:buSzPct val="80000"/>
              <a:buFont typeface="Wingdings 2" charset="2"/>
              <a:buChar char=""/>
            </a:pPr>
            <a:r>
              <a:rPr lang="fr-FR" sz="2100" b="0" strike="noStrike" spc="-1" dirty="0">
                <a:solidFill>
                  <a:srgbClr val="000000"/>
                </a:solidFill>
                <a:latin typeface="Calibri"/>
              </a:rPr>
              <a:t>Il est donc préconisé d’encourager et/ou accompagner selon le contexte local la mise en place d’une instance locale de concertation (comité local, commission PEDT, PRE, PEL, cité éducative…)</a:t>
            </a:r>
            <a:endParaRPr lang="fr-FR" sz="2100" b="0" strike="noStrike" spc="-1" dirty="0">
              <a:solidFill>
                <a:srgbClr val="000000"/>
              </a:solidFill>
              <a:latin typeface="Century Schoolbook"/>
            </a:endParaRPr>
          </a:p>
          <a:p>
            <a:pPr marL="640080" lvl="1" indent="-273960">
              <a:lnSpc>
                <a:spcPct val="100000"/>
              </a:lnSpc>
              <a:spcBef>
                <a:spcPts val="420"/>
              </a:spcBef>
              <a:buClr>
                <a:srgbClr val="629DD1"/>
              </a:buClr>
              <a:buSzPct val="80000"/>
              <a:buFont typeface="Wingdings 2" charset="2"/>
              <a:buChar char=""/>
            </a:pPr>
            <a:r>
              <a:rPr lang="fr-FR" sz="2100" b="0" strike="noStrike" spc="-1" dirty="0">
                <a:solidFill>
                  <a:srgbClr val="000000"/>
                </a:solidFill>
                <a:latin typeface="Calibri"/>
              </a:rPr>
              <a:t>La </a:t>
            </a:r>
            <a:r>
              <a:rPr lang="fr-FR" sz="2100" b="1" strike="noStrike" spc="-1" dirty="0">
                <a:solidFill>
                  <a:srgbClr val="000000"/>
                </a:solidFill>
                <a:latin typeface="Calibri"/>
              </a:rPr>
              <a:t>Convention Territoriale Globale  </a:t>
            </a:r>
            <a:r>
              <a:rPr lang="fr-FR" sz="2100" b="0" strike="noStrike" spc="-1" dirty="0">
                <a:solidFill>
                  <a:srgbClr val="000000"/>
                </a:solidFill>
                <a:latin typeface="Calibri"/>
              </a:rPr>
              <a:t>constitue de façon privilégiée le cadre de ces différents dynamiques de coopération</a:t>
            </a:r>
            <a:endParaRPr lang="fr-FR" sz="2100" b="0" strike="noStrike" spc="-1" dirty="0">
              <a:solidFill>
                <a:srgbClr val="000000"/>
              </a:solidFill>
              <a:latin typeface="Century Schoolbook"/>
            </a:endParaRPr>
          </a:p>
          <a:p>
            <a:pPr>
              <a:lnSpc>
                <a:spcPct val="100000"/>
              </a:lnSpc>
              <a:spcBef>
                <a:spcPts val="601"/>
              </a:spcBef>
            </a:pPr>
            <a:endParaRPr lang="fr-FR" sz="2100" b="0" strike="noStrike" spc="-1" dirty="0">
              <a:solidFill>
                <a:srgbClr val="000000"/>
              </a:solidFill>
              <a:latin typeface="Century Schoolbook"/>
            </a:endParaRPr>
          </a:p>
        </p:txBody>
      </p:sp>
      <p:sp>
        <p:nvSpPr>
          <p:cNvPr id="139" name="TextShape 3"/>
          <p:cNvSpPr txBox="1"/>
          <p:nvPr/>
        </p:nvSpPr>
        <p:spPr>
          <a:xfrm>
            <a:off x="8129160" y="5734080"/>
            <a:ext cx="609120" cy="520920"/>
          </a:xfrm>
          <a:prstGeom prst="rect">
            <a:avLst/>
          </a:prstGeom>
          <a:noFill/>
          <a:ln>
            <a:noFill/>
          </a:ln>
        </p:spPr>
        <p:txBody>
          <a:bodyPr lIns="90000" tIns="45000" rIns="90000" bIns="45000" anchor="ctr">
            <a:noAutofit/>
          </a:bodyPr>
          <a:lstStyle/>
          <a:p>
            <a:pPr algn="ctr">
              <a:lnSpc>
                <a:spcPct val="100000"/>
              </a:lnSpc>
            </a:pPr>
            <a:fld id="{3BB99DE2-548A-4146-AFC9-CBB175D2309A}" type="slidenum">
              <a:rPr lang="fr-FR" sz="1400" b="1" strike="noStrike" spc="-1">
                <a:solidFill>
                  <a:srgbClr val="FFFFFF"/>
                </a:solidFill>
                <a:latin typeface="Century Schoolbook"/>
              </a:rPr>
              <a:t>20</a:t>
            </a:fld>
            <a:endParaRPr lang="fr-FR" sz="1400" b="0" strike="noStrike" spc="-1">
              <a:latin typeface="Times New Roman"/>
            </a:endParaRPr>
          </a:p>
        </p:txBody>
      </p:sp>
    </p:spTree>
    <p:extLst>
      <p:ext uri="{BB962C8B-B14F-4D97-AF65-F5344CB8AC3E}">
        <p14:creationId xmlns:p14="http://schemas.microsoft.com/office/powerpoint/2010/main" val="1428708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256B2B-DE69-A8C7-8B9F-2CED5EA92CC3}"/>
              </a:ext>
            </a:extLst>
          </p:cNvPr>
          <p:cNvSpPr>
            <a:spLocks noGrp="1"/>
          </p:cNvSpPr>
          <p:nvPr>
            <p:ph type="title"/>
          </p:nvPr>
        </p:nvSpPr>
        <p:spPr/>
        <p:txBody>
          <a:bodyPr/>
          <a:lstStyle/>
          <a:p>
            <a:endParaRPr lang="fr-FR" dirty="0"/>
          </a:p>
        </p:txBody>
      </p:sp>
      <p:graphicFrame>
        <p:nvGraphicFramePr>
          <p:cNvPr id="3" name="Tableau 2">
            <a:extLst>
              <a:ext uri="{FF2B5EF4-FFF2-40B4-BE49-F238E27FC236}">
                <a16:creationId xmlns:a16="http://schemas.microsoft.com/office/drawing/2014/main" id="{0A255540-105E-AA44-A0EB-201CD3E6476C}"/>
              </a:ext>
            </a:extLst>
          </p:cNvPr>
          <p:cNvGraphicFramePr>
            <a:graphicFrameLocks noGrp="1"/>
          </p:cNvGraphicFramePr>
          <p:nvPr>
            <p:extLst>
              <p:ext uri="{D42A27DB-BD31-4B8C-83A1-F6EECF244321}">
                <p14:modId xmlns:p14="http://schemas.microsoft.com/office/powerpoint/2010/main" val="1611014089"/>
              </p:ext>
            </p:extLst>
          </p:nvPr>
        </p:nvGraphicFramePr>
        <p:xfrm>
          <a:off x="304800" y="914400"/>
          <a:ext cx="8229598" cy="5562600"/>
        </p:xfrm>
        <a:graphic>
          <a:graphicData uri="http://schemas.openxmlformats.org/drawingml/2006/table">
            <a:tbl>
              <a:tblPr firstRow="1" firstCol="1" bandRow="1">
                <a:tableStyleId>{5C22544A-7EE6-4342-B048-85BDC9FD1C3A}</a:tableStyleId>
              </a:tblPr>
              <a:tblGrid>
                <a:gridCol w="2362991">
                  <a:extLst>
                    <a:ext uri="{9D8B030D-6E8A-4147-A177-3AD203B41FA5}">
                      <a16:colId xmlns:a16="http://schemas.microsoft.com/office/drawing/2014/main" val="1430190880"/>
                    </a:ext>
                  </a:extLst>
                </a:gridCol>
                <a:gridCol w="1394180">
                  <a:extLst>
                    <a:ext uri="{9D8B030D-6E8A-4147-A177-3AD203B41FA5}">
                      <a16:colId xmlns:a16="http://schemas.microsoft.com/office/drawing/2014/main" val="3083395944"/>
                    </a:ext>
                  </a:extLst>
                </a:gridCol>
                <a:gridCol w="2615791">
                  <a:extLst>
                    <a:ext uri="{9D8B030D-6E8A-4147-A177-3AD203B41FA5}">
                      <a16:colId xmlns:a16="http://schemas.microsoft.com/office/drawing/2014/main" val="3634864025"/>
                    </a:ext>
                  </a:extLst>
                </a:gridCol>
                <a:gridCol w="1856636">
                  <a:extLst>
                    <a:ext uri="{9D8B030D-6E8A-4147-A177-3AD203B41FA5}">
                      <a16:colId xmlns:a16="http://schemas.microsoft.com/office/drawing/2014/main" val="3449560659"/>
                    </a:ext>
                  </a:extLst>
                </a:gridCol>
              </a:tblGrid>
              <a:tr h="711700">
                <a:tc gridSpan="4">
                  <a:txBody>
                    <a:bodyPr/>
                    <a:lstStyle/>
                    <a:p>
                      <a:pPr algn="ctr">
                        <a:lnSpc>
                          <a:spcPct val="115000"/>
                        </a:lnSpc>
                        <a:spcBef>
                          <a:spcPts val="500"/>
                        </a:spcBef>
                        <a:spcAft>
                          <a:spcPts val="500"/>
                        </a:spcAft>
                      </a:pPr>
                      <a:r>
                        <a:rPr lang="fr-FR" sz="1200" dirty="0">
                          <a:effectLst/>
                        </a:rPr>
                        <a:t>Vos contacts Conseiller.es </a:t>
                      </a:r>
                      <a:r>
                        <a:rPr lang="fr-FR" sz="1200" dirty="0" err="1">
                          <a:effectLst/>
                        </a:rPr>
                        <a:t>Chargé.e.s</a:t>
                      </a:r>
                      <a:r>
                        <a:rPr lang="fr-FR" sz="1200" dirty="0">
                          <a:effectLst/>
                        </a:rPr>
                        <a:t> de Développement</a:t>
                      </a:r>
                    </a:p>
                    <a:p>
                      <a:pPr algn="ctr">
                        <a:lnSpc>
                          <a:spcPct val="115000"/>
                        </a:lnSpc>
                        <a:spcBef>
                          <a:spcPts val="500"/>
                        </a:spcBef>
                        <a:spcAft>
                          <a:spcPts val="500"/>
                        </a:spcAft>
                      </a:pPr>
                      <a:r>
                        <a:rPr lang="fr-FR" sz="1200" dirty="0">
                          <a:effectLst/>
                        </a:rPr>
                        <a:t>  </a:t>
                      </a:r>
                      <a:endParaRPr lang="fr-FR" sz="1200" dirty="0">
                        <a:effectLst/>
                        <a:latin typeface="CG Omega" panose="020B0502050508020304" pitchFamily="34" charset="0"/>
                        <a:ea typeface="Times New Roman" panose="02020603050405020304" pitchFamily="18" charset="0"/>
                        <a:cs typeface="Times New Roman" panose="02020603050405020304" pitchFamily="18" charset="0"/>
                      </a:endParaRPr>
                    </a:p>
                  </a:txBody>
                  <a:tcPr marL="61445" marR="61445" marT="0" marB="0"/>
                </a:tc>
                <a:tc hMerge="1">
                  <a:txBody>
                    <a:bodyPr/>
                    <a:lstStyle/>
                    <a:p>
                      <a:pPr algn="ctr"/>
                      <a:endParaRPr lang="fr-FR" sz="1200" dirty="0"/>
                    </a:p>
                  </a:txBody>
                  <a:tcPr marL="62752" marR="62752" marT="31376" marB="31376"/>
                </a:tc>
                <a:tc hMerge="1">
                  <a:txBody>
                    <a:bodyPr/>
                    <a:lstStyle/>
                    <a:p>
                      <a:pPr algn="ctr"/>
                      <a:endParaRPr lang="fr-FR" sz="1200" dirty="0"/>
                    </a:p>
                  </a:txBody>
                  <a:tcPr marL="62752" marR="62752" marT="31376" marB="31376"/>
                </a:tc>
                <a:tc hMerge="1">
                  <a:txBody>
                    <a:bodyPr/>
                    <a:lstStyle/>
                    <a:p>
                      <a:pPr algn="ctr"/>
                      <a:endParaRPr lang="fr-FR" sz="1200" dirty="0"/>
                    </a:p>
                  </a:txBody>
                  <a:tcPr marL="62752" marR="62752" marT="31376" marB="31376"/>
                </a:tc>
                <a:extLst>
                  <a:ext uri="{0D108BD9-81ED-4DB2-BD59-A6C34878D82A}">
                    <a16:rowId xmlns:a16="http://schemas.microsoft.com/office/drawing/2014/main" val="1326478274"/>
                  </a:ext>
                </a:extLst>
              </a:tr>
              <a:tr h="417778">
                <a:tc>
                  <a:txBody>
                    <a:bodyPr/>
                    <a:lstStyle/>
                    <a:p>
                      <a:pPr algn="ctr">
                        <a:lnSpc>
                          <a:spcPct val="115000"/>
                        </a:lnSpc>
                        <a:spcAft>
                          <a:spcPts val="600"/>
                        </a:spcAft>
                      </a:pPr>
                      <a:r>
                        <a:rPr lang="fr-FR" sz="1200" dirty="0">
                          <a:effectLst/>
                        </a:rPr>
                        <a:t>Angoulême, Soyaux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Hélène RAYMOND</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rPr>
                        <a:t>helene.raymond@caf16.caf.fr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sym typeface="Wingdings" panose="05000000000000000000" pitchFamily="2" charset="2"/>
                        </a:rPr>
                        <a:t></a:t>
                      </a:r>
                      <a:r>
                        <a:rPr lang="fr-FR" sz="1200" dirty="0">
                          <a:effectLst/>
                        </a:rPr>
                        <a:t> 06 21 66 93 98</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extLst>
                  <a:ext uri="{0D108BD9-81ED-4DB2-BD59-A6C34878D82A}">
                    <a16:rowId xmlns:a16="http://schemas.microsoft.com/office/drawing/2014/main" val="1735185739"/>
                  </a:ext>
                </a:extLst>
              </a:tr>
              <a:tr h="531254">
                <a:tc>
                  <a:txBody>
                    <a:bodyPr/>
                    <a:lstStyle/>
                    <a:p>
                      <a:pPr algn="ctr">
                        <a:lnSpc>
                          <a:spcPct val="115000"/>
                        </a:lnSpc>
                        <a:spcAft>
                          <a:spcPts val="600"/>
                        </a:spcAft>
                      </a:pPr>
                      <a:r>
                        <a:rPr lang="fr-FR" sz="1200" dirty="0">
                          <a:effectLst/>
                        </a:rPr>
                        <a:t>La Couronne ; St Michel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Victoria WELTER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victoria.welter@caf16.caf.fr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sym typeface="Wingdings" panose="05000000000000000000" pitchFamily="2" charset="2"/>
                        </a:rPr>
                        <a:t></a:t>
                      </a:r>
                      <a:r>
                        <a:rPr lang="fr-FR" sz="1200" dirty="0">
                          <a:effectLst/>
                        </a:rPr>
                        <a:t> 05 17 20 20 40</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extLst>
                  <a:ext uri="{0D108BD9-81ED-4DB2-BD59-A6C34878D82A}">
                    <a16:rowId xmlns:a16="http://schemas.microsoft.com/office/drawing/2014/main" val="2379235216"/>
                  </a:ext>
                </a:extLst>
              </a:tr>
              <a:tr h="603519">
                <a:tc>
                  <a:txBody>
                    <a:bodyPr/>
                    <a:lstStyle/>
                    <a:p>
                      <a:pPr algn="ctr">
                        <a:lnSpc>
                          <a:spcPct val="115000"/>
                        </a:lnSpc>
                        <a:spcAft>
                          <a:spcPts val="600"/>
                        </a:spcAft>
                      </a:pPr>
                      <a:r>
                        <a:rPr lang="fr-FR" sz="1200">
                          <a:effectLst/>
                        </a:rPr>
                        <a:t>Gond-Pontouvre ; St Yrieix</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Marine CHOCAT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marine.chocat@caf16.caf.fr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marL="171450" indent="-171450" algn="ctr">
                        <a:lnSpc>
                          <a:spcPct val="115000"/>
                        </a:lnSpc>
                        <a:spcAft>
                          <a:spcPts val="600"/>
                        </a:spcAft>
                        <a:buFont typeface="Wingdings" panose="05000000000000000000" pitchFamily="2" charset="2"/>
                        <a:buChar char="("/>
                      </a:pPr>
                      <a:r>
                        <a:rPr lang="fr-FR" sz="1200" dirty="0"/>
                        <a:t> 06 21 66 21 38</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extLst>
                  <a:ext uri="{0D108BD9-81ED-4DB2-BD59-A6C34878D82A}">
                    <a16:rowId xmlns:a16="http://schemas.microsoft.com/office/drawing/2014/main" val="3895139228"/>
                  </a:ext>
                </a:extLst>
              </a:tr>
              <a:tr h="441409">
                <a:tc>
                  <a:txBody>
                    <a:bodyPr/>
                    <a:lstStyle/>
                    <a:p>
                      <a:pPr algn="ctr">
                        <a:lnSpc>
                          <a:spcPct val="115000"/>
                        </a:lnSpc>
                        <a:spcAft>
                          <a:spcPts val="600"/>
                        </a:spcAft>
                      </a:pPr>
                      <a:r>
                        <a:rPr lang="fr-FR" sz="1200">
                          <a:effectLst/>
                        </a:rPr>
                        <a:t>CdC La Rochefoucauld Portes du Périgord</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Céline DAVID</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celine.david@caf16.caf.fr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sym typeface="Wingdings" panose="05000000000000000000" pitchFamily="2" charset="2"/>
                        </a:rPr>
                        <a:t></a:t>
                      </a:r>
                      <a:r>
                        <a:rPr lang="fr-FR" sz="1200" dirty="0">
                          <a:effectLst/>
                        </a:rPr>
                        <a:t> </a:t>
                      </a:r>
                      <a:r>
                        <a:rPr lang="fr-FR" sz="1200" kern="1200" dirty="0">
                          <a:solidFill>
                            <a:schemeClr val="dk1"/>
                          </a:solidFill>
                          <a:effectLst/>
                          <a:latin typeface="+mn-lt"/>
                          <a:ea typeface="+mn-ea"/>
                          <a:cs typeface="+mn-cs"/>
                        </a:rPr>
                        <a:t>06 21 66 20 07</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extLst>
                  <a:ext uri="{0D108BD9-81ED-4DB2-BD59-A6C34878D82A}">
                    <a16:rowId xmlns:a16="http://schemas.microsoft.com/office/drawing/2014/main" val="2732399563"/>
                  </a:ext>
                </a:extLst>
              </a:tr>
              <a:tr h="728774">
                <a:tc>
                  <a:txBody>
                    <a:bodyPr/>
                    <a:lstStyle/>
                    <a:p>
                      <a:pPr algn="ctr">
                        <a:lnSpc>
                          <a:spcPct val="115000"/>
                        </a:lnSpc>
                        <a:spcAft>
                          <a:spcPts val="600"/>
                        </a:spcAft>
                      </a:pPr>
                      <a:r>
                        <a:rPr lang="fr-FR" sz="1200">
                          <a:effectLst/>
                        </a:rPr>
                        <a:t>Communauité d’Agglomération</a:t>
                      </a:r>
                    </a:p>
                    <a:p>
                      <a:pPr algn="ctr">
                        <a:lnSpc>
                          <a:spcPct val="115000"/>
                        </a:lnSpc>
                        <a:spcAft>
                          <a:spcPts val="600"/>
                        </a:spcAft>
                      </a:pPr>
                      <a:r>
                        <a:rPr lang="fr-FR" sz="1200">
                          <a:effectLst/>
                        </a:rPr>
                        <a:t>Grand Cognac</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rPr>
                        <a:t>Blandine REMY</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blandine.remy@caf16.caf.fr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sym typeface="Wingdings" panose="05000000000000000000" pitchFamily="2" charset="2"/>
                        </a:rPr>
                        <a:t></a:t>
                      </a:r>
                      <a:r>
                        <a:rPr lang="fr-FR" sz="1200">
                          <a:effectLst/>
                        </a:rPr>
                        <a:t> 05 45 35 49 01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extLst>
                  <a:ext uri="{0D108BD9-81ED-4DB2-BD59-A6C34878D82A}">
                    <a16:rowId xmlns:a16="http://schemas.microsoft.com/office/drawing/2014/main" val="1399194662"/>
                  </a:ext>
                </a:extLst>
              </a:tr>
              <a:tr h="405466">
                <a:tc>
                  <a:txBody>
                    <a:bodyPr/>
                    <a:lstStyle/>
                    <a:p>
                      <a:pPr algn="ctr">
                        <a:lnSpc>
                          <a:spcPct val="115000"/>
                        </a:lnSpc>
                        <a:spcAft>
                          <a:spcPts val="600"/>
                        </a:spcAft>
                      </a:pPr>
                      <a:r>
                        <a:rPr lang="fr-FR" sz="1200">
                          <a:effectLst/>
                        </a:rPr>
                        <a:t>CdC Charente-Limousine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rPr>
                        <a:t>Céline DAVID</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celine.david@caf16.caf.fr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sym typeface="Wingdings" panose="05000000000000000000" pitchFamily="2" charset="2"/>
                        </a:rPr>
                        <a:t></a:t>
                      </a:r>
                      <a:r>
                        <a:rPr lang="fr-FR" sz="1200" dirty="0">
                          <a:effectLst/>
                        </a:rPr>
                        <a:t> </a:t>
                      </a:r>
                      <a:r>
                        <a:rPr lang="fr-FR" sz="1200" kern="1200" dirty="0">
                          <a:solidFill>
                            <a:schemeClr val="dk1"/>
                          </a:solidFill>
                          <a:effectLst/>
                          <a:latin typeface="+mn-lt"/>
                          <a:ea typeface="+mn-ea"/>
                          <a:cs typeface="+mn-cs"/>
                        </a:rPr>
                        <a:t>06 21 66 20 07</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extLst>
                  <a:ext uri="{0D108BD9-81ED-4DB2-BD59-A6C34878D82A}">
                    <a16:rowId xmlns:a16="http://schemas.microsoft.com/office/drawing/2014/main" val="1510079138"/>
                  </a:ext>
                </a:extLst>
              </a:tr>
              <a:tr h="633404">
                <a:tc>
                  <a:txBody>
                    <a:bodyPr/>
                    <a:lstStyle/>
                    <a:p>
                      <a:pPr algn="ctr">
                        <a:lnSpc>
                          <a:spcPct val="115000"/>
                        </a:lnSpc>
                        <a:spcAft>
                          <a:spcPts val="600"/>
                        </a:spcAft>
                      </a:pPr>
                      <a:r>
                        <a:rPr lang="fr-FR" sz="1200">
                          <a:effectLst/>
                        </a:rPr>
                        <a:t>CdC 4B Sud Charente ; Cdc Lavalette Tude Dronne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rPr>
                        <a:t>Béatrice JOURDE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beatrice.jourde@caf16.caf.fr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sym typeface="Wingdings" panose="05000000000000000000" pitchFamily="2" charset="2"/>
                        </a:rPr>
                        <a:t></a:t>
                      </a:r>
                      <a:r>
                        <a:rPr lang="fr-FR" sz="1200">
                          <a:effectLst/>
                        </a:rPr>
                        <a:t> 05 45 35 49 06</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extLst>
                  <a:ext uri="{0D108BD9-81ED-4DB2-BD59-A6C34878D82A}">
                    <a16:rowId xmlns:a16="http://schemas.microsoft.com/office/drawing/2014/main" val="3100727143"/>
                  </a:ext>
                </a:extLst>
              </a:tr>
              <a:tr h="671518">
                <a:tc>
                  <a:txBody>
                    <a:bodyPr/>
                    <a:lstStyle/>
                    <a:p>
                      <a:pPr algn="ctr">
                        <a:lnSpc>
                          <a:spcPct val="115000"/>
                        </a:lnSpc>
                        <a:spcAft>
                          <a:spcPts val="600"/>
                        </a:spcAft>
                      </a:pPr>
                      <a:r>
                        <a:rPr lang="fr-FR" sz="1200" dirty="0" err="1">
                          <a:effectLst/>
                        </a:rPr>
                        <a:t>CdC</a:t>
                      </a:r>
                      <a:r>
                        <a:rPr lang="fr-FR" sz="1200" dirty="0">
                          <a:effectLst/>
                        </a:rPr>
                        <a:t> Cœur de Charente ; </a:t>
                      </a:r>
                      <a:r>
                        <a:rPr lang="fr-FR" sz="1200" dirty="0" err="1">
                          <a:effectLst/>
                        </a:rPr>
                        <a:t>Cdc</a:t>
                      </a:r>
                      <a:r>
                        <a:rPr lang="fr-FR" sz="1200" dirty="0">
                          <a:effectLst/>
                        </a:rPr>
                        <a:t> Val de Charente ;</a:t>
                      </a:r>
                      <a:r>
                        <a:rPr lang="fr-FR" sz="1200" dirty="0" err="1">
                          <a:effectLst/>
                        </a:rPr>
                        <a:t>Cdc</a:t>
                      </a:r>
                      <a:r>
                        <a:rPr lang="fr-FR" sz="1200" dirty="0">
                          <a:effectLst/>
                        </a:rPr>
                        <a:t> Rouillacais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rPr>
                        <a:t>Nicolas SIMON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rPr>
                        <a:t>nicolas.simon@caf16.caf.fr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sym typeface="Wingdings" panose="05000000000000000000" pitchFamily="2" charset="2"/>
                        </a:rPr>
                        <a:t></a:t>
                      </a:r>
                      <a:r>
                        <a:rPr lang="fr-FR" sz="1200" dirty="0">
                          <a:effectLst/>
                        </a:rPr>
                        <a:t> 05 45 35 49 08</a:t>
                      </a:r>
                    </a:p>
                  </a:txBody>
                  <a:tcPr marL="47064" marR="47064" marT="0" marB="0"/>
                </a:tc>
                <a:extLst>
                  <a:ext uri="{0D108BD9-81ED-4DB2-BD59-A6C34878D82A}">
                    <a16:rowId xmlns:a16="http://schemas.microsoft.com/office/drawing/2014/main" val="439847788"/>
                  </a:ext>
                </a:extLst>
              </a:tr>
              <a:tr h="417778">
                <a:tc>
                  <a:txBody>
                    <a:bodyPr/>
                    <a:lstStyle/>
                    <a:p>
                      <a:pPr algn="ctr">
                        <a:lnSpc>
                          <a:spcPct val="115000"/>
                        </a:lnSpc>
                        <a:spcAft>
                          <a:spcPts val="600"/>
                        </a:spcAft>
                      </a:pPr>
                      <a:r>
                        <a:rPr lang="fr-FR" sz="1200">
                          <a:effectLst/>
                        </a:rPr>
                        <a:t>Conseiller Dptal Parentalité</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rPr>
                        <a:t>Ludovic ADRIEN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a:effectLst/>
                        </a:rPr>
                        <a:t>ludovic.adrien@caf16.caf.fr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tc>
                  <a:txBody>
                    <a:bodyPr/>
                    <a:lstStyle/>
                    <a:p>
                      <a:pPr algn="ctr">
                        <a:lnSpc>
                          <a:spcPct val="115000"/>
                        </a:lnSpc>
                        <a:spcAft>
                          <a:spcPts val="600"/>
                        </a:spcAft>
                      </a:pPr>
                      <a:r>
                        <a:rPr lang="fr-FR" sz="1200" dirty="0">
                          <a:effectLst/>
                          <a:sym typeface="Wingdings" panose="05000000000000000000" pitchFamily="2" charset="2"/>
                        </a:rPr>
                        <a:t></a:t>
                      </a:r>
                      <a:r>
                        <a:rPr lang="fr-FR" sz="1200" dirty="0">
                          <a:effectLst/>
                        </a:rPr>
                        <a:t> 06 12 92 09 11</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064" marR="47064" marT="0" marB="0"/>
                </a:tc>
                <a:extLst>
                  <a:ext uri="{0D108BD9-81ED-4DB2-BD59-A6C34878D82A}">
                    <a16:rowId xmlns:a16="http://schemas.microsoft.com/office/drawing/2014/main" val="942630568"/>
                  </a:ext>
                </a:extLst>
              </a:tr>
            </a:tbl>
          </a:graphicData>
        </a:graphic>
      </p:graphicFrame>
    </p:spTree>
    <p:extLst>
      <p:ext uri="{BB962C8B-B14F-4D97-AF65-F5344CB8AC3E}">
        <p14:creationId xmlns:p14="http://schemas.microsoft.com/office/powerpoint/2010/main" val="3065149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391CA6-6983-41FF-A1B7-C300B94FCC91}"/>
              </a:ext>
            </a:extLst>
          </p:cNvPr>
          <p:cNvSpPr>
            <a:spLocks noGrp="1"/>
          </p:cNvSpPr>
          <p:nvPr>
            <p:ph type="title"/>
          </p:nvPr>
        </p:nvSpPr>
        <p:spPr/>
        <p:txBody>
          <a:bodyPr/>
          <a:lstStyle/>
          <a:p>
            <a:endParaRPr lang="fr-FR"/>
          </a:p>
        </p:txBody>
      </p:sp>
      <p:sp>
        <p:nvSpPr>
          <p:cNvPr id="3" name="ZoneTexte 2">
            <a:extLst>
              <a:ext uri="{FF2B5EF4-FFF2-40B4-BE49-F238E27FC236}">
                <a16:creationId xmlns:a16="http://schemas.microsoft.com/office/drawing/2014/main" id="{17DA32A5-7DD3-4591-B5DC-FF55B8C79A9B}"/>
              </a:ext>
            </a:extLst>
          </p:cNvPr>
          <p:cNvSpPr txBox="1"/>
          <p:nvPr/>
        </p:nvSpPr>
        <p:spPr>
          <a:xfrm>
            <a:off x="533400" y="2667000"/>
            <a:ext cx="7696200" cy="1015663"/>
          </a:xfrm>
          <a:prstGeom prst="rect">
            <a:avLst/>
          </a:prstGeom>
          <a:noFill/>
        </p:spPr>
        <p:txBody>
          <a:bodyPr wrap="square" rtlCol="0">
            <a:spAutoFit/>
          </a:bodyPr>
          <a:lstStyle/>
          <a:p>
            <a:pPr algn="ctr"/>
            <a:r>
              <a:rPr lang="fr-FR" sz="6000" b="1" dirty="0">
                <a:solidFill>
                  <a:schemeClr val="accent1">
                    <a:lumMod val="75000"/>
                  </a:schemeClr>
                </a:solidFill>
                <a:latin typeface="Calibri" panose="020F0502020204030204" pitchFamily="34" charset="0"/>
                <a:cs typeface="Calibri" panose="020F0502020204030204" pitchFamily="34" charset="0"/>
              </a:rPr>
              <a:t>Echanges</a:t>
            </a:r>
            <a:r>
              <a:rPr lang="fr-FR" dirty="0"/>
              <a:t> </a:t>
            </a:r>
          </a:p>
        </p:txBody>
      </p:sp>
    </p:spTree>
    <p:extLst>
      <p:ext uri="{BB962C8B-B14F-4D97-AF65-F5344CB8AC3E}">
        <p14:creationId xmlns:p14="http://schemas.microsoft.com/office/powerpoint/2010/main" val="1524818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Shape 1"/>
          <p:cNvSpPr txBox="1"/>
          <p:nvPr/>
        </p:nvSpPr>
        <p:spPr>
          <a:xfrm>
            <a:off x="395640" y="1124640"/>
            <a:ext cx="7467120" cy="868680"/>
          </a:xfrm>
          <a:prstGeom prst="rect">
            <a:avLst/>
          </a:prstGeom>
          <a:noFill/>
          <a:ln>
            <a:noFill/>
          </a:ln>
        </p:spPr>
        <p:txBody>
          <a:bodyPr lIns="90000" tIns="45000" rIns="90000" bIns="45000" anchor="b">
            <a:noAutofit/>
          </a:bodyPr>
          <a:lstStyle/>
          <a:p>
            <a:endParaRPr lang="fr-FR" sz="1800" b="0" strike="noStrike" spc="-1">
              <a:solidFill>
                <a:srgbClr val="000000"/>
              </a:solidFill>
              <a:latin typeface="Century Schoolbook"/>
            </a:endParaRPr>
          </a:p>
        </p:txBody>
      </p:sp>
      <p:pic>
        <p:nvPicPr>
          <p:cNvPr id="187" name="Espace réservé du contenu 3"/>
          <p:cNvPicPr/>
          <p:nvPr/>
        </p:nvPicPr>
        <p:blipFill>
          <a:blip r:embed="rId3"/>
          <a:stretch/>
        </p:blipFill>
        <p:spPr>
          <a:xfrm>
            <a:off x="1907640" y="2133000"/>
            <a:ext cx="4899600" cy="2742480"/>
          </a:xfrm>
          <a:prstGeom prst="rect">
            <a:avLst/>
          </a:prstGeom>
          <a:ln>
            <a:noFill/>
          </a:ln>
        </p:spPr>
      </p:pic>
      <p:sp>
        <p:nvSpPr>
          <p:cNvPr id="188" name="TextShape 2"/>
          <p:cNvSpPr txBox="1"/>
          <p:nvPr/>
        </p:nvSpPr>
        <p:spPr>
          <a:xfrm>
            <a:off x="8129160" y="5734080"/>
            <a:ext cx="609120" cy="520920"/>
          </a:xfrm>
          <a:prstGeom prst="rect">
            <a:avLst/>
          </a:prstGeom>
          <a:noFill/>
          <a:ln>
            <a:noFill/>
          </a:ln>
        </p:spPr>
        <p:txBody>
          <a:bodyPr lIns="90000" tIns="45000" rIns="90000" bIns="45000" anchor="ctr">
            <a:noAutofit/>
          </a:bodyPr>
          <a:lstStyle/>
          <a:p>
            <a:pPr algn="ctr">
              <a:lnSpc>
                <a:spcPct val="100000"/>
              </a:lnSpc>
            </a:pPr>
            <a:r>
              <a:rPr lang="fr-FR" sz="1400" b="1" strike="noStrike" spc="-1" dirty="0">
                <a:solidFill>
                  <a:srgbClr val="FFFFFF"/>
                </a:solidFill>
                <a:latin typeface="Century Schoolbook"/>
              </a:rPr>
              <a:t>18</a:t>
            </a:r>
            <a:endParaRPr lang="fr-FR" sz="1400" b="0" strike="noStrike" spc="-1" dirty="0">
              <a:latin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7409E1E0-22E5-40C6-B334-3AA880202F74}"/>
              </a:ext>
            </a:extLst>
          </p:cNvPr>
          <p:cNvSpPr>
            <a:spLocks noGrp="1"/>
          </p:cNvSpPr>
          <p:nvPr>
            <p:ph type="subTitle"/>
          </p:nvPr>
        </p:nvSpPr>
        <p:spPr>
          <a:xfrm>
            <a:off x="457200" y="1600200"/>
            <a:ext cx="8229600" cy="4182683"/>
          </a:xfrm>
        </p:spPr>
        <p:txBody>
          <a:bodyPr/>
          <a:lstStyle/>
          <a:p>
            <a:pPr marL="0" indent="0">
              <a:buNone/>
            </a:pPr>
            <a:endParaRPr lang="fr-FR" sz="2800" dirty="0"/>
          </a:p>
          <a:p>
            <a:pPr marL="0" indent="0" algn="ctr">
              <a:buNone/>
            </a:pPr>
            <a:r>
              <a:rPr lang="fr-FR" sz="2000" dirty="0">
                <a:hlinkClick r:id="rId2" tooltip="https://www.caf.fr/professionnels/offres-et-services/caf-de-la-charente/partenaires-locaux/enfance-et-parentalite/parentalite/clas"/>
              </a:rPr>
              <a:t>https://www.caf.fr/professionnels/offres-et-services/caf-de-la-charente/partenaires-locaux/enfance-et-parentalite/parentalite/clas</a:t>
            </a:r>
            <a:endParaRPr lang="fr-FR" sz="2000" i="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fr-FR" sz="1600" dirty="0"/>
          </a:p>
          <a:p>
            <a:pPr marL="0" indent="0" algn="ctr">
              <a:buNone/>
            </a:pPr>
            <a:endParaRPr lang="fr-FR" sz="1600" dirty="0"/>
          </a:p>
          <a:p>
            <a:pPr marL="0" indent="0" algn="ctr">
              <a:buNone/>
            </a:pPr>
            <a:endParaRPr lang="fr-FR" sz="1600" dirty="0"/>
          </a:p>
          <a:p>
            <a:pPr marL="0" indent="0" algn="ctr">
              <a:buNone/>
            </a:pPr>
            <a:endParaRPr lang="fr-FR" sz="1600" dirty="0"/>
          </a:p>
          <a:p>
            <a:pPr algn="ctr"/>
            <a:r>
              <a:rPr lang="fr-FR" sz="2400" b="1" i="0" dirty="0">
                <a:solidFill>
                  <a:srgbClr val="2A2F30"/>
                </a:solidFill>
                <a:effectLst/>
                <a:latin typeface="Roboto" panose="02000000000000000000" pitchFamily="2" charset="0"/>
              </a:rPr>
              <a:t>Retrouvez sur cette page</a:t>
            </a:r>
          </a:p>
          <a:p>
            <a:pPr algn="ctr"/>
            <a:endParaRPr lang="fr-FR" sz="1000" b="1" i="0" dirty="0">
              <a:solidFill>
                <a:srgbClr val="2A2F30"/>
              </a:solidFill>
              <a:effectLst/>
              <a:latin typeface="Roboto" panose="02000000000000000000" pitchFamily="2" charset="0"/>
            </a:endParaRPr>
          </a:p>
          <a:p>
            <a:pPr marL="342900" indent="-342900" algn="ctr">
              <a:buFont typeface="Wingdings" panose="05000000000000000000" pitchFamily="2" charset="2"/>
              <a:buChar char="Ø"/>
            </a:pPr>
            <a:r>
              <a:rPr lang="fr-FR" sz="2400" b="0" i="0" dirty="0">
                <a:solidFill>
                  <a:srgbClr val="2A2F30"/>
                </a:solidFill>
                <a:effectLst/>
                <a:latin typeface="Roboto" panose="02000000000000000000" pitchFamily="2" charset="0"/>
              </a:rPr>
              <a:t>Appel à projet et éléments de cadrage</a:t>
            </a:r>
          </a:p>
          <a:p>
            <a:pPr marL="342900" indent="-342900" algn="ctr">
              <a:buFont typeface="Wingdings" panose="05000000000000000000" pitchFamily="2" charset="2"/>
              <a:buChar char="Ø"/>
            </a:pPr>
            <a:r>
              <a:rPr lang="fr-FR" sz="2400" b="0" i="0" dirty="0">
                <a:solidFill>
                  <a:srgbClr val="2A2F30"/>
                </a:solidFill>
                <a:effectLst/>
                <a:latin typeface="Roboto" panose="02000000000000000000" pitchFamily="2" charset="0"/>
              </a:rPr>
              <a:t>Ressources et outils </a:t>
            </a:r>
          </a:p>
          <a:p>
            <a:pPr marL="342900" indent="-342900" algn="ctr">
              <a:buFont typeface="Wingdings" panose="05000000000000000000" pitchFamily="2" charset="2"/>
              <a:buChar char="Ø"/>
            </a:pPr>
            <a:r>
              <a:rPr lang="fr-FR" sz="2400" b="0" i="0" dirty="0">
                <a:solidFill>
                  <a:srgbClr val="2A2F30"/>
                </a:solidFill>
                <a:effectLst/>
                <a:latin typeface="Roboto" panose="02000000000000000000" pitchFamily="2" charset="0"/>
              </a:rPr>
              <a:t>Accompagnement et formations</a:t>
            </a:r>
          </a:p>
          <a:p>
            <a:pPr marL="342900" indent="-342900" algn="ctr">
              <a:buFont typeface="Wingdings" panose="05000000000000000000" pitchFamily="2" charset="2"/>
              <a:buChar char="Ø"/>
            </a:pPr>
            <a:r>
              <a:rPr lang="fr-FR" sz="2400" b="0" i="0" dirty="0">
                <a:solidFill>
                  <a:srgbClr val="2A2F30"/>
                </a:solidFill>
                <a:effectLst/>
                <a:latin typeface="Roboto" panose="02000000000000000000" pitchFamily="2" charset="0"/>
              </a:rPr>
              <a:t>Webinaires ressources</a:t>
            </a:r>
          </a:p>
          <a:p>
            <a:pPr marL="342900" indent="-342900" algn="ctr">
              <a:buFont typeface="Wingdings" panose="05000000000000000000" pitchFamily="2" charset="2"/>
              <a:buChar char="Ø"/>
            </a:pPr>
            <a:r>
              <a:rPr lang="fr-FR" sz="2400" b="0" i="0" dirty="0">
                <a:solidFill>
                  <a:srgbClr val="2A2F30"/>
                </a:solidFill>
                <a:effectLst/>
                <a:latin typeface="Roboto" panose="02000000000000000000" pitchFamily="2" charset="0"/>
              </a:rPr>
              <a:t>Contacter un CLAS en Charente</a:t>
            </a:r>
          </a:p>
          <a:p>
            <a:pPr marL="0" indent="0" algn="ctr">
              <a:buNone/>
            </a:pPr>
            <a:endParaRPr lang="fr-FR" sz="1600" dirty="0"/>
          </a:p>
        </p:txBody>
      </p:sp>
      <p:sp>
        <p:nvSpPr>
          <p:cNvPr id="8" name="TextShape 1">
            <a:extLst>
              <a:ext uri="{FF2B5EF4-FFF2-40B4-BE49-F238E27FC236}">
                <a16:creationId xmlns:a16="http://schemas.microsoft.com/office/drawing/2014/main" id="{EB6D949E-CAAE-47E9-A481-A668024ACC93}"/>
              </a:ext>
            </a:extLst>
          </p:cNvPr>
          <p:cNvSpPr txBox="1"/>
          <p:nvPr/>
        </p:nvSpPr>
        <p:spPr>
          <a:xfrm>
            <a:off x="457200" y="381000"/>
            <a:ext cx="7848360" cy="457200"/>
          </a:xfrm>
          <a:prstGeom prst="rect">
            <a:avLst/>
          </a:prstGeom>
          <a:ln/>
        </p:spPr>
        <p:style>
          <a:lnRef idx="2">
            <a:schemeClr val="dk1"/>
          </a:lnRef>
          <a:fillRef idx="1">
            <a:schemeClr val="lt1"/>
          </a:fillRef>
          <a:effectRef idx="0">
            <a:schemeClr val="dk1"/>
          </a:effectRef>
          <a:fontRef idx="minor">
            <a:schemeClr val="dk1"/>
          </a:fontRef>
        </p:style>
        <p:txBody>
          <a:bodyPr lIns="90000" tIns="45000" rIns="90000" bIns="45000" anchor="b">
            <a:normAutofit/>
          </a:bodyPr>
          <a:lstStyle/>
          <a:p>
            <a:pPr lvl="0" fontAlgn="base">
              <a:spcBef>
                <a:spcPct val="0"/>
              </a:spcBef>
              <a:spcAft>
                <a:spcPct val="0"/>
              </a:spcAft>
            </a:pPr>
            <a:r>
              <a:rPr lang="fr-FR" sz="2400" dirty="0">
                <a:solidFill>
                  <a:srgbClr val="002060"/>
                </a:solidFill>
                <a:latin typeface="Arial" pitchFamily="34" charset="0"/>
                <a:cs typeface="Arial" pitchFamily="34" charset="0"/>
              </a:rPr>
              <a:t>Les documents repères</a:t>
            </a:r>
          </a:p>
        </p:txBody>
      </p:sp>
    </p:spTree>
    <p:extLst>
      <p:ext uri="{BB962C8B-B14F-4D97-AF65-F5344CB8AC3E}">
        <p14:creationId xmlns:p14="http://schemas.microsoft.com/office/powerpoint/2010/main" val="369062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1">
            <a:extLst>
              <a:ext uri="{FF2B5EF4-FFF2-40B4-BE49-F238E27FC236}">
                <a16:creationId xmlns:a16="http://schemas.microsoft.com/office/drawing/2014/main" id="{09CEC3D2-18EF-4F10-A3E6-163AE140B335}"/>
              </a:ext>
            </a:extLst>
          </p:cNvPr>
          <p:cNvSpPr txBox="1"/>
          <p:nvPr/>
        </p:nvSpPr>
        <p:spPr>
          <a:xfrm>
            <a:off x="381000" y="381000"/>
            <a:ext cx="7848360" cy="457200"/>
          </a:xfrm>
          <a:prstGeom prst="rect">
            <a:avLst/>
          </a:prstGeom>
          <a:ln/>
        </p:spPr>
        <p:style>
          <a:lnRef idx="2">
            <a:schemeClr val="dk1"/>
          </a:lnRef>
          <a:fillRef idx="1">
            <a:schemeClr val="lt1"/>
          </a:fillRef>
          <a:effectRef idx="0">
            <a:schemeClr val="dk1"/>
          </a:effectRef>
          <a:fontRef idx="minor">
            <a:schemeClr val="dk1"/>
          </a:fontRef>
        </p:style>
        <p:txBody>
          <a:bodyPr lIns="90000" tIns="45000" rIns="90000" bIns="45000" anchor="b">
            <a:normAutofit/>
          </a:bodyPr>
          <a:lstStyle/>
          <a:p>
            <a:pPr lvl="0" fontAlgn="base">
              <a:spcBef>
                <a:spcPct val="0"/>
              </a:spcBef>
              <a:spcAft>
                <a:spcPct val="0"/>
              </a:spcAft>
            </a:pPr>
            <a:r>
              <a:rPr lang="fr-FR" sz="2400" dirty="0">
                <a:solidFill>
                  <a:srgbClr val="002060"/>
                </a:solidFill>
                <a:latin typeface="Arial" pitchFamily="34" charset="0"/>
                <a:cs typeface="Arial" pitchFamily="34" charset="0"/>
              </a:rPr>
              <a:t> Calendrier</a:t>
            </a:r>
          </a:p>
        </p:txBody>
      </p:sp>
      <p:graphicFrame>
        <p:nvGraphicFramePr>
          <p:cNvPr id="7" name="Tableau 6">
            <a:extLst>
              <a:ext uri="{FF2B5EF4-FFF2-40B4-BE49-F238E27FC236}">
                <a16:creationId xmlns:a16="http://schemas.microsoft.com/office/drawing/2014/main" id="{5FE039FB-E01B-4866-900A-691B6F200A2B}"/>
              </a:ext>
            </a:extLst>
          </p:cNvPr>
          <p:cNvGraphicFramePr>
            <a:graphicFrameLocks noGrp="1"/>
          </p:cNvGraphicFramePr>
          <p:nvPr>
            <p:extLst>
              <p:ext uri="{D42A27DB-BD31-4B8C-83A1-F6EECF244321}">
                <p14:modId xmlns:p14="http://schemas.microsoft.com/office/powerpoint/2010/main" val="4024091335"/>
              </p:ext>
            </p:extLst>
          </p:nvPr>
        </p:nvGraphicFramePr>
        <p:xfrm>
          <a:off x="304800" y="1547558"/>
          <a:ext cx="8229600" cy="3762883"/>
        </p:xfrm>
        <a:graphic>
          <a:graphicData uri="http://schemas.openxmlformats.org/drawingml/2006/table">
            <a:tbl>
              <a:tblPr>
                <a:tableStyleId>{5C22544A-7EE6-4342-B048-85BDC9FD1C3A}</a:tableStyleId>
              </a:tblPr>
              <a:tblGrid>
                <a:gridCol w="8229600">
                  <a:extLst>
                    <a:ext uri="{9D8B030D-6E8A-4147-A177-3AD203B41FA5}">
                      <a16:colId xmlns:a16="http://schemas.microsoft.com/office/drawing/2014/main" val="574692424"/>
                    </a:ext>
                  </a:extLst>
                </a:gridCol>
              </a:tblGrid>
              <a:tr h="3423507">
                <a:tc>
                  <a:txBody>
                    <a:bodyPr/>
                    <a:lstStyle/>
                    <a:p>
                      <a:pPr marL="342900" lvl="0" indent="-342900" algn="just">
                        <a:lnSpc>
                          <a:spcPct val="115000"/>
                        </a:lnSpc>
                        <a:spcAft>
                          <a:spcPts val="1000"/>
                        </a:spcAft>
                        <a:buFont typeface="Verdana" panose="020B0604030504040204" pitchFamily="34" charset="0"/>
                        <a:buChar char="-"/>
                      </a:pPr>
                      <a:r>
                        <a:rPr lang="fr-FR" sz="1800" b="1" dirty="0">
                          <a:effectLst/>
                          <a:latin typeface="+mn-lt"/>
                          <a:ea typeface="Times New Roman" panose="02020603050405020304" pitchFamily="18" charset="0"/>
                          <a:cs typeface="Arial" panose="020B0604020202020204" pitchFamily="34" charset="0"/>
                        </a:rPr>
                        <a:t>16 juin</a:t>
                      </a:r>
                      <a:r>
                        <a:rPr lang="fr-FR" sz="1800" dirty="0">
                          <a:effectLst/>
                          <a:latin typeface="+mn-lt"/>
                          <a:ea typeface="Times New Roman" panose="02020603050405020304" pitchFamily="18" charset="0"/>
                          <a:cs typeface="Arial" panose="020B0604020202020204" pitchFamily="34" charset="0"/>
                        </a:rPr>
                        <a:t> : lancement de l’appel à projet et ouverture de la plateforme ELA</a:t>
                      </a:r>
                      <a:r>
                        <a:rPr lang="fr-FR" sz="1800" dirty="0">
                          <a:effectLst/>
                          <a:highlight>
                            <a:srgbClr val="FFFF00"/>
                          </a:highlight>
                          <a:latin typeface="+mn-lt"/>
                          <a:ea typeface="Calibri" panose="020F0502020204030204" pitchFamily="34" charset="0"/>
                          <a:cs typeface="Arial" panose="020B0604020202020204" pitchFamily="34" charset="0"/>
                        </a:rPr>
                        <a:t> </a:t>
                      </a:r>
                      <a:endParaRPr lang="fr-FR" sz="1800" dirty="0">
                        <a:effectLst/>
                        <a:latin typeface="+mn-l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Verdana" panose="020B0604030504040204" pitchFamily="34" charset="0"/>
                        <a:buChar char="-"/>
                      </a:pPr>
                      <a:r>
                        <a:rPr lang="fr-FR" sz="1800" b="1" dirty="0">
                          <a:effectLst/>
                          <a:latin typeface="+mn-lt"/>
                          <a:ea typeface="Times New Roman" panose="02020603050405020304" pitchFamily="18" charset="0"/>
                          <a:cs typeface="Arial" panose="020B0604020202020204" pitchFamily="34" charset="0"/>
                        </a:rPr>
                        <a:t>16 juin 14h00/16h00 </a:t>
                      </a:r>
                      <a:r>
                        <a:rPr lang="fr-FR" sz="1800" dirty="0">
                          <a:effectLst/>
                          <a:latin typeface="+mn-lt"/>
                          <a:ea typeface="Times New Roman" panose="02020603050405020304" pitchFamily="18" charset="0"/>
                          <a:cs typeface="Arial" panose="020B0604020202020204" pitchFamily="34" charset="0"/>
                        </a:rPr>
                        <a:t>: visioconférence lancement appel à projet </a:t>
                      </a:r>
                      <a:endParaRPr lang="fr-FR" sz="1800" dirty="0">
                        <a:effectLst/>
                        <a:latin typeface="+mn-l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Verdana" panose="020B0604030504040204" pitchFamily="34" charset="0"/>
                        <a:buChar char="-"/>
                      </a:pPr>
                      <a:r>
                        <a:rPr lang="fr-FR" sz="1800" b="1" dirty="0">
                          <a:effectLst/>
                          <a:latin typeface="+mn-lt"/>
                          <a:ea typeface="Times New Roman" panose="02020603050405020304" pitchFamily="18" charset="0"/>
                          <a:cs typeface="Arial" panose="020B0604020202020204" pitchFamily="34" charset="0"/>
                        </a:rPr>
                        <a:t>29 août</a:t>
                      </a:r>
                      <a:r>
                        <a:rPr lang="fr-FR" sz="1800" dirty="0">
                          <a:effectLst/>
                          <a:latin typeface="+mn-lt"/>
                          <a:ea typeface="Times New Roman" panose="02020603050405020304" pitchFamily="18" charset="0"/>
                          <a:cs typeface="Arial" panose="020B0604020202020204" pitchFamily="34" charset="0"/>
                        </a:rPr>
                        <a:t> : Date limite des dépôts des bilans 2024-2025 et prévisionnels sous AFAS - mon compte partenaire.</a:t>
                      </a:r>
                      <a:endParaRPr lang="fr-FR" sz="1800" dirty="0">
                        <a:effectLst/>
                        <a:latin typeface="+mn-l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Verdana" panose="020B0604030504040204" pitchFamily="34" charset="0"/>
                        <a:buChar char="-"/>
                      </a:pPr>
                      <a:r>
                        <a:rPr lang="fr-FR" sz="1800" b="1" dirty="0">
                          <a:effectLst/>
                          <a:latin typeface="+mn-lt"/>
                          <a:ea typeface="Times New Roman" panose="02020603050405020304" pitchFamily="18" charset="0"/>
                          <a:cs typeface="Arial" panose="020B0604020202020204" pitchFamily="34" charset="0"/>
                        </a:rPr>
                        <a:t>29 août </a:t>
                      </a:r>
                      <a:r>
                        <a:rPr lang="fr-FR" sz="1800" dirty="0">
                          <a:effectLst/>
                          <a:latin typeface="+mn-lt"/>
                          <a:ea typeface="Times New Roman" panose="02020603050405020304" pitchFamily="18" charset="0"/>
                          <a:cs typeface="Arial" panose="020B0604020202020204" pitchFamily="34" charset="0"/>
                        </a:rPr>
                        <a:t>: Date limite des dépôts de dossiers de demande initiale (pour celles et ceux qui ne sont pas en pluriannuel ou nouvel opérateur) via ELAN (</a:t>
                      </a:r>
                      <a:r>
                        <a:rPr lang="fr-FR" sz="1800" u="sng" dirty="0">
                          <a:solidFill>
                            <a:srgbClr val="0000FF"/>
                          </a:solidFill>
                          <a:effectLst/>
                          <a:latin typeface="+mn-lt"/>
                          <a:ea typeface="Times New Roman" panose="02020603050405020304" pitchFamily="18" charset="0"/>
                          <a:cs typeface="Arial" panose="020B0604020202020204" pitchFamily="34" charset="0"/>
                          <a:hlinkClick r:id="rId2"/>
                        </a:rPr>
                        <a:t>https://elan.caf.fr/</a:t>
                      </a:r>
                      <a:r>
                        <a:rPr lang="fr-FR" sz="1800" dirty="0">
                          <a:effectLst/>
                          <a:latin typeface="+mn-lt"/>
                          <a:ea typeface="Times New Roman" panose="02020603050405020304" pitchFamily="18" charset="0"/>
                          <a:cs typeface="Arial" panose="020B0604020202020204" pitchFamily="34" charset="0"/>
                        </a:rPr>
                        <a:t> ) &gt; </a:t>
                      </a:r>
                      <a:r>
                        <a:rPr lang="fr-FR" sz="1800" u="sng" dirty="0">
                          <a:effectLst/>
                          <a:latin typeface="+mn-lt"/>
                          <a:ea typeface="Times New Roman" panose="02020603050405020304" pitchFamily="18" charset="0"/>
                          <a:cs typeface="Arial" panose="020B0604020202020204" pitchFamily="34" charset="0"/>
                        </a:rPr>
                        <a:t>au-delà de cette date, nous ne pourrons plus prendre en charge votre demande</a:t>
                      </a:r>
                      <a:r>
                        <a:rPr lang="fr-FR" sz="1800" u="none" strike="noStrike" dirty="0">
                          <a:effectLst/>
                          <a:latin typeface="+mn-lt"/>
                          <a:ea typeface="Calibri" panose="020F0502020204030204" pitchFamily="34" charset="0"/>
                          <a:cs typeface="Arial" panose="020B0604020202020204" pitchFamily="34" charset="0"/>
                        </a:rPr>
                        <a:t> </a:t>
                      </a:r>
                      <a:endParaRPr lang="fr-FR" sz="1800" dirty="0">
                        <a:effectLst/>
                        <a:latin typeface="+mn-l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Verdana" panose="020B0604030504040204" pitchFamily="34" charset="0"/>
                        <a:buChar char="-"/>
                      </a:pPr>
                      <a:r>
                        <a:rPr lang="fr-FR" sz="1800" b="1" dirty="0">
                          <a:effectLst/>
                          <a:latin typeface="+mn-lt"/>
                          <a:ea typeface="Times New Roman" panose="02020603050405020304" pitchFamily="18" charset="0"/>
                          <a:cs typeface="Arial" panose="020B0604020202020204" pitchFamily="34" charset="0"/>
                        </a:rPr>
                        <a:t>26 septembre </a:t>
                      </a:r>
                      <a:r>
                        <a:rPr lang="fr-FR" sz="1800" dirty="0">
                          <a:effectLst/>
                          <a:latin typeface="+mn-lt"/>
                          <a:ea typeface="Times New Roman" panose="02020603050405020304" pitchFamily="18" charset="0"/>
                          <a:cs typeface="Arial" panose="020B0604020202020204" pitchFamily="34" charset="0"/>
                        </a:rPr>
                        <a:t>: date limite de retour des questionnaires bilan sphynx</a:t>
                      </a:r>
                      <a:endParaRPr lang="fr-FR" sz="1800" dirty="0">
                        <a:effectLst/>
                        <a:latin typeface="+mn-l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Verdana" panose="020B0604030504040204" pitchFamily="34" charset="0"/>
                        <a:buChar char="-"/>
                      </a:pPr>
                      <a:r>
                        <a:rPr lang="fr-FR" sz="1800" b="1" dirty="0">
                          <a:effectLst/>
                          <a:latin typeface="+mn-lt"/>
                          <a:ea typeface="Times New Roman" panose="02020603050405020304" pitchFamily="18" charset="0"/>
                          <a:cs typeface="Arial" panose="020B0604020202020204" pitchFamily="34" charset="0"/>
                        </a:rPr>
                        <a:t>02 octobre </a:t>
                      </a:r>
                      <a:r>
                        <a:rPr lang="fr-FR" sz="1800" dirty="0">
                          <a:effectLst/>
                          <a:latin typeface="+mn-lt"/>
                          <a:ea typeface="Times New Roman" panose="02020603050405020304" pitchFamily="18" charset="0"/>
                          <a:cs typeface="Arial" panose="020B0604020202020204" pitchFamily="34" charset="0"/>
                        </a:rPr>
                        <a:t>: comité départemental</a:t>
                      </a:r>
                      <a:endParaRPr lang="fr-FR" sz="1800" dirty="0">
                        <a:effectLst/>
                        <a:latin typeface="+mn-lt"/>
                        <a:ea typeface="Times New Roman" panose="02020603050405020304" pitchFamily="18" charset="0"/>
                        <a:cs typeface="Verdana" panose="020B0604030504040204" pitchFamily="34" charset="0"/>
                      </a:endParaRPr>
                    </a:p>
                  </a:txBody>
                  <a:tcPr marL="89535" marR="89535" marT="0" marB="0">
                    <a:solidFill>
                      <a:schemeClr val="bg2"/>
                    </a:solidFill>
                  </a:tcPr>
                </a:tc>
                <a:extLst>
                  <a:ext uri="{0D108BD9-81ED-4DB2-BD59-A6C34878D82A}">
                    <a16:rowId xmlns:a16="http://schemas.microsoft.com/office/drawing/2014/main" val="4053758100"/>
                  </a:ext>
                </a:extLst>
              </a:tr>
            </a:tbl>
          </a:graphicData>
        </a:graphic>
      </p:graphicFrame>
    </p:spTree>
    <p:extLst>
      <p:ext uri="{BB962C8B-B14F-4D97-AF65-F5344CB8AC3E}">
        <p14:creationId xmlns:p14="http://schemas.microsoft.com/office/powerpoint/2010/main" val="1090446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D0B101-A271-4A65-0534-5C3649E33C82}"/>
              </a:ext>
            </a:extLst>
          </p:cNvPr>
          <p:cNvSpPr>
            <a:spLocks noGrp="1"/>
          </p:cNvSpPr>
          <p:nvPr>
            <p:ph type="title"/>
          </p:nvPr>
        </p:nvSpPr>
        <p:spPr>
          <a:xfrm>
            <a:off x="457200" y="652101"/>
            <a:ext cx="7467120" cy="387798"/>
          </a:xfrm>
        </p:spPr>
        <p:txBody>
          <a:bodyPr/>
          <a:lstStyle/>
          <a:p>
            <a:r>
              <a:rPr lang="fr-FR" sz="2800" b="1" dirty="0">
                <a:latin typeface="Calibri" panose="020F0502020204030204" pitchFamily="34" charset="0"/>
                <a:ea typeface="Calibri" panose="020F0502020204030204" pitchFamily="34" charset="0"/>
                <a:cs typeface="Calibri" panose="020F0502020204030204" pitchFamily="34" charset="0"/>
              </a:rPr>
              <a:t>Bilan 2024-2025 – Déclaration des réels</a:t>
            </a:r>
          </a:p>
        </p:txBody>
      </p:sp>
      <p:sp>
        <p:nvSpPr>
          <p:cNvPr id="3" name="Sous-titre 2">
            <a:extLst>
              <a:ext uri="{FF2B5EF4-FFF2-40B4-BE49-F238E27FC236}">
                <a16:creationId xmlns:a16="http://schemas.microsoft.com/office/drawing/2014/main" id="{4D7C7A0C-1DD1-075C-9336-4256A7614983}"/>
              </a:ext>
            </a:extLst>
          </p:cNvPr>
          <p:cNvSpPr>
            <a:spLocks noGrp="1"/>
          </p:cNvSpPr>
          <p:nvPr>
            <p:ph type="subTitle"/>
          </p:nvPr>
        </p:nvSpPr>
        <p:spPr>
          <a:xfrm>
            <a:off x="457200" y="2015980"/>
            <a:ext cx="8153400" cy="3323987"/>
          </a:xfrm>
        </p:spPr>
        <p:txBody>
          <a:bodyPr/>
          <a:lstStyle/>
          <a:p>
            <a:pPr>
              <a:buFont typeface="Wingdings" panose="05000000000000000000" pitchFamily="2" charset="2"/>
              <a:buChar char="Ø"/>
            </a:pPr>
            <a:r>
              <a:rPr lang="fr-FR" sz="2400" dirty="0">
                <a:latin typeface="Calibri" panose="020F0502020204030204" pitchFamily="34" charset="0"/>
                <a:ea typeface="Calibri" panose="020F0502020204030204" pitchFamily="34" charset="0"/>
                <a:cs typeface="Calibri" panose="020F0502020204030204" pitchFamily="34" charset="0"/>
              </a:rPr>
              <a:t>Rendez-vous sur AFAS- mon compte partenaire</a:t>
            </a:r>
          </a:p>
          <a:p>
            <a:pPr marL="0" indent="0">
              <a:buNone/>
            </a:pPr>
            <a:endParaRPr lang="fr-FR" dirty="0"/>
          </a:p>
          <a:p>
            <a:pPr>
              <a:buFont typeface="Wingdings" panose="05000000000000000000" pitchFamily="2" charset="2"/>
              <a:buChar char="Ø"/>
            </a:pPr>
            <a:r>
              <a:rPr lang="fr-FR" sz="2400" dirty="0">
                <a:latin typeface="Calibri" panose="020F0502020204030204" pitchFamily="34" charset="0"/>
                <a:ea typeface="Calibri" panose="020F0502020204030204" pitchFamily="34" charset="0"/>
                <a:cs typeface="Calibri" panose="020F0502020204030204" pitchFamily="34" charset="0"/>
              </a:rPr>
              <a:t>Il vous est possible d’adjoindre des documents qualitatifs complémentaires ou tout autre information venant étayer vos bilans. Chaque Chargé de Conseil et de Développement est à votre disposition.</a:t>
            </a:r>
          </a:p>
          <a:p>
            <a:pPr marL="0" indent="0">
              <a:buNone/>
            </a:pPr>
            <a:endParaRPr lang="fr-FR" dirty="0"/>
          </a:p>
          <a:p>
            <a:pPr marL="0" indent="0" algn="ctr">
              <a:buNone/>
            </a:pPr>
            <a:endParaRPr lang="fr-FR" sz="32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1438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AFF675-90A6-3426-EDEC-A0470F05AAE0}"/>
              </a:ext>
            </a:extLst>
          </p:cNvPr>
          <p:cNvSpPr>
            <a:spLocks noGrp="1"/>
          </p:cNvSpPr>
          <p:nvPr>
            <p:ph type="title"/>
          </p:nvPr>
        </p:nvSpPr>
        <p:spPr>
          <a:xfrm>
            <a:off x="228600" y="18393"/>
            <a:ext cx="7467120" cy="609398"/>
          </a:xfrm>
        </p:spPr>
        <p:txBody>
          <a:bodyPr/>
          <a:lstStyle/>
          <a:p>
            <a:r>
              <a:rPr lang="fr-FR" dirty="0"/>
              <a:t>Questionnaire Sphynx</a:t>
            </a:r>
          </a:p>
        </p:txBody>
      </p:sp>
      <p:sp>
        <p:nvSpPr>
          <p:cNvPr id="3" name="Sous-titre 2">
            <a:extLst>
              <a:ext uri="{FF2B5EF4-FFF2-40B4-BE49-F238E27FC236}">
                <a16:creationId xmlns:a16="http://schemas.microsoft.com/office/drawing/2014/main" id="{43180377-145C-24D0-16F4-309C383DCA7C}"/>
              </a:ext>
            </a:extLst>
          </p:cNvPr>
          <p:cNvSpPr>
            <a:spLocks noGrp="1"/>
          </p:cNvSpPr>
          <p:nvPr>
            <p:ph type="subTitle"/>
          </p:nvPr>
        </p:nvSpPr>
        <p:spPr>
          <a:xfrm>
            <a:off x="381000" y="720965"/>
            <a:ext cx="7772400" cy="5816977"/>
          </a:xfrm>
        </p:spPr>
        <p:txBody>
          <a:bodyPr/>
          <a:lstStyle/>
          <a:p>
            <a:pPr rtl="0"/>
            <a:r>
              <a:rPr lang="fr-FR" sz="1800" dirty="0">
                <a:effectLst/>
                <a:latin typeface="Calibri" panose="020F0502020204030204" pitchFamily="34" charset="0"/>
                <a:ea typeface="Calibri" panose="020F0502020204030204" pitchFamily="34" charset="0"/>
                <a:cs typeface="Calibri" panose="020F0502020204030204" pitchFamily="34" charset="0"/>
              </a:rPr>
              <a:t>Ce questionnaire vous sera fourni par le national (la CNAF a compté de septembre 2025). Les codes d’accès vous seront transmis dès réception par nos services. Point rappel de quelques éléments précédents:</a:t>
            </a:r>
          </a:p>
          <a:p>
            <a:pPr rtl="0"/>
            <a:endParaRPr lang="fr-FR" sz="1800" dirty="0">
              <a:latin typeface="Calibri" panose="020F0502020204030204" pitchFamily="34" charset="0"/>
              <a:ea typeface="Calibri" panose="020F0502020204030204" pitchFamily="34" charset="0"/>
              <a:cs typeface="Calibri" panose="020F0502020204030204" pitchFamily="34" charset="0"/>
            </a:endParaRPr>
          </a:p>
          <a:p>
            <a:pPr rtl="0"/>
            <a:r>
              <a:rPr lang="fr-FR" sz="1800" dirty="0">
                <a:effectLst/>
                <a:latin typeface="Calibri" panose="020F0502020204030204" pitchFamily="34" charset="0"/>
                <a:ea typeface="Calibri" panose="020F0502020204030204" pitchFamily="34" charset="0"/>
                <a:cs typeface="Calibri" panose="020F0502020204030204" pitchFamily="34" charset="0"/>
              </a:rPr>
              <a:t>Question n°1 : pour les "séances" </a:t>
            </a:r>
          </a:p>
          <a:p>
            <a:pPr lvl="1"/>
            <a:r>
              <a:rPr lang="fr-FR" sz="1800" dirty="0">
                <a:effectLst/>
                <a:latin typeface="Calibri" panose="020F0502020204030204" pitchFamily="34" charset="0"/>
                <a:ea typeface="Calibri" panose="020F0502020204030204" pitchFamily="34" charset="0"/>
                <a:cs typeface="Calibri" panose="020F0502020204030204" pitchFamily="34" charset="0"/>
              </a:rPr>
              <a:t>exemple 1 ville a 9 sites différents d'accueil et 3 séances sur chaque site par semaine . C'est un seul projet mais décliné dans différents sites . Le nombre de séance par semaine est alors de 3x9=27  séances   </a:t>
            </a:r>
          </a:p>
          <a:p>
            <a:pPr marL="457200" lvl="1" indent="0">
              <a:buNone/>
            </a:pPr>
            <a:r>
              <a:rPr lang="fr-FR" sz="1800" dirty="0">
                <a:effectLst/>
                <a:latin typeface="Calibri" panose="020F0502020204030204" pitchFamily="34" charset="0"/>
                <a:ea typeface="Calibri" panose="020F0502020204030204" pitchFamily="34" charset="0"/>
                <a:cs typeface="Calibri" panose="020F0502020204030204" pitchFamily="34" charset="0"/>
              </a:rPr>
              <a:t>                                      </a:t>
            </a:r>
          </a:p>
          <a:p>
            <a:pPr rtl="0"/>
            <a:r>
              <a:rPr lang="fr-FR" sz="1800" dirty="0">
                <a:effectLst/>
                <a:latin typeface="Calibri" panose="020F0502020204030204" pitchFamily="34" charset="0"/>
                <a:ea typeface="Calibri" panose="020F0502020204030204" pitchFamily="34" charset="0"/>
                <a:cs typeface="Calibri" panose="020F0502020204030204" pitchFamily="34" charset="0"/>
              </a:rPr>
              <a:t>Question n°2 : nombre total d'enfants présents toutes séances confondues : </a:t>
            </a:r>
          </a:p>
          <a:p>
            <a:pPr lvl="1"/>
            <a:r>
              <a:rPr lang="fr-FR" sz="1800" dirty="0">
                <a:latin typeface="Calibri" panose="020F0502020204030204" pitchFamily="34" charset="0"/>
                <a:ea typeface="Calibri" panose="020F0502020204030204" pitchFamily="34" charset="0"/>
                <a:cs typeface="Calibri" panose="020F0502020204030204" pitchFamily="34" charset="0"/>
              </a:rPr>
              <a:t>Il </a:t>
            </a:r>
            <a:r>
              <a:rPr lang="fr-FR" sz="1800" dirty="0">
                <a:effectLst/>
                <a:latin typeface="Calibri" panose="020F0502020204030204" pitchFamily="34" charset="0"/>
                <a:ea typeface="Calibri" panose="020F0502020204030204" pitchFamily="34" charset="0"/>
                <a:cs typeface="Calibri" panose="020F0502020204030204" pitchFamily="34" charset="0"/>
              </a:rPr>
              <a:t>s'agit du nombre total cumulé de participations enfants sur l'ensemble des séances  (1 enfant présent à 1séance = 1)   </a:t>
            </a:r>
          </a:p>
          <a:p>
            <a:pPr marL="457200" lvl="1" indent="0">
              <a:buNone/>
            </a:pPr>
            <a:r>
              <a:rPr lang="fr-FR" sz="1800" dirty="0">
                <a:effectLst/>
                <a:latin typeface="Calibri" panose="020F0502020204030204" pitchFamily="34" charset="0"/>
                <a:ea typeface="Calibri" panose="020F0502020204030204" pitchFamily="34" charset="0"/>
                <a:cs typeface="Calibri" panose="020F0502020204030204" pitchFamily="34" charset="0"/>
              </a:rPr>
              <a:t>                                                  </a:t>
            </a:r>
          </a:p>
          <a:p>
            <a:pPr rtl="0"/>
            <a:r>
              <a:rPr lang="fr-FR" sz="1800" dirty="0">
                <a:effectLst/>
                <a:latin typeface="Calibri" panose="020F0502020204030204" pitchFamily="34" charset="0"/>
                <a:ea typeface="Calibri" panose="020F0502020204030204" pitchFamily="34" charset="0"/>
                <a:cs typeface="Calibri" panose="020F0502020204030204" pitchFamily="34" charset="0"/>
              </a:rPr>
              <a:t>Question n°3 : nombre moyen d'enfants présents par séance : </a:t>
            </a:r>
          </a:p>
          <a:p>
            <a:pPr lvl="1"/>
            <a:r>
              <a:rPr lang="fr-FR" sz="1800" dirty="0">
                <a:effectLst/>
                <a:latin typeface="Calibri" panose="020F0502020204030204" pitchFamily="34" charset="0"/>
                <a:ea typeface="Calibri" panose="020F0502020204030204" pitchFamily="34" charset="0"/>
                <a:cs typeface="Calibri" panose="020F0502020204030204" pitchFamily="34" charset="0"/>
              </a:rPr>
              <a:t>total des participations enfants cumulé / nombre total de séances faites</a:t>
            </a:r>
          </a:p>
          <a:p>
            <a:pPr lvl="1"/>
            <a:endParaRPr lang="fr-FR" sz="1800" dirty="0">
              <a:latin typeface="Calibri" panose="020F0502020204030204" pitchFamily="34" charset="0"/>
              <a:ea typeface="Calibri" panose="020F0502020204030204" pitchFamily="34" charset="0"/>
              <a:cs typeface="Calibri" panose="020F0502020204030204" pitchFamily="34" charset="0"/>
            </a:endParaRPr>
          </a:p>
          <a:p>
            <a:pPr rtl="0"/>
            <a:r>
              <a:rPr lang="fr-FR" sz="1800" dirty="0">
                <a:effectLst/>
                <a:latin typeface="Calibri" panose="020F0502020204030204" pitchFamily="34" charset="0"/>
                <a:ea typeface="Calibri" panose="020F0502020204030204" pitchFamily="34" charset="0"/>
                <a:cs typeface="Calibri" panose="020F0502020204030204" pitchFamily="34" charset="0"/>
              </a:rPr>
              <a:t>Question n°4 : Calcul des ETP : </a:t>
            </a:r>
          </a:p>
          <a:p>
            <a:pPr lvl="1"/>
            <a:r>
              <a:rPr lang="fr-FR" sz="1800" dirty="0">
                <a:latin typeface="Calibri" panose="020F0502020204030204" pitchFamily="34" charset="0"/>
                <a:ea typeface="Calibri" panose="020F0502020204030204" pitchFamily="34" charset="0"/>
                <a:cs typeface="Calibri" panose="020F0502020204030204" pitchFamily="34" charset="0"/>
              </a:rPr>
              <a:t>Les opérateurs calculent en nombre d'heures d'intervention (par semaine / par mois / par année scolaire) . </a:t>
            </a:r>
          </a:p>
          <a:p>
            <a:pPr lvl="1"/>
            <a:r>
              <a:rPr lang="fr-FR" sz="1800" dirty="0">
                <a:latin typeface="Calibri" panose="020F0502020204030204" pitchFamily="34" charset="0"/>
                <a:ea typeface="Calibri" panose="020F0502020204030204" pitchFamily="34" charset="0"/>
                <a:cs typeface="Calibri" panose="020F0502020204030204" pitchFamily="34" charset="0"/>
              </a:rPr>
              <a:t>Formule : nombre d'heures intervenants (salariés d'un côté / bénévoles de l'autre) déployées à l'année / 1607 h (temps plein annuel hors congés payés)</a:t>
            </a:r>
            <a:endParaRPr lang="fr-FR" sz="1800" dirty="0">
              <a:effectLst/>
              <a:latin typeface="Calibri" panose="020F0502020204030204" pitchFamily="34" charset="0"/>
              <a:ea typeface="Calibri" panose="020F0502020204030204" pitchFamily="34" charset="0"/>
              <a:cs typeface="Calibri" panose="020F0502020204030204" pitchFamily="34" charset="0"/>
            </a:endParaRPr>
          </a:p>
          <a:p>
            <a:endParaRPr lang="fr-FR" sz="1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5311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9A4157-2832-2611-61D3-8C972E23E717}"/>
              </a:ext>
            </a:extLst>
          </p:cNvPr>
          <p:cNvSpPr>
            <a:spLocks noGrp="1"/>
          </p:cNvSpPr>
          <p:nvPr>
            <p:ph type="title"/>
          </p:nvPr>
        </p:nvSpPr>
        <p:spPr>
          <a:xfrm>
            <a:off x="457200" y="347402"/>
            <a:ext cx="8077200" cy="997196"/>
          </a:xfrm>
        </p:spPr>
        <p:txBody>
          <a:bodyPr/>
          <a:lstStyle/>
          <a:p>
            <a:r>
              <a:rPr lang="fr-FR" sz="3600" dirty="0">
                <a:latin typeface="Calibri" panose="020F0502020204030204" pitchFamily="34" charset="0"/>
                <a:ea typeface="Calibri" panose="020F0502020204030204" pitchFamily="34" charset="0"/>
                <a:cs typeface="Calibri" panose="020F0502020204030204" pitchFamily="34" charset="0"/>
              </a:rPr>
              <a:t>Dépôt des demandes en </a:t>
            </a:r>
            <a:r>
              <a:rPr lang="fr-FR" sz="3600" dirty="0" err="1">
                <a:latin typeface="Calibri" panose="020F0502020204030204" pitchFamily="34" charset="0"/>
                <a:ea typeface="Calibri" panose="020F0502020204030204" pitchFamily="34" charset="0"/>
                <a:cs typeface="Calibri" panose="020F0502020204030204" pitchFamily="34" charset="0"/>
              </a:rPr>
              <a:t>pluriannualité</a:t>
            </a:r>
            <a:r>
              <a:rPr lang="fr-FR" sz="3600" dirty="0">
                <a:latin typeface="Calibri" panose="020F0502020204030204" pitchFamily="34" charset="0"/>
                <a:ea typeface="Calibri" panose="020F0502020204030204" pitchFamily="34" charset="0"/>
                <a:cs typeface="Calibri" panose="020F0502020204030204" pitchFamily="34" charset="0"/>
              </a:rPr>
              <a:t>  </a:t>
            </a:r>
            <a:br>
              <a:rPr lang="fr-FR" sz="3600" dirty="0">
                <a:latin typeface="Calibri" panose="020F0502020204030204" pitchFamily="34" charset="0"/>
                <a:ea typeface="Calibri" panose="020F0502020204030204" pitchFamily="34" charset="0"/>
                <a:cs typeface="Calibri" panose="020F0502020204030204" pitchFamily="34" charset="0"/>
              </a:rPr>
            </a:br>
            <a:r>
              <a:rPr lang="fr-FR" sz="3600" dirty="0">
                <a:solidFill>
                  <a:srgbClr val="FF0000"/>
                </a:solidFill>
                <a:latin typeface="Calibri" panose="020F0502020204030204" pitchFamily="34" charset="0"/>
                <a:ea typeface="Calibri" panose="020F0502020204030204" pitchFamily="34" charset="0"/>
                <a:cs typeface="Calibri" panose="020F0502020204030204" pitchFamily="34" charset="0"/>
              </a:rPr>
              <a:t>1 seul dossier par structure</a:t>
            </a:r>
          </a:p>
        </p:txBody>
      </p:sp>
      <p:pic>
        <p:nvPicPr>
          <p:cNvPr id="5" name="Image 4">
            <a:extLst>
              <a:ext uri="{FF2B5EF4-FFF2-40B4-BE49-F238E27FC236}">
                <a16:creationId xmlns:a16="http://schemas.microsoft.com/office/drawing/2014/main" id="{5643D9C1-4BD5-1EC1-0A0B-5D658C6105AB}"/>
              </a:ext>
            </a:extLst>
          </p:cNvPr>
          <p:cNvPicPr>
            <a:picLocks noChangeAspect="1"/>
          </p:cNvPicPr>
          <p:nvPr/>
        </p:nvPicPr>
        <p:blipFill>
          <a:blip r:embed="rId2"/>
          <a:stretch>
            <a:fillRect/>
          </a:stretch>
        </p:blipFill>
        <p:spPr>
          <a:xfrm>
            <a:off x="447963" y="1778576"/>
            <a:ext cx="7476357" cy="4546024"/>
          </a:xfrm>
          <a:prstGeom prst="rect">
            <a:avLst/>
          </a:prstGeom>
        </p:spPr>
      </p:pic>
    </p:spTree>
    <p:extLst>
      <p:ext uri="{BB962C8B-B14F-4D97-AF65-F5344CB8AC3E}">
        <p14:creationId xmlns:p14="http://schemas.microsoft.com/office/powerpoint/2010/main" val="394631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50C69EC4-DA08-4CBB-B1AD-E0A8C32F39C3}"/>
              </a:ext>
            </a:extLst>
          </p:cNvPr>
          <p:cNvSpPr>
            <a:spLocks noGrp="1"/>
          </p:cNvSpPr>
          <p:nvPr>
            <p:ph type="subTitle"/>
          </p:nvPr>
        </p:nvSpPr>
        <p:spPr>
          <a:xfrm>
            <a:off x="228600" y="1426513"/>
            <a:ext cx="8382000" cy="4238083"/>
          </a:xfrm>
        </p:spPr>
        <p:txBody>
          <a:bodyPr/>
          <a:lstStyle/>
          <a:p>
            <a:pPr marL="0" indent="0" algn="just">
              <a:buNone/>
            </a:pPr>
            <a:r>
              <a:rPr lang="fr-FR" sz="1800" b="0" dirty="0">
                <a:solidFill>
                  <a:srgbClr val="000000"/>
                </a:solidFill>
                <a:effectLst/>
                <a:latin typeface="Calibri" panose="020F0502020204030204" pitchFamily="34" charset="0"/>
                <a:cs typeface="Calibri" panose="020F0502020204030204" pitchFamily="34" charset="0"/>
              </a:rPr>
              <a:t>L’accompagnement à la scolarité reconnaît le rôle central de l’Ecole. Il se propose, par des stratégies diversifiées : </a:t>
            </a:r>
          </a:p>
          <a:p>
            <a:pPr marL="0" indent="0" algn="just">
              <a:buNone/>
            </a:pPr>
            <a:endParaRPr lang="fr-FR" sz="1800" b="0" dirty="0">
              <a:solidFill>
                <a:srgbClr val="000000"/>
              </a:solidFill>
              <a:effectLst/>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fr-FR" sz="1800" b="1" dirty="0">
                <a:solidFill>
                  <a:srgbClr val="000000"/>
                </a:solidFill>
                <a:latin typeface="Calibri" panose="020F0502020204030204" pitchFamily="34" charset="0"/>
                <a:cs typeface="Calibri" panose="020F0502020204030204" pitchFamily="34" charset="0"/>
              </a:rPr>
              <a:t>A</a:t>
            </a:r>
            <a:r>
              <a:rPr lang="fr-FR" sz="1800" b="1" dirty="0">
                <a:solidFill>
                  <a:srgbClr val="000000"/>
                </a:solidFill>
                <a:effectLst/>
                <a:latin typeface="Calibri" panose="020F0502020204030204" pitchFamily="34" charset="0"/>
                <a:cs typeface="Calibri" panose="020F0502020204030204" pitchFamily="34" charset="0"/>
              </a:rPr>
              <a:t>ider les jeunes</a:t>
            </a:r>
            <a:r>
              <a:rPr lang="fr-FR" sz="1800" b="0" dirty="0">
                <a:solidFill>
                  <a:srgbClr val="000000"/>
                </a:solidFill>
                <a:effectLst/>
                <a:latin typeface="Calibri" panose="020F0502020204030204" pitchFamily="34" charset="0"/>
                <a:cs typeface="Calibri" panose="020F0502020204030204" pitchFamily="34" charset="0"/>
              </a:rPr>
              <a:t>, en utilisant les technologies de l’information et de la communication notamment, </a:t>
            </a:r>
            <a:r>
              <a:rPr lang="fr-FR" sz="1800" b="1" dirty="0">
                <a:solidFill>
                  <a:srgbClr val="000000"/>
                </a:solidFill>
                <a:effectLst/>
                <a:latin typeface="Calibri" panose="020F0502020204030204" pitchFamily="34" charset="0"/>
                <a:cs typeface="Calibri" panose="020F0502020204030204" pitchFamily="34" charset="0"/>
              </a:rPr>
              <a:t>à</a:t>
            </a:r>
            <a:r>
              <a:rPr lang="fr-FR" sz="1800" b="0" dirty="0">
                <a:solidFill>
                  <a:srgbClr val="000000"/>
                </a:solidFill>
                <a:effectLst/>
                <a:latin typeface="Calibri" panose="020F0502020204030204" pitchFamily="34" charset="0"/>
                <a:cs typeface="Calibri" panose="020F0502020204030204" pitchFamily="34" charset="0"/>
              </a:rPr>
              <a:t> acquérir des méthodes, des approches, des relations susceptibles de </a:t>
            </a:r>
            <a:r>
              <a:rPr lang="fr-FR" sz="1800" b="1" dirty="0">
                <a:solidFill>
                  <a:srgbClr val="000000"/>
                </a:solidFill>
                <a:effectLst/>
                <a:latin typeface="Calibri" panose="020F0502020204030204" pitchFamily="34" charset="0"/>
                <a:cs typeface="Calibri" panose="020F0502020204030204" pitchFamily="34" charset="0"/>
              </a:rPr>
              <a:t>faciliter l’accès au savoir</a:t>
            </a:r>
          </a:p>
          <a:p>
            <a:pPr algn="just"/>
            <a:endParaRPr lang="fr-FR" sz="1800" b="0" dirty="0">
              <a:solidFill>
                <a:srgbClr val="000000"/>
              </a:solidFill>
              <a:effectLst/>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fr-FR" sz="1800" b="1" dirty="0">
                <a:solidFill>
                  <a:srgbClr val="000000"/>
                </a:solidFill>
                <a:latin typeface="Calibri" panose="020F0502020204030204" pitchFamily="34" charset="0"/>
                <a:cs typeface="Calibri" panose="020F0502020204030204" pitchFamily="34" charset="0"/>
              </a:rPr>
              <a:t>E</a:t>
            </a:r>
            <a:r>
              <a:rPr lang="fr-FR" sz="1800" b="1" dirty="0">
                <a:solidFill>
                  <a:srgbClr val="000000"/>
                </a:solidFill>
                <a:effectLst/>
                <a:latin typeface="Calibri" panose="020F0502020204030204" pitchFamily="34" charset="0"/>
                <a:cs typeface="Calibri" panose="020F0502020204030204" pitchFamily="34" charset="0"/>
              </a:rPr>
              <a:t>largir les centres d’intérêt </a:t>
            </a:r>
            <a:r>
              <a:rPr lang="fr-FR" sz="1800" b="0" dirty="0">
                <a:solidFill>
                  <a:srgbClr val="000000"/>
                </a:solidFill>
                <a:effectLst/>
                <a:latin typeface="Calibri" panose="020F0502020204030204" pitchFamily="34" charset="0"/>
                <a:cs typeface="Calibri" panose="020F0502020204030204" pitchFamily="34" charset="0"/>
              </a:rPr>
              <a:t>des enfants et adolescents, de </a:t>
            </a:r>
            <a:r>
              <a:rPr lang="fr-FR" sz="1800" b="1" dirty="0">
                <a:solidFill>
                  <a:srgbClr val="000000"/>
                </a:solidFill>
                <a:effectLst/>
                <a:latin typeface="Calibri" panose="020F0502020204030204" pitchFamily="34" charset="0"/>
                <a:cs typeface="Calibri" panose="020F0502020204030204" pitchFamily="34" charset="0"/>
              </a:rPr>
              <a:t>promouvoir leur apprentissage de la citoyenneté</a:t>
            </a:r>
            <a:r>
              <a:rPr lang="fr-FR" sz="1800" b="0" dirty="0">
                <a:solidFill>
                  <a:srgbClr val="000000"/>
                </a:solidFill>
                <a:effectLst/>
                <a:latin typeface="Calibri" panose="020F0502020204030204" pitchFamily="34" charset="0"/>
                <a:cs typeface="Calibri" panose="020F0502020204030204" pitchFamily="34" charset="0"/>
              </a:rPr>
              <a:t> </a:t>
            </a:r>
            <a:r>
              <a:rPr lang="fr-FR" sz="1800" b="1" dirty="0">
                <a:solidFill>
                  <a:srgbClr val="000000"/>
                </a:solidFill>
                <a:effectLst/>
                <a:latin typeface="Calibri" panose="020F0502020204030204" pitchFamily="34" charset="0"/>
                <a:cs typeface="Calibri" panose="020F0502020204030204" pitchFamily="34" charset="0"/>
              </a:rPr>
              <a:t>par une ouverture sur les ressources culturelles, sociales et économiques de la ville ou de l’environnement proche</a:t>
            </a:r>
          </a:p>
          <a:p>
            <a:pPr algn="just"/>
            <a:endParaRPr lang="fr-FR" sz="1800" b="0" dirty="0">
              <a:solidFill>
                <a:srgbClr val="000000"/>
              </a:solidFill>
              <a:effectLst/>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fr-FR" sz="1800" b="1" dirty="0">
                <a:solidFill>
                  <a:srgbClr val="000000"/>
                </a:solidFill>
                <a:latin typeface="Calibri" panose="020F0502020204030204" pitchFamily="34" charset="0"/>
                <a:cs typeface="Calibri" panose="020F0502020204030204" pitchFamily="34" charset="0"/>
              </a:rPr>
              <a:t>V</a:t>
            </a:r>
            <a:r>
              <a:rPr lang="fr-FR" sz="1800" b="1" dirty="0">
                <a:solidFill>
                  <a:srgbClr val="000000"/>
                </a:solidFill>
                <a:effectLst/>
                <a:latin typeface="Calibri" panose="020F0502020204030204" pitchFamily="34" charset="0"/>
                <a:cs typeface="Calibri" panose="020F0502020204030204" pitchFamily="34" charset="0"/>
              </a:rPr>
              <a:t>aloriser leurs acquis afin de renforcer leur autonomie personnelle et leur capacité de vie collective</a:t>
            </a:r>
            <a:r>
              <a:rPr lang="fr-FR" sz="1800" b="0" dirty="0">
                <a:solidFill>
                  <a:srgbClr val="000000"/>
                </a:solidFill>
                <a:effectLst/>
                <a:latin typeface="Calibri" panose="020F0502020204030204" pitchFamily="34" charset="0"/>
                <a:cs typeface="Calibri" panose="020F0502020204030204" pitchFamily="34" charset="0"/>
              </a:rPr>
              <a:t>, notamment par la pratique de l’</a:t>
            </a:r>
            <a:r>
              <a:rPr lang="fr-FR" sz="1800" b="1" dirty="0">
                <a:solidFill>
                  <a:srgbClr val="000000"/>
                </a:solidFill>
                <a:effectLst/>
                <a:latin typeface="Calibri" panose="020F0502020204030204" pitchFamily="34" charset="0"/>
                <a:cs typeface="Calibri" panose="020F0502020204030204" pitchFamily="34" charset="0"/>
              </a:rPr>
              <a:t>entraide</a:t>
            </a:r>
            <a:r>
              <a:rPr lang="fr-FR" sz="1800" b="0" dirty="0">
                <a:solidFill>
                  <a:srgbClr val="000000"/>
                </a:solidFill>
                <a:effectLst/>
                <a:latin typeface="Calibri" panose="020F0502020204030204" pitchFamily="34" charset="0"/>
                <a:cs typeface="Calibri" panose="020F0502020204030204" pitchFamily="34" charset="0"/>
              </a:rPr>
              <a:t> et l’encouragement du tutorat entre </a:t>
            </a:r>
            <a:r>
              <a:rPr lang="fr-FR" sz="1800" b="0">
                <a:solidFill>
                  <a:srgbClr val="000000"/>
                </a:solidFill>
                <a:effectLst/>
                <a:latin typeface="Calibri" panose="020F0502020204030204" pitchFamily="34" charset="0"/>
                <a:cs typeface="Calibri" panose="020F0502020204030204" pitchFamily="34" charset="0"/>
              </a:rPr>
              <a:t>les jeunes</a:t>
            </a:r>
            <a:endParaRPr lang="fr-FR" sz="1800" b="0" dirty="0">
              <a:solidFill>
                <a:srgbClr val="000000"/>
              </a:solidFill>
              <a:effectLst/>
              <a:latin typeface="Calibri" panose="020F0502020204030204" pitchFamily="34" charset="0"/>
              <a:cs typeface="Calibri" panose="020F0502020204030204" pitchFamily="34" charset="0"/>
            </a:endParaRPr>
          </a:p>
          <a:p>
            <a:pPr algn="just"/>
            <a:endParaRPr lang="fr-FR" sz="1800" b="0" dirty="0">
              <a:solidFill>
                <a:srgbClr val="000000"/>
              </a:solidFill>
              <a:effectLst/>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fr-FR" sz="1800" b="1" dirty="0">
                <a:solidFill>
                  <a:srgbClr val="000000"/>
                </a:solidFill>
                <a:latin typeface="Calibri" panose="020F0502020204030204" pitchFamily="34" charset="0"/>
                <a:cs typeface="Calibri" panose="020F0502020204030204" pitchFamily="34" charset="0"/>
              </a:rPr>
              <a:t>A</a:t>
            </a:r>
            <a:r>
              <a:rPr lang="fr-FR" sz="1800" b="1" dirty="0">
                <a:solidFill>
                  <a:srgbClr val="000000"/>
                </a:solidFill>
                <a:effectLst/>
                <a:latin typeface="Calibri" panose="020F0502020204030204" pitchFamily="34" charset="0"/>
                <a:cs typeface="Calibri" panose="020F0502020204030204" pitchFamily="34" charset="0"/>
              </a:rPr>
              <a:t>ccompagner les parents dans le suivi de la scolarité des enfants</a:t>
            </a:r>
            <a:r>
              <a:rPr lang="fr-FR" sz="1800" b="0" dirty="0">
                <a:solidFill>
                  <a:srgbClr val="000000"/>
                </a:solidFill>
                <a:effectLst/>
                <a:latin typeface="Calibri" panose="020F0502020204030204" pitchFamily="34" charset="0"/>
                <a:cs typeface="Calibri" panose="020F0502020204030204" pitchFamily="34" charset="0"/>
              </a:rPr>
              <a:t>. </a:t>
            </a:r>
          </a:p>
          <a:p>
            <a:pPr algn="just"/>
            <a:endParaRPr lang="fr-FR" sz="1800" dirty="0"/>
          </a:p>
        </p:txBody>
      </p:sp>
      <p:sp>
        <p:nvSpPr>
          <p:cNvPr id="4" name="TextShape 1">
            <a:extLst>
              <a:ext uri="{FF2B5EF4-FFF2-40B4-BE49-F238E27FC236}">
                <a16:creationId xmlns:a16="http://schemas.microsoft.com/office/drawing/2014/main" id="{3E149A4F-8F75-42CB-B615-01BC9B986F0D}"/>
              </a:ext>
            </a:extLst>
          </p:cNvPr>
          <p:cNvSpPr txBox="1"/>
          <p:nvPr/>
        </p:nvSpPr>
        <p:spPr>
          <a:xfrm>
            <a:off x="457200" y="370625"/>
            <a:ext cx="7848360" cy="427560"/>
          </a:xfrm>
          <a:prstGeom prst="rect">
            <a:avLst/>
          </a:prstGeom>
          <a:ln/>
        </p:spPr>
        <p:style>
          <a:lnRef idx="2">
            <a:schemeClr val="dk1"/>
          </a:lnRef>
          <a:fillRef idx="1">
            <a:schemeClr val="lt1"/>
          </a:fillRef>
          <a:effectRef idx="0">
            <a:schemeClr val="dk1"/>
          </a:effectRef>
          <a:fontRef idx="minor">
            <a:schemeClr val="dk1"/>
          </a:fontRef>
        </p:style>
        <p:txBody>
          <a:bodyPr lIns="90000" tIns="45000" rIns="90000" bIns="45000" anchor="b">
            <a:normAutofit lnSpcReduction="10000"/>
          </a:bodyPr>
          <a:lstStyle/>
          <a:p>
            <a:pPr lvl="0" fontAlgn="base">
              <a:spcBef>
                <a:spcPct val="0"/>
              </a:spcBef>
              <a:spcAft>
                <a:spcPct val="0"/>
              </a:spcAft>
            </a:pPr>
            <a:r>
              <a:rPr lang="fr-FR" sz="2400" b="0" i="0" dirty="0">
                <a:solidFill>
                  <a:srgbClr val="000000"/>
                </a:solidFill>
                <a:effectLst/>
                <a:latin typeface="bebas_neueregular"/>
              </a:rPr>
              <a:t>CLAS  -  Contrat Local d'Accompagnement Scolaire</a:t>
            </a:r>
            <a:endParaRPr lang="fr-FR" sz="24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788174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extShape 1"/>
          <p:cNvSpPr txBox="1"/>
          <p:nvPr/>
        </p:nvSpPr>
        <p:spPr>
          <a:xfrm>
            <a:off x="585360" y="78300"/>
            <a:ext cx="7848360" cy="652680"/>
          </a:xfrm>
          <a:prstGeom prst="rect">
            <a:avLst/>
          </a:prstGeom>
          <a:ln/>
        </p:spPr>
        <p:style>
          <a:lnRef idx="2">
            <a:schemeClr val="dk1"/>
          </a:lnRef>
          <a:fillRef idx="1">
            <a:schemeClr val="lt1"/>
          </a:fillRef>
          <a:effectRef idx="0">
            <a:schemeClr val="dk1"/>
          </a:effectRef>
          <a:fontRef idx="minor">
            <a:schemeClr val="dk1"/>
          </a:fontRef>
        </p:style>
        <p:txBody>
          <a:bodyPr lIns="90000" tIns="45000" rIns="90000" bIns="45000" anchor="b">
            <a:normAutofit fontScale="92500" lnSpcReduction="20000"/>
          </a:bodyPr>
          <a:lstStyle/>
          <a:p>
            <a:pPr lvl="0" fontAlgn="base">
              <a:spcBef>
                <a:spcPct val="0"/>
              </a:spcBef>
              <a:spcAft>
                <a:spcPct val="0"/>
              </a:spcAft>
            </a:pPr>
            <a:r>
              <a:rPr lang="fr-FR" sz="2400" dirty="0">
                <a:solidFill>
                  <a:srgbClr val="002060"/>
                </a:solidFill>
                <a:latin typeface="Arial" pitchFamily="34" charset="0"/>
                <a:cs typeface="Arial" pitchFamily="34" charset="0"/>
              </a:rPr>
              <a:t>Un cadre structurant : </a:t>
            </a:r>
          </a:p>
          <a:p>
            <a:pPr lvl="0" fontAlgn="base">
              <a:spcBef>
                <a:spcPct val="0"/>
              </a:spcBef>
              <a:spcAft>
                <a:spcPct val="0"/>
              </a:spcAft>
            </a:pPr>
            <a:r>
              <a:rPr lang="fr-FR" sz="2400" dirty="0">
                <a:solidFill>
                  <a:srgbClr val="002060"/>
                </a:solidFill>
                <a:latin typeface="Arial" pitchFamily="34" charset="0"/>
                <a:cs typeface="Arial" pitchFamily="34" charset="0"/>
              </a:rPr>
              <a:t>Le référentiel de financement des actions Clas </a:t>
            </a:r>
          </a:p>
        </p:txBody>
      </p:sp>
      <p:sp>
        <p:nvSpPr>
          <p:cNvPr id="132" name="TextShape 2"/>
          <p:cNvSpPr txBox="1"/>
          <p:nvPr/>
        </p:nvSpPr>
        <p:spPr>
          <a:xfrm>
            <a:off x="402256" y="825720"/>
            <a:ext cx="7860510" cy="5410200"/>
          </a:xfrm>
          <a:prstGeom prst="rect">
            <a:avLst/>
          </a:prstGeom>
          <a:noFill/>
          <a:ln>
            <a:noFill/>
          </a:ln>
        </p:spPr>
        <p:txBody>
          <a:bodyPr lIns="90000" tIns="45000" rIns="90000" bIns="45000">
            <a:normAutofit fontScale="92500"/>
          </a:bodyPr>
          <a:lstStyle/>
          <a:p>
            <a:pPr lvl="0">
              <a:defRPr/>
            </a:pPr>
            <a:endParaRPr lang="fr-FR" sz="1400" dirty="0">
              <a:solidFill>
                <a:srgbClr val="000000"/>
              </a:solidFill>
              <a:latin typeface="Calibri"/>
            </a:endParaRPr>
          </a:p>
          <a:p>
            <a:pPr lvl="0">
              <a:defRPr/>
            </a:pPr>
            <a:endParaRPr lang="fr-FR" sz="1400" dirty="0">
              <a:solidFill>
                <a:srgbClr val="000000"/>
              </a:solidFill>
              <a:latin typeface="Calibri"/>
            </a:endParaRPr>
          </a:p>
          <a:p>
            <a:pPr marL="285750" lvl="0" indent="-285750">
              <a:buFont typeface="Wingdings" panose="05000000000000000000" pitchFamily="2" charset="2"/>
              <a:buChar char="ü"/>
              <a:defRPr/>
            </a:pPr>
            <a:endParaRPr lang="fr-FR" sz="1400" dirty="0">
              <a:solidFill>
                <a:srgbClr val="000000"/>
              </a:solidFill>
              <a:latin typeface="Calibri"/>
            </a:endParaRPr>
          </a:p>
          <a:p>
            <a:pPr marL="285750" lvl="0" indent="-285750">
              <a:buFont typeface="Wingdings" panose="05000000000000000000" pitchFamily="2" charset="2"/>
              <a:buChar char="ü"/>
              <a:defRPr/>
            </a:pPr>
            <a:endParaRPr lang="fr-FR" sz="1400" dirty="0">
              <a:solidFill>
                <a:srgbClr val="000000"/>
              </a:solidFill>
              <a:latin typeface="Calibri"/>
            </a:endParaRPr>
          </a:p>
          <a:p>
            <a:pPr marL="285750" lvl="0" indent="-285750" algn="just">
              <a:buFont typeface="Wingdings" panose="05000000000000000000" pitchFamily="2" charset="2"/>
              <a:buChar char="ü"/>
              <a:defRPr/>
            </a:pPr>
            <a:r>
              <a:rPr lang="fr-FR" sz="1400" dirty="0">
                <a:solidFill>
                  <a:srgbClr val="000000"/>
                </a:solidFill>
                <a:latin typeface="Calibri"/>
              </a:rPr>
              <a:t>Propose </a:t>
            </a:r>
            <a:r>
              <a:rPr lang="fr-FR" sz="1400" b="1" dirty="0">
                <a:solidFill>
                  <a:srgbClr val="000000"/>
                </a:solidFill>
                <a:latin typeface="Calibri"/>
              </a:rPr>
              <a:t>aux enfants et aux jeunes l'appui et les ressources complémentaires </a:t>
            </a:r>
            <a:r>
              <a:rPr lang="fr-FR" sz="1400" dirty="0">
                <a:solidFill>
                  <a:srgbClr val="000000"/>
                </a:solidFill>
                <a:latin typeface="Calibri"/>
              </a:rPr>
              <a:t>dont ils ont besoin pour s'épanouir et réussir à l'école et qu'ils ne trouvent pas toujours dans leur environnement familial et social</a:t>
            </a:r>
            <a:endParaRPr lang="fr-FR" dirty="0"/>
          </a:p>
          <a:p>
            <a:pPr marL="285750" indent="-285750" algn="just" fontAlgn="t">
              <a:buFont typeface="Wingdings" panose="05000000000000000000" pitchFamily="2" charset="2"/>
              <a:buChar char="ü"/>
            </a:pPr>
            <a:r>
              <a:rPr lang="fr-FR" sz="1400" dirty="0">
                <a:solidFill>
                  <a:srgbClr val="0070C0"/>
                </a:solidFill>
                <a:latin typeface="Calibri"/>
              </a:rPr>
              <a:t>Crée les </a:t>
            </a:r>
            <a:r>
              <a:rPr lang="fr-FR" sz="1400" b="1" dirty="0">
                <a:solidFill>
                  <a:srgbClr val="0070C0"/>
                </a:solidFill>
                <a:latin typeface="Calibri"/>
              </a:rPr>
              <a:t>conditions d’une prise en compte</a:t>
            </a:r>
            <a:r>
              <a:rPr lang="fr-FR" sz="1400" dirty="0">
                <a:solidFill>
                  <a:srgbClr val="0070C0"/>
                </a:solidFill>
                <a:latin typeface="Calibri"/>
              </a:rPr>
              <a:t>, par les porteurs de projets, </a:t>
            </a:r>
            <a:r>
              <a:rPr lang="fr-FR" sz="1400" b="1" dirty="0">
                <a:solidFill>
                  <a:srgbClr val="0070C0"/>
                </a:solidFill>
                <a:latin typeface="Calibri"/>
              </a:rPr>
              <a:t>du rôle des parents dans l’éducation de leurs enfants</a:t>
            </a:r>
            <a:r>
              <a:rPr lang="fr-FR" sz="1400" dirty="0">
                <a:solidFill>
                  <a:srgbClr val="0070C0"/>
                </a:solidFill>
                <a:latin typeface="Calibri"/>
              </a:rPr>
              <a:t>, via notamment la facilitation et la médiation des relations avec l’école</a:t>
            </a:r>
            <a:endParaRPr lang="fr-FR" dirty="0"/>
          </a:p>
          <a:p>
            <a:pPr marL="285750" indent="-285750" algn="just">
              <a:buFont typeface="Wingdings" panose="05000000000000000000" pitchFamily="2" charset="2"/>
              <a:buChar char="ü"/>
            </a:pPr>
            <a:r>
              <a:rPr lang="fr-FR" sz="1400" dirty="0">
                <a:solidFill>
                  <a:srgbClr val="000000"/>
                </a:solidFill>
                <a:latin typeface="Calibri"/>
              </a:rPr>
              <a:t>N’a pas pour seule mission de favoriser la réussite scolaire, mais de </a:t>
            </a:r>
            <a:r>
              <a:rPr lang="fr-FR" sz="1400" b="1" dirty="0">
                <a:solidFill>
                  <a:srgbClr val="000000"/>
                </a:solidFill>
                <a:latin typeface="Calibri"/>
              </a:rPr>
              <a:t>créer les conditions favorables au développement de l’enfant et à son épanouissement dans son cadre scolaire mais aussi familial</a:t>
            </a:r>
            <a:r>
              <a:rPr lang="fr-FR" sz="1400" dirty="0">
                <a:solidFill>
                  <a:srgbClr val="000000"/>
                </a:solidFill>
                <a:latin typeface="Calibri"/>
              </a:rPr>
              <a:t>, en positivant et confortant les liens parent-enfant</a:t>
            </a:r>
            <a:r>
              <a:rPr lang="fr-FR" sz="1400" dirty="0">
                <a:solidFill>
                  <a:srgbClr val="0070C0"/>
                </a:solidFill>
                <a:latin typeface="Calibri"/>
              </a:rPr>
              <a:t> </a:t>
            </a:r>
            <a:endParaRPr lang="fr-FR" dirty="0"/>
          </a:p>
          <a:p>
            <a:pPr marL="285750" indent="-285750" algn="just" fontAlgn="t">
              <a:buFont typeface="Wingdings" panose="05000000000000000000" pitchFamily="2" charset="2"/>
              <a:buChar char="ü"/>
            </a:pPr>
            <a:r>
              <a:rPr lang="fr-FR" sz="1400" b="1" dirty="0">
                <a:solidFill>
                  <a:srgbClr val="0070C0"/>
                </a:solidFill>
                <a:latin typeface="Calibri"/>
              </a:rPr>
              <a:t>Ne s’adresse pas à tous les enfants</a:t>
            </a:r>
            <a:r>
              <a:rPr lang="fr-FR" sz="1400" dirty="0">
                <a:solidFill>
                  <a:srgbClr val="0070C0"/>
                </a:solidFill>
                <a:latin typeface="Calibri"/>
              </a:rPr>
              <a:t>, </a:t>
            </a:r>
            <a:r>
              <a:rPr lang="fr-FR" sz="1400" b="1" dirty="0">
                <a:solidFill>
                  <a:srgbClr val="0070C0"/>
                </a:solidFill>
                <a:latin typeface="Calibri"/>
              </a:rPr>
              <a:t>mais</a:t>
            </a:r>
            <a:r>
              <a:rPr lang="fr-FR" sz="1400" dirty="0">
                <a:solidFill>
                  <a:srgbClr val="0070C0"/>
                </a:solidFill>
                <a:latin typeface="Calibri"/>
              </a:rPr>
              <a:t> </a:t>
            </a:r>
            <a:r>
              <a:rPr lang="fr-FR" sz="1400" b="1" dirty="0">
                <a:solidFill>
                  <a:srgbClr val="0070C0"/>
                </a:solidFill>
                <a:latin typeface="Calibri"/>
              </a:rPr>
              <a:t>seulement à ceux pour lesquels un besoin a été repéré en concertation avec les établissements scolaires</a:t>
            </a:r>
          </a:p>
          <a:p>
            <a:pPr algn="just" fontAlgn="t"/>
            <a:endParaRPr lang="fr-FR" dirty="0"/>
          </a:p>
          <a:p>
            <a:pPr marL="283464" indent="-283464" algn="just"/>
            <a:r>
              <a:rPr lang="fr-FR" sz="1400" dirty="0">
                <a:solidFill>
                  <a:srgbClr val="000000"/>
                </a:solidFill>
                <a:latin typeface="Calibri"/>
              </a:rPr>
              <a:t>	Les </a:t>
            </a:r>
            <a:r>
              <a:rPr lang="fr-FR" sz="1400" b="1" dirty="0">
                <a:solidFill>
                  <a:srgbClr val="000000"/>
                </a:solidFill>
                <a:latin typeface="Calibri"/>
              </a:rPr>
              <a:t>actions</a:t>
            </a:r>
            <a:r>
              <a:rPr lang="fr-FR" sz="1400" dirty="0">
                <a:solidFill>
                  <a:srgbClr val="000000"/>
                </a:solidFill>
                <a:latin typeface="Calibri"/>
              </a:rPr>
              <a:t> conduites ont lieu </a:t>
            </a:r>
            <a:r>
              <a:rPr lang="fr-FR" sz="1400" b="1" dirty="0">
                <a:solidFill>
                  <a:srgbClr val="000000"/>
                </a:solidFill>
                <a:latin typeface="Calibri"/>
              </a:rPr>
              <a:t>en dehors des temps de l’école </a:t>
            </a:r>
            <a:r>
              <a:rPr lang="fr-FR" sz="1400" dirty="0">
                <a:solidFill>
                  <a:srgbClr val="000000"/>
                </a:solidFill>
                <a:latin typeface="Calibri"/>
              </a:rPr>
              <a:t>et sont </a:t>
            </a:r>
            <a:r>
              <a:rPr lang="fr-FR" sz="1400" b="1" dirty="0">
                <a:solidFill>
                  <a:srgbClr val="000000"/>
                </a:solidFill>
                <a:latin typeface="Calibri"/>
              </a:rPr>
              <a:t>centrées sur l'aide méthodologique au travail scolaire et sur les apports culturels </a:t>
            </a:r>
            <a:r>
              <a:rPr lang="fr-FR" sz="1400" dirty="0">
                <a:solidFill>
                  <a:srgbClr val="000000"/>
                </a:solidFill>
                <a:latin typeface="Calibri"/>
              </a:rPr>
              <a:t>nécessaires à la réussite des enfants contribuent à l'épanouissement personnel de l'enfant ainsi qu'à son bien-être à l’école mais également au sein de sa famille</a:t>
            </a:r>
            <a:endParaRPr lang="fr-FR" dirty="0"/>
          </a:p>
          <a:p>
            <a:pPr marL="173736" indent="-173736" algn="just" fontAlgn="t"/>
            <a:r>
              <a:rPr lang="fr-FR" sz="1400" b="1" dirty="0">
                <a:solidFill>
                  <a:srgbClr val="0070C0"/>
                </a:solidFill>
                <a:latin typeface="Calibri"/>
              </a:rPr>
              <a:t>	   Les parents sont associés aux actions</a:t>
            </a:r>
            <a:r>
              <a:rPr lang="fr-FR" sz="1400" dirty="0">
                <a:solidFill>
                  <a:srgbClr val="0070C0"/>
                </a:solidFill>
                <a:latin typeface="Calibri"/>
              </a:rPr>
              <a:t>, dans un souci de renforcer et d’améliorer notamment leurs relations </a:t>
            </a:r>
          </a:p>
          <a:p>
            <a:pPr marL="173736" indent="-173736" algn="just" fontAlgn="t"/>
            <a:r>
              <a:rPr lang="fr-FR" sz="1400" dirty="0">
                <a:solidFill>
                  <a:srgbClr val="0070C0"/>
                </a:solidFill>
                <a:latin typeface="Calibri"/>
              </a:rPr>
              <a:t>        avec l’école : Le Clas un espace d’informations de dialogue et de médiation avec les parents </a:t>
            </a:r>
          </a:p>
          <a:p>
            <a:pPr marL="173736" indent="-173736" algn="just" fontAlgn="t"/>
            <a:endParaRPr lang="fr-FR" sz="1400" dirty="0">
              <a:solidFill>
                <a:srgbClr val="0070C0"/>
              </a:solidFill>
              <a:latin typeface="Calibri"/>
            </a:endParaRPr>
          </a:p>
          <a:p>
            <a:pPr marL="173736" indent="-173736" algn="just" fontAlgn="t"/>
            <a:endParaRPr lang="fr-FR" dirty="0"/>
          </a:p>
          <a:p>
            <a:pPr algn="just"/>
            <a:r>
              <a:rPr lang="fr-FR" sz="1400" b="1" dirty="0">
                <a:solidFill>
                  <a:srgbClr val="0070C0"/>
                </a:solidFill>
                <a:latin typeface="Calibri"/>
              </a:rPr>
              <a:t>Cette double approche « enfants-parents » caractérise le Clas, le différenciant ainsi d’autres actions ciblées </a:t>
            </a:r>
            <a:r>
              <a:rPr lang="fr-FR" sz="1400" dirty="0">
                <a:solidFill>
                  <a:srgbClr val="000000"/>
                </a:solidFill>
                <a:latin typeface="Calibri"/>
              </a:rPr>
              <a:t>- en direction des enfants (accompagnement scolaire, programmes de réussite éducative, accueils périscolaires) </a:t>
            </a:r>
            <a:endParaRPr lang="fr-FR" dirty="0"/>
          </a:p>
          <a:p>
            <a:pPr algn="just"/>
            <a:r>
              <a:rPr lang="fr-FR" sz="1400" dirty="0">
                <a:solidFill>
                  <a:srgbClr val="000000"/>
                </a:solidFill>
                <a:latin typeface="Calibri"/>
              </a:rPr>
              <a:t>- en direction de leurs parents (les actions de soutien à la parentalité en lien avec l’école conduites dans le cadre des  Réseaux d’écoute d’appui aux parents, et des espaces parents au sein des établissements scolaires)</a:t>
            </a:r>
            <a:r>
              <a:rPr lang="fr-FR" dirty="0">
                <a:solidFill>
                  <a:srgbClr val="000000"/>
                </a:solidFill>
                <a:latin typeface="Calibri"/>
              </a:rPr>
              <a:t>.</a:t>
            </a:r>
            <a:endParaRPr lang="fr-FR" dirty="0"/>
          </a:p>
          <a:p>
            <a:pPr marL="274320" indent="-273960">
              <a:lnSpc>
                <a:spcPct val="100000"/>
              </a:lnSpc>
              <a:spcBef>
                <a:spcPts val="601"/>
              </a:spcBef>
              <a:buClr>
                <a:srgbClr val="629DD1"/>
              </a:buClr>
              <a:buSzPct val="70000"/>
              <a:buFont typeface="Wingdings" charset="2"/>
              <a:buChar char=""/>
            </a:pPr>
            <a:endParaRPr lang="fr-FR" sz="1400" b="0" strike="noStrike" spc="-1" dirty="0">
              <a:solidFill>
                <a:srgbClr val="000000"/>
              </a:solidFill>
              <a:latin typeface="Century Schoolbook"/>
            </a:endParaRPr>
          </a:p>
        </p:txBody>
      </p:sp>
      <p:sp>
        <p:nvSpPr>
          <p:cNvPr id="133" name="TextShape 3"/>
          <p:cNvSpPr txBox="1"/>
          <p:nvPr/>
        </p:nvSpPr>
        <p:spPr>
          <a:xfrm>
            <a:off x="8129160" y="5715000"/>
            <a:ext cx="609120" cy="520920"/>
          </a:xfrm>
          <a:prstGeom prst="rect">
            <a:avLst/>
          </a:prstGeom>
          <a:noFill/>
          <a:ln>
            <a:noFill/>
          </a:ln>
        </p:spPr>
        <p:txBody>
          <a:bodyPr lIns="90000" tIns="45000" rIns="90000" bIns="45000" anchor="ctr">
            <a:noAutofit/>
          </a:bodyPr>
          <a:lstStyle/>
          <a:p>
            <a:pPr algn="ctr">
              <a:lnSpc>
                <a:spcPct val="100000"/>
              </a:lnSpc>
            </a:pPr>
            <a:fld id="{1913D5E3-8C78-419D-A242-D1469B9C5653}" type="slidenum">
              <a:rPr lang="fr-FR" sz="1400" b="1" strike="noStrike" spc="-1">
                <a:solidFill>
                  <a:srgbClr val="FFFFFF"/>
                </a:solidFill>
                <a:latin typeface="Century Schoolbook"/>
              </a:rPr>
              <a:t>9</a:t>
            </a:fld>
            <a:endParaRPr lang="fr-FR" sz="1400" b="0" strike="noStrike" spc="-1" dirty="0">
              <a:latin typeface="Times New Roman"/>
            </a:endParaRPr>
          </a:p>
        </p:txBody>
      </p:sp>
      <p:sp>
        <p:nvSpPr>
          <p:cNvPr id="2" name="Flèche vers le bas 1"/>
          <p:cNvSpPr/>
          <p:nvPr/>
        </p:nvSpPr>
        <p:spPr>
          <a:xfrm>
            <a:off x="4114800" y="4953000"/>
            <a:ext cx="22662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3" name="Tableau 3">
            <a:extLst>
              <a:ext uri="{FF2B5EF4-FFF2-40B4-BE49-F238E27FC236}">
                <a16:creationId xmlns:a16="http://schemas.microsoft.com/office/drawing/2014/main" id="{84381DC9-D0A5-410A-8FFF-36379A455633}"/>
              </a:ext>
            </a:extLst>
          </p:cNvPr>
          <p:cNvGraphicFramePr>
            <a:graphicFrameLocks noGrp="1"/>
          </p:cNvGraphicFramePr>
          <p:nvPr>
            <p:extLst>
              <p:ext uri="{D42A27DB-BD31-4B8C-83A1-F6EECF244321}">
                <p14:modId xmlns:p14="http://schemas.microsoft.com/office/powerpoint/2010/main" val="1961158322"/>
              </p:ext>
            </p:extLst>
          </p:nvPr>
        </p:nvGraphicFramePr>
        <p:xfrm>
          <a:off x="694721" y="914400"/>
          <a:ext cx="7543800" cy="421918"/>
        </p:xfrm>
        <a:graphic>
          <a:graphicData uri="http://schemas.openxmlformats.org/drawingml/2006/table">
            <a:tbl>
              <a:tblPr firstRow="1" bandRow="1">
                <a:tableStyleId>{5C22544A-7EE6-4342-B048-85BDC9FD1C3A}</a:tableStyleId>
              </a:tblPr>
              <a:tblGrid>
                <a:gridCol w="7543800">
                  <a:extLst>
                    <a:ext uri="{9D8B030D-6E8A-4147-A177-3AD203B41FA5}">
                      <a16:colId xmlns:a16="http://schemas.microsoft.com/office/drawing/2014/main" val="3330764435"/>
                    </a:ext>
                  </a:extLst>
                </a:gridCol>
              </a:tblGrid>
              <a:tr h="4219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1F497D"/>
                          </a:solidFill>
                          <a:effectLst/>
                          <a:uLnTx/>
                          <a:uFillTx/>
                          <a:latin typeface="Calibri"/>
                          <a:ea typeface="+mn-ea"/>
                          <a:cs typeface="+mn-cs"/>
                        </a:rPr>
                        <a:t>Rappel du cadre règlementaire défini par la charte de l’accompagnement à la Scolarité</a:t>
                      </a:r>
                    </a:p>
                  </a:txBody>
                  <a:tcPr/>
                </a:tc>
                <a:extLst>
                  <a:ext uri="{0D108BD9-81ED-4DB2-BD59-A6C34878D82A}">
                    <a16:rowId xmlns:a16="http://schemas.microsoft.com/office/drawing/2014/main" val="1389352193"/>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5189</TotalTime>
  <Words>2620</Words>
  <Application>Microsoft Office PowerPoint</Application>
  <PresentationFormat>Affichage à l'écran (4:3)</PresentationFormat>
  <Paragraphs>289</Paragraphs>
  <Slides>23</Slides>
  <Notes>13</Notes>
  <HiddenSlides>0</HiddenSlides>
  <MMClips>0</MMClips>
  <ScaleCrop>false</ScaleCrop>
  <HeadingPairs>
    <vt:vector size="6" baseType="variant">
      <vt:variant>
        <vt:lpstr>Polices utilisées</vt:lpstr>
      </vt:variant>
      <vt:variant>
        <vt:i4>14</vt:i4>
      </vt:variant>
      <vt:variant>
        <vt:lpstr>Thème</vt:lpstr>
      </vt:variant>
      <vt:variant>
        <vt:i4>3</vt:i4>
      </vt:variant>
      <vt:variant>
        <vt:lpstr>Titres des diapositives</vt:lpstr>
      </vt:variant>
      <vt:variant>
        <vt:i4>23</vt:i4>
      </vt:variant>
    </vt:vector>
  </HeadingPairs>
  <TitlesOfParts>
    <vt:vector size="40" baseType="lpstr">
      <vt:lpstr>Amasis MT Pro</vt:lpstr>
      <vt:lpstr>Arial</vt:lpstr>
      <vt:lpstr>bebas_neueregular</vt:lpstr>
      <vt:lpstr>Calibri</vt:lpstr>
      <vt:lpstr>Century Schoolbook</vt:lpstr>
      <vt:lpstr>CG Omega</vt:lpstr>
      <vt:lpstr>Courier New</vt:lpstr>
      <vt:lpstr>Roboto</vt:lpstr>
      <vt:lpstr>Symbol</vt:lpstr>
      <vt:lpstr>Times New Roman</vt:lpstr>
      <vt:lpstr>Ubuntu Light</vt:lpstr>
      <vt:lpstr>Verdana</vt:lpstr>
      <vt:lpstr>Wingdings</vt:lpstr>
      <vt:lpstr>Wingdings 2</vt:lpstr>
      <vt:lpstr>Office Theme</vt:lpstr>
      <vt:lpstr>Office Theme</vt:lpstr>
      <vt:lpstr>1_Office Theme</vt:lpstr>
      <vt:lpstr>Présentation PowerPoint</vt:lpstr>
      <vt:lpstr>Programmation de notre rencontre</vt:lpstr>
      <vt:lpstr>Présentation PowerPoint</vt:lpstr>
      <vt:lpstr>Présentation PowerPoint</vt:lpstr>
      <vt:lpstr>Bilan 2024-2025 – Déclaration des réels</vt:lpstr>
      <vt:lpstr>Questionnaire Sphynx</vt:lpstr>
      <vt:lpstr>Dépôt des demandes en pluriannualité   1 seul dossier par structure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Depuis septembre 2021,  le financement des Clas peut être bonifié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COMITE DEPARTEMENTAL</dc:title>
  <dc:creator>Yolanda WETE-DIA-NZA 161</dc:creator>
  <cp:lastModifiedBy>Ludovic ADRIEN 161</cp:lastModifiedBy>
  <cp:revision>248</cp:revision>
  <cp:lastPrinted>2019-12-13T14:47:36Z</cp:lastPrinted>
  <dcterms:created xsi:type="dcterms:W3CDTF">2019-09-04T13:42:50Z</dcterms:created>
  <dcterms:modified xsi:type="dcterms:W3CDTF">2025-06-13T15:21:44Z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21</vt:i4>
  </property>
  <property fmtid="{D5CDD505-2E9C-101B-9397-08002B2CF9AE}" pid="8" name="PresentationFormat">
    <vt:lpwstr>Affichage à l'écran (4:3)</vt:lpwstr>
  </property>
  <property fmtid="{D5CDD505-2E9C-101B-9397-08002B2CF9AE}" pid="9" name="ScaleCrop">
    <vt:bool>false</vt:bool>
  </property>
  <property fmtid="{D5CDD505-2E9C-101B-9397-08002B2CF9AE}" pid="10" name="ShareDoc">
    <vt:bool>false</vt:bool>
  </property>
  <property fmtid="{D5CDD505-2E9C-101B-9397-08002B2CF9AE}" pid="11" name="Slides">
    <vt:i4>22</vt:i4>
  </property>
</Properties>
</file>