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2" r:id="rId5"/>
  </p:sldMasterIdLst>
  <p:notesMasterIdLst>
    <p:notesMasterId r:id="rId24"/>
  </p:notesMasterIdLst>
  <p:handoutMasterIdLst>
    <p:handoutMasterId r:id="rId25"/>
  </p:handoutMasterIdLst>
  <p:sldIdLst>
    <p:sldId id="256" r:id="rId6"/>
    <p:sldId id="354" r:id="rId7"/>
    <p:sldId id="361" r:id="rId8"/>
    <p:sldId id="362" r:id="rId9"/>
    <p:sldId id="363" r:id="rId10"/>
    <p:sldId id="369" r:id="rId11"/>
    <p:sldId id="364" r:id="rId12"/>
    <p:sldId id="371" r:id="rId13"/>
    <p:sldId id="365" r:id="rId14"/>
    <p:sldId id="366" r:id="rId15"/>
    <p:sldId id="368" r:id="rId16"/>
    <p:sldId id="323" r:id="rId17"/>
    <p:sldId id="336" r:id="rId18"/>
    <p:sldId id="346" r:id="rId19"/>
    <p:sldId id="372" r:id="rId20"/>
    <p:sldId id="325" r:id="rId21"/>
    <p:sldId id="360" r:id="rId22"/>
    <p:sldId id="279" r:id="rId23"/>
  </p:sldIdLst>
  <p:sldSz cx="10080625" cy="7559675"/>
  <p:notesSz cx="6797675" cy="987266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ine" initials="C" lastIdx="1" clrIdx="0">
    <p:extLst>
      <p:ext uri="{19B8F6BF-5375-455C-9EA6-DF929625EA0E}">
        <p15:presenceInfo xmlns:p15="http://schemas.microsoft.com/office/powerpoint/2012/main" userId="S::caroline.luciani@caf13.caf.fr::71e4cb69-ed9b-4e2e-9909-1fd2395680f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Style à thème 2 - Accentuation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04" autoAdjust="0"/>
    <p:restoredTop sz="94194" autoAdjust="0"/>
  </p:normalViewPr>
  <p:slideViewPr>
    <p:cSldViewPr>
      <p:cViewPr varScale="1">
        <p:scale>
          <a:sx n="95" d="100"/>
          <a:sy n="95" d="100"/>
        </p:scale>
        <p:origin x="2202" y="78"/>
      </p:cViewPr>
      <p:guideLst>
        <p:guide orient="horz" pos="2381"/>
        <p:guide pos="3175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B766D0E-ACF4-455E-9E2F-A87DF98DE05D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51163" cy="493713"/>
          </a:xfrm>
          <a:prstGeom prst="rect">
            <a:avLst/>
          </a:prstGeom>
          <a:noFill/>
          <a:ln>
            <a:noFill/>
          </a:ln>
        </p:spPr>
        <p:txBody>
          <a:bodyPr vert="horz" wrap="none" lIns="82197" tIns="41099" rIns="82197" bIns="41099" anchorCtr="0" compatLnSpc="0"/>
          <a:lstStyle>
            <a:lvl1pPr fontAlgn="auto" hangingPunct="0">
              <a:spcBef>
                <a:spcPts val="0"/>
              </a:spcBef>
              <a:spcAft>
                <a:spcPts val="0"/>
              </a:spcAft>
              <a:defRPr sz="1400">
                <a:latin typeface="Liberation Sans" pitchFamily="18"/>
                <a:ea typeface="Microsoft YaHei" pitchFamily="2"/>
                <a:cs typeface="Lucida Sans" pitchFamily="2"/>
              </a:defRPr>
            </a:lvl1pPr>
          </a:lstStyle>
          <a:p>
            <a:pPr>
              <a:defRPr sz="1400"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1B3A3A9-9650-42F3-965C-C88F3B08BC30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3846513" y="0"/>
            <a:ext cx="2951162" cy="493713"/>
          </a:xfrm>
          <a:prstGeom prst="rect">
            <a:avLst/>
          </a:prstGeom>
          <a:noFill/>
          <a:ln>
            <a:noFill/>
          </a:ln>
        </p:spPr>
        <p:txBody>
          <a:bodyPr vert="horz" wrap="none" lIns="82197" tIns="41099" rIns="82197" bIns="41099" anchorCtr="0" compatLnSpc="0"/>
          <a:lstStyle>
            <a:lvl1pPr algn="r" fontAlgn="auto" hangingPunct="0">
              <a:spcBef>
                <a:spcPts val="0"/>
              </a:spcBef>
              <a:spcAft>
                <a:spcPts val="0"/>
              </a:spcAft>
              <a:defRPr sz="1400">
                <a:latin typeface="Liberation Sans" pitchFamily="18"/>
                <a:ea typeface="Microsoft YaHei" pitchFamily="2"/>
                <a:cs typeface="Lucida Sans" pitchFamily="2"/>
              </a:defRPr>
            </a:lvl1pPr>
          </a:lstStyle>
          <a:p>
            <a:pPr>
              <a:defRPr sz="1400"/>
            </a:pPr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0A3B534-56E0-48D8-A8DE-30A4ADC3769E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9378950"/>
            <a:ext cx="2951163" cy="493713"/>
          </a:xfrm>
          <a:prstGeom prst="rect">
            <a:avLst/>
          </a:prstGeom>
          <a:noFill/>
          <a:ln>
            <a:noFill/>
          </a:ln>
        </p:spPr>
        <p:txBody>
          <a:bodyPr vert="horz" wrap="none" lIns="82197" tIns="41099" rIns="82197" bIns="41099" anchor="b" anchorCtr="0" compatLnSpc="0"/>
          <a:lstStyle>
            <a:lvl1pPr fontAlgn="auto" hangingPunct="0">
              <a:spcBef>
                <a:spcPts val="0"/>
              </a:spcBef>
              <a:spcAft>
                <a:spcPts val="0"/>
              </a:spcAft>
              <a:defRPr sz="1400">
                <a:latin typeface="Liberation Sans" pitchFamily="18"/>
                <a:ea typeface="Microsoft YaHei" pitchFamily="2"/>
                <a:cs typeface="Lucida Sans" pitchFamily="2"/>
              </a:defRPr>
            </a:lvl1pPr>
          </a:lstStyle>
          <a:p>
            <a:pPr>
              <a:defRPr sz="1400"/>
            </a:pP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FAD44CC-F635-4135-BEF4-44BD7AE0B50D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3846513" y="9378950"/>
            <a:ext cx="2951162" cy="493713"/>
          </a:xfrm>
          <a:prstGeom prst="rect">
            <a:avLst/>
          </a:prstGeom>
          <a:noFill/>
          <a:ln>
            <a:noFill/>
          </a:ln>
        </p:spPr>
        <p:txBody>
          <a:bodyPr vert="horz" wrap="none" lIns="82197" tIns="41099" rIns="82197" bIns="41099" numCol="1" anchor="b" anchorCtr="0" compatLnSpc="1">
            <a:prstTxWarp prst="textNoShape">
              <a:avLst/>
            </a:prstTxWarp>
          </a:bodyPr>
          <a:lstStyle>
            <a:lvl1pPr algn="r" hangingPunct="0">
              <a:defRPr sz="1400">
                <a:latin typeface="Liberation Sans" panose="020B0604020202020204" pitchFamily="34" charset="0"/>
                <a:ea typeface="Microsoft YaHei" panose="020B0503020204020204" pitchFamily="34" charset="-122"/>
                <a:cs typeface="Lucida Sans" panose="020B0602030504020204" pitchFamily="34" charset="0"/>
              </a:defRPr>
            </a:lvl1pPr>
          </a:lstStyle>
          <a:p>
            <a:fld id="{39B12F98-9BAD-4C68-89BF-AAF93221420F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ce réservé de l'image des diapositives 1">
            <a:extLst>
              <a:ext uri="{FF2B5EF4-FFF2-40B4-BE49-F238E27FC236}">
                <a16:creationId xmlns:a16="http://schemas.microsoft.com/office/drawing/2014/main" id="{FAD196C8-6939-4959-8343-309EEA3F68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931863" y="750888"/>
            <a:ext cx="4932362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54CCE767-0887-4663-B34E-F770987A5771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79450" y="4689475"/>
            <a:ext cx="5438775" cy="44434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endParaRPr lang="fr-FR" noProof="0"/>
          </a:p>
        </p:txBody>
      </p:sp>
      <p:sp>
        <p:nvSpPr>
          <p:cNvPr id="4" name="Espace réservé de l'en-tête 3">
            <a:extLst>
              <a:ext uri="{FF2B5EF4-FFF2-40B4-BE49-F238E27FC236}">
                <a16:creationId xmlns:a16="http://schemas.microsoft.com/office/drawing/2014/main" id="{16D0284F-91A3-4B0F-B879-CDCDA31909B8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51163" cy="4937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fr-FR" sz="13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059ABA-7D2D-4D01-A557-84FAC8C049FC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46513" y="0"/>
            <a:ext cx="2951162" cy="4937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fr-FR" sz="13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946999-C3D7-4299-8DB8-E5B3D6C7718A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9378950"/>
            <a:ext cx="2951163" cy="4937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fr-FR" sz="13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2722DBB-991D-43EE-894F-644DC5C51FF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46513" y="9378950"/>
            <a:ext cx="2951162" cy="49371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defRPr sz="1300">
                <a:latin typeface="Liberation Serif" panose="02020603050405020304" pitchFamily="18" charset="0"/>
                <a:ea typeface="Segoe UI" panose="020B0502040204020203" pitchFamily="34" charset="0"/>
                <a:cs typeface="Tahoma" panose="020B0604030504040204" pitchFamily="34" charset="0"/>
              </a:defRPr>
            </a:lvl1pPr>
          </a:lstStyle>
          <a:p>
            <a:fld id="{057B357B-1710-4055-9592-A68B93EF0ACE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5900" indent="-215900" algn="l" rtl="0" eaLnBrk="0" fontAlgn="base" hangingPunct="0">
      <a:spcBef>
        <a:spcPct val="30000"/>
      </a:spcBef>
      <a:spcAft>
        <a:spcPct val="0"/>
      </a:spcAft>
      <a:defRPr lang="fr-FR" sz="2000" kern="1200">
        <a:solidFill>
          <a:schemeClr val="tx1"/>
        </a:solidFill>
        <a:highlight>
          <a:scrgbClr r="0" g="0" b="0">
            <a:alpha val="0"/>
          </a:scrgbClr>
        </a:highlight>
        <a:latin typeface="Liberation Sans" pitchFamily="18"/>
        <a:ea typeface="Microsoft YaHei" pitchFamily="2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icrosoft YaHei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ce réservé de l'image des diapositives 1">
            <a:extLst>
              <a:ext uri="{FF2B5EF4-FFF2-40B4-BE49-F238E27FC236}">
                <a16:creationId xmlns:a16="http://schemas.microsoft.com/office/drawing/2014/main" id="{36BF11C3-5A3B-4D12-AC79-005BA90626D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miter lim="800000"/>
            <a:headEnd/>
            <a:tailEnd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C1A929FA-4729-4A78-80B5-E76652C1183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197273" indent="-197273" eaLnBrk="1" fontAlgn="auto">
              <a:spcBef>
                <a:spcPts val="0"/>
              </a:spcBef>
              <a:spcAft>
                <a:spcPts val="0"/>
              </a:spcAft>
              <a:defRPr/>
            </a:pPr>
            <a:endParaRPr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e l'image des diapositives 1">
            <a:extLst>
              <a:ext uri="{FF2B5EF4-FFF2-40B4-BE49-F238E27FC236}">
                <a16:creationId xmlns:a16="http://schemas.microsoft.com/office/drawing/2014/main" id="{BD098119-3431-401E-8CBB-1BA6BD6304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miter lim="800000"/>
            <a:headEnd/>
            <a:tailEnd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3B8F216E-DE91-4D54-B091-E979EEEE44B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197273" indent="-197273" eaLnBrk="1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945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e l'image des diapositives 1">
            <a:extLst>
              <a:ext uri="{FF2B5EF4-FFF2-40B4-BE49-F238E27FC236}">
                <a16:creationId xmlns:a16="http://schemas.microsoft.com/office/drawing/2014/main" id="{BD098119-3431-401E-8CBB-1BA6BD6304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miter lim="800000"/>
            <a:headEnd/>
            <a:tailEnd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3B8F216E-DE91-4D54-B091-E979EEEE44B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197273" indent="-197273" eaLnBrk="1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854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e l'image des diapositives 1">
            <a:extLst>
              <a:ext uri="{FF2B5EF4-FFF2-40B4-BE49-F238E27FC236}">
                <a16:creationId xmlns:a16="http://schemas.microsoft.com/office/drawing/2014/main" id="{BD098119-3431-401E-8CBB-1BA6BD6304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miter lim="800000"/>
            <a:headEnd/>
            <a:tailEnd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3B8F216E-DE91-4D54-B091-E979EEEE44B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197273" indent="-197273" eaLnBrk="1" fontAlgn="auto">
              <a:spcBef>
                <a:spcPts val="0"/>
              </a:spcBef>
              <a:spcAft>
                <a:spcPts val="0"/>
              </a:spcAft>
              <a:defRPr/>
            </a:pPr>
            <a:endParaRPr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699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e l'image des diapositives 1">
            <a:extLst>
              <a:ext uri="{FF2B5EF4-FFF2-40B4-BE49-F238E27FC236}">
                <a16:creationId xmlns:a16="http://schemas.microsoft.com/office/drawing/2014/main" id="{BD098119-3431-401E-8CBB-1BA6BD6304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miter lim="800000"/>
            <a:headEnd/>
            <a:tailEnd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3B8F216E-DE91-4D54-B091-E979EEEE44B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197273" indent="-197273" eaLnBrk="1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052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78609-0297-95B7-4FC6-FE9B72897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e l'image des diapositives 1">
            <a:extLst>
              <a:ext uri="{FF2B5EF4-FFF2-40B4-BE49-F238E27FC236}">
                <a16:creationId xmlns:a16="http://schemas.microsoft.com/office/drawing/2014/main" id="{8A4D72AB-7FFB-539A-6C41-D5475DCEB9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miter lim="800000"/>
            <a:headEnd/>
            <a:tailEnd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2980AD0C-683F-BC8F-6F8A-7D00ADA979D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197273" indent="-197273" eaLnBrk="1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320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e l'image des diapositives 1">
            <a:extLst>
              <a:ext uri="{FF2B5EF4-FFF2-40B4-BE49-F238E27FC236}">
                <a16:creationId xmlns:a16="http://schemas.microsoft.com/office/drawing/2014/main" id="{BD098119-3431-401E-8CBB-1BA6BD6304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miter lim="800000"/>
            <a:headEnd/>
            <a:tailEnd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3B8F216E-DE91-4D54-B091-E979EEEE44B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197273" indent="-197273" eaLnBrk="1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358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e l'image des diapositives 1">
            <a:extLst>
              <a:ext uri="{FF2B5EF4-FFF2-40B4-BE49-F238E27FC236}">
                <a16:creationId xmlns:a16="http://schemas.microsoft.com/office/drawing/2014/main" id="{BD098119-3431-401E-8CBB-1BA6BD63040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miter lim="800000"/>
            <a:headEnd/>
            <a:tailEnd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3B8F216E-DE91-4D54-B091-E979EEEE44B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197273" indent="-197273" eaLnBrk="1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5894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>
            <a:extLst>
              <a:ext uri="{FF2B5EF4-FFF2-40B4-BE49-F238E27FC236}">
                <a16:creationId xmlns:a16="http://schemas.microsoft.com/office/drawing/2014/main" id="{389C73BE-FA68-41C9-8407-169A84A6D1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729FCF"/>
          </a:solidFill>
          <a:ln w="25400">
            <a:solidFill>
              <a:srgbClr val="3465A4"/>
            </a:solidFill>
            <a:miter lim="800000"/>
            <a:headEnd/>
            <a:tailEnd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2CE1CBAA-9EC0-427A-BA91-52F97305DD6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197273" indent="-197273" eaLnBrk="1" fontAlgn="auto">
              <a:spcBef>
                <a:spcPts val="0"/>
              </a:spcBef>
              <a:spcAft>
                <a:spcPts val="0"/>
              </a:spcAft>
              <a:defRPr/>
            </a:pPr>
            <a:endParaRPr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F60B4A-ED1B-49D8-9C83-BFC4076B52B9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368915-7F21-49AA-AF16-A94EA9124FFA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12/2023 A. ADEL CT Parentalité</a:t>
            </a:r>
            <a:endParaRPr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5FCEE1-B515-4F30-9E81-8F17839D198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0D9534-3D46-4478-BD9A-2B6192EA9F1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53916823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E254E8-D46D-4A83-87F5-C70B6BB52C6D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ECA95D-387D-4F55-8D9B-DE69BB5C15CC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12/2023 A. ADEL CT Parentalité</a:t>
            </a:r>
            <a:endParaRPr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CD4D69-8A36-455E-B29E-891C91540C97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8ACC7-F8A5-44E8-A289-4A722C48557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60510443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B66F12-5392-4EA2-ACEA-2D91E8933F95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040BF4-746B-46E8-A28F-32319CD7ABA5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12/2023 A. ADEL CT Parentalité</a:t>
            </a:r>
            <a:endParaRPr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CBE2FB-8B07-4A2F-9D4A-CE5BD3EAE1B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9CAA62-E801-4534-9407-EF12510DCFF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98789936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384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3A6215F6-1709-46B0-8269-C574A8DAE69B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5FAD2531-F60E-4945-A2BD-7A0EDF1D92DB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12/2023 A. ADEL CT Parentalité</a:t>
            </a:r>
            <a:endParaRPr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F9EA05A-587B-45BA-84C6-46CD26CCFC8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16A1F1-6F4A-46F2-81EE-13855875F04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61368057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2B073982-B92E-42BD-814B-A423EBF1061F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1C40D5AD-7D57-44FE-8739-219164B6C957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12/2023 A. ADEL CT Parentalité</a:t>
            </a:r>
            <a:endParaRPr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FE3D19AC-77EC-4927-898F-9D7EF07970C6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5BE152-A411-4D2D-B286-A99D269CC033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34484427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594DBC64-3495-41D6-A423-0115EAD8D95F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DAE114BE-81E4-4EA5-A2E0-636BA785AE41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12/2023 A. ADEL CT Parentalité</a:t>
            </a:r>
            <a:endParaRPr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5D690047-5399-4BD9-A6F0-89A118B86A93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ACD384-FCBE-462E-9B15-F0403F86817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70940134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09DFCFA1-1A8A-42D8-8B7A-AD9EAD86EE12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2B820E28-5F72-40A1-81B5-45134B5A115E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12/2023 A. ADEL CT Parentalité</a:t>
            </a:r>
            <a:endParaRPr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3EB5EB27-05CE-488F-9522-5F7714C5A6A5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909FB-30D2-487B-B0B9-C60AB36E1D18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28198036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51DD99E9-621A-4C1B-848D-CD323043F822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34D882C9-1F17-46AF-B9B1-D616B0461BBE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12/2023 A. ADEL CT Parentalité</a:t>
            </a:r>
            <a:endParaRPr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1458E3F-A589-48CA-85B3-7FA99189BB44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7A52DC-1770-470B-923E-24C0BA98DD8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93525232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A315B37B-6676-4BD5-BF63-ADA0B863E30A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B0B945FA-F762-4BCC-812B-03350EBAD45A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12/2023 A. ADEL CT Parentalité</a:t>
            </a:r>
            <a:endParaRPr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6871D36-0151-4199-97A7-4380DC7CACB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81C351-A5CD-4B16-8A70-BBEBFB7C5DA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02573923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703E69-79B1-4AD9-9253-6B687A999FEC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45E211-70A2-40F1-9529-0996496780CB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12/2023 A. ADEL CT Parentalité</a:t>
            </a:r>
            <a:endParaRPr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1DBDF0-8629-4C0B-9310-1236D37DFCB4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1A4FFF-61E4-4367-A131-E72526D3BDA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76224322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F3D1B1-DBAE-443E-BF1D-184C39AEFE78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496B89-D56F-4002-89DE-26C2A628D0DE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12/2023 A. ADEL CT Parentalité</a:t>
            </a:r>
            <a:endParaRPr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42FBC6-CAC7-4843-8DB8-651F3A5F1B9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5B6731-72E4-42B8-A3E3-48D14A2BDE3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2261697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E254E8-D46D-4A83-87F5-C70B6BB52C6D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ECA95D-387D-4F55-8D9B-DE69BB5C15CC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12/2023 A. ADEL CT Parentalité</a:t>
            </a:r>
            <a:endParaRPr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CD4D69-8A36-455E-B29E-891C91540C97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68ACC7-F8A5-44E8-A289-4A722C48557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60510443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7330693-8407-48B9-AF3F-E6761EF3FC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CAFE3A-CA33-432A-A116-8E0B9EA1D8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238" y="1768475"/>
            <a:ext cx="9072562" cy="43846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775410-878B-40D8-8B28-E386AECBEEAF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238" y="6886575"/>
            <a:ext cx="2349500" cy="5222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fr-F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C771A0-FC36-490B-A16E-68F26D7BDF46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8050" y="6886575"/>
            <a:ext cx="3194050" cy="5222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fr-F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r>
              <a:rPr lang="fr-FR"/>
              <a:t>12/2023 A. ADEL CT Parentalité</a:t>
            </a:r>
            <a:endParaRPr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35B8AC-9849-453F-BE55-1ACD8BE8D8B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888" y="6886575"/>
            <a:ext cx="2347912" cy="5222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defRPr sz="1400">
                <a:latin typeface="Liberation Serif" panose="02020603050405020304" pitchFamily="18" charset="0"/>
                <a:ea typeface="Segoe UI" panose="020B0502040204020203" pitchFamily="34" charset="0"/>
                <a:cs typeface="Tahoma" panose="020B0604030504040204" pitchFamily="34" charset="0"/>
              </a:defRPr>
            </a:lvl1pPr>
          </a:lstStyle>
          <a:p>
            <a:fld id="{543400E7-6FE0-4768-9904-E1452C1D8E8B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fr-FR" sz="4400" kern="1200">
          <a:solidFill>
            <a:schemeClr val="tx2"/>
          </a:solidFill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iberation Sans" pitchFamily="34" charset="0"/>
          <a:ea typeface="Microsoft YaHei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iberation Sans" pitchFamily="34" charset="0"/>
          <a:ea typeface="Microsoft YaHei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iberation Sans" pitchFamily="34" charset="0"/>
          <a:ea typeface="Microsoft YaHei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iberation Sans" pitchFamily="34" charset="0"/>
          <a:ea typeface="Microsoft YaHei" pitchFamily="34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iberation Sans" pitchFamily="34" charset="0"/>
          <a:ea typeface="Microsoft YaHei" pitchFamily="34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iberation Sans" pitchFamily="34" charset="0"/>
          <a:ea typeface="Microsoft YaHei" pitchFamily="34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iberation Sans" pitchFamily="34" charset="0"/>
          <a:ea typeface="Microsoft YaHei" pitchFamily="34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iberation Sans" pitchFamily="34" charset="0"/>
          <a:ea typeface="Microsoft YaHei" pitchFamily="34" charset="-122"/>
        </a:defRPr>
      </a:lvl9pPr>
    </p:titleStyle>
    <p:bodyStyle>
      <a:lvl1pPr marL="342900" indent="-342900" algn="l" rtl="0" eaLnBrk="0" fontAlgn="base" hangingPunct="0">
        <a:spcBef>
          <a:spcPts val="1413"/>
        </a:spcBef>
        <a:spcAft>
          <a:spcPct val="0"/>
        </a:spcAft>
        <a:defRPr lang="fr-FR" sz="3200" kern="1200">
          <a:solidFill>
            <a:schemeClr val="tx1"/>
          </a:solidFill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pitchFamily="34" charset="0"/>
          <a:ea typeface="Microsoft YaHei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ea typeface="Microsoft YaHei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  <a:ea typeface="Microsoft YaHei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icrosoft YaHei" pitchFamily="34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icrosoft YaHei" pitchFamily="34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icrosoft YaHei" pitchFamily="34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icrosoft YaHei" pitchFamily="34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icrosoft YaHei" pitchFamily="34" charset="-122"/>
        </a:defRPr>
      </a:lvl9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7330693-8407-48B9-AF3F-E6761EF3FC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CAFE3A-CA33-432A-A116-8E0B9EA1D8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238" y="1768475"/>
            <a:ext cx="9072562" cy="43846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775410-878B-40D8-8B28-E386AECBEEAF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238" y="6886575"/>
            <a:ext cx="2349500" cy="5222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fr-F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C771A0-FC36-490B-A16E-68F26D7BDF46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8050" y="6886575"/>
            <a:ext cx="3194050" cy="5222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fr-F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>
              <a:defRPr/>
            </a:pPr>
            <a:r>
              <a:rPr lang="fr-FR"/>
              <a:t>12/2023 A. ADEL CT Parentalité</a:t>
            </a:r>
            <a:endParaRPr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35B8AC-9849-453F-BE55-1ACD8BE8D8B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888" y="6886575"/>
            <a:ext cx="2347912" cy="5222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defRPr sz="1400">
                <a:latin typeface="Liberation Serif" panose="02020603050405020304" pitchFamily="18" charset="0"/>
                <a:ea typeface="Segoe UI" panose="020B0502040204020203" pitchFamily="34" charset="0"/>
                <a:cs typeface="Tahoma" panose="020B0604030504040204" pitchFamily="34" charset="0"/>
              </a:defRPr>
            </a:lvl1pPr>
          </a:lstStyle>
          <a:p>
            <a:fld id="{543400E7-6FE0-4768-9904-E1452C1D8E8B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ransition spd="slow"/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fr-FR" sz="4400" kern="1200">
          <a:solidFill>
            <a:schemeClr val="tx2"/>
          </a:solidFill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iberation Sans" pitchFamily="34" charset="0"/>
          <a:ea typeface="Microsoft YaHei" pitchFamily="34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iberation Sans" pitchFamily="34" charset="0"/>
          <a:ea typeface="Microsoft YaHei" pitchFamily="34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iberation Sans" pitchFamily="34" charset="0"/>
          <a:ea typeface="Microsoft YaHei" pitchFamily="34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iberation Sans" pitchFamily="34" charset="0"/>
          <a:ea typeface="Microsoft YaHei" pitchFamily="34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iberation Sans" pitchFamily="34" charset="0"/>
          <a:ea typeface="Microsoft YaHei" pitchFamily="34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iberation Sans" pitchFamily="34" charset="0"/>
          <a:ea typeface="Microsoft YaHei" pitchFamily="34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iberation Sans" pitchFamily="34" charset="0"/>
          <a:ea typeface="Microsoft YaHei" pitchFamily="34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iberation Sans" pitchFamily="34" charset="0"/>
          <a:ea typeface="Microsoft YaHei" pitchFamily="34" charset="-122"/>
        </a:defRPr>
      </a:lvl9pPr>
    </p:titleStyle>
    <p:bodyStyle>
      <a:lvl1pPr marL="342900" indent="-342900" algn="l" rtl="0" eaLnBrk="0" fontAlgn="base" hangingPunct="0">
        <a:spcBef>
          <a:spcPts val="1413"/>
        </a:spcBef>
        <a:spcAft>
          <a:spcPct val="0"/>
        </a:spcAft>
        <a:defRPr lang="fr-FR" sz="3200" kern="1200">
          <a:solidFill>
            <a:schemeClr val="tx1"/>
          </a:solidFill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pitchFamily="34" charset="0"/>
          <a:ea typeface="Microsoft YaHei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itchFamily="34" charset="0"/>
          <a:ea typeface="Microsoft YaHei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itchFamily="34" charset="0"/>
          <a:ea typeface="Microsoft YaHei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icrosoft YaHei" pitchFamily="34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icrosoft YaHei" pitchFamily="34" charset="-122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icrosoft YaHei" pitchFamily="34" charset="-122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icrosoft YaHei" pitchFamily="34" charset="-122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34" charset="0"/>
          <a:ea typeface="Microsoft YaHei" pitchFamily="34" charset="-122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711D1708-FAC1-4EF6-9CAC-57CD31E079E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56043" y="2333378"/>
            <a:ext cx="9071640" cy="3525771"/>
          </a:xfrm>
        </p:spPr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 eaLnBrk="1" fontAlgn="auto">
              <a:spcBef>
                <a:spcPts val="1417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fr-FR" dirty="0">
                <a:solidFill>
                  <a:srgbClr val="006699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Webinaire parentalité -  </a:t>
            </a:r>
          </a:p>
          <a:p>
            <a:pPr marL="0" indent="0" algn="ctr" eaLnBrk="1" fontAlgn="auto">
              <a:spcBef>
                <a:spcPts val="1417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fr-FR" dirty="0">
                <a:solidFill>
                  <a:srgbClr val="006699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Modalités du futur réseau parentalité</a:t>
            </a:r>
          </a:p>
          <a:p>
            <a:pPr marL="0" indent="0" algn="ctr" eaLnBrk="1" fontAlgn="auto">
              <a:spcBef>
                <a:spcPts val="1417"/>
              </a:spcBef>
              <a:spcAft>
                <a:spcPts val="0"/>
              </a:spcAft>
              <a:buFont typeface="StarSymbol"/>
              <a:buNone/>
              <a:defRPr/>
            </a:pPr>
            <a:endParaRPr lang="fr-FR" dirty="0">
              <a:solidFill>
                <a:srgbClr val="006699"/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pic>
        <p:nvPicPr>
          <p:cNvPr id="2052" name="Image 3">
            <a:extLst>
              <a:ext uri="{FF2B5EF4-FFF2-40B4-BE49-F238E27FC236}">
                <a16:creationId xmlns:a16="http://schemas.microsoft.com/office/drawing/2014/main" id="{0C7E3EB6-8085-42FC-AC83-545A8D9E54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08" y="1598613"/>
            <a:ext cx="1728192" cy="179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Image 4">
            <a:extLst>
              <a:ext uri="{FF2B5EF4-FFF2-40B4-BE49-F238E27FC236}">
                <a16:creationId xmlns:a16="http://schemas.microsoft.com/office/drawing/2014/main" id="{181453FC-4BAE-4C16-9E7F-17B0CA08A5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650"/>
            <a:ext cx="10079038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ZoneTexte 3">
            <a:extLst>
              <a:ext uri="{FF2B5EF4-FFF2-40B4-BE49-F238E27FC236}">
                <a16:creationId xmlns:a16="http://schemas.microsoft.com/office/drawing/2014/main" id="{5482D5FD-972E-48EA-AD25-B08E5DD25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755650"/>
            <a:ext cx="9001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fr-FR" sz="2400" b="1" dirty="0">
                <a:solidFill>
                  <a:schemeClr val="bg1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Schéma Départemental de Services aux Familles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E7433C7-0750-45B0-8343-9135DA3B7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359" y="5447205"/>
            <a:ext cx="2048979" cy="187459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af des Bouches du Rhône - Caf 13 - Caf Marseille - Home | Facebook">
            <a:extLst>
              <a:ext uri="{FF2B5EF4-FFF2-40B4-BE49-F238E27FC236}">
                <a16:creationId xmlns:a16="http://schemas.microsoft.com/office/drawing/2014/main" id="{86E46ECD-1F9A-405E-972D-661ABCF3E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24" y="521252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4BA3FF-7DCA-43F0-8269-5DDE2B7E8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238" y="301625"/>
            <a:ext cx="9072562" cy="1262063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fr-FR" b="1" dirty="0"/>
              <a:t>Objectif du webinaire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0F65A6-B967-4A3C-9032-1E5421E18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238" y="1768475"/>
            <a:ext cx="9072562" cy="4384675"/>
          </a:xfrm>
        </p:spPr>
        <p:txBody>
          <a:bodyPr wrap="square" anchor="t">
            <a:normAutofit/>
          </a:bodyPr>
          <a:lstStyle/>
          <a:p>
            <a:r>
              <a:rPr lang="fr-FR" b="1" dirty="0"/>
              <a:t>	</a:t>
            </a:r>
          </a:p>
          <a:p>
            <a:endParaRPr lang="fr-FR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b="1" dirty="0"/>
              <a:t>Présenter les modalités de la refonte du réseau parentalité</a:t>
            </a:r>
            <a:endParaRPr lang="fr-FR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b="1" dirty="0"/>
              <a:t>Rappeler le cadre réglementaire du dispositif REAAP animation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6122977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34F518-1861-4E76-B70E-7F96B38C08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0395" y="683493"/>
            <a:ext cx="9072562" cy="2182068"/>
          </a:xfrm>
        </p:spPr>
        <p:txBody>
          <a:bodyPr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eaLnBrk="1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Refonte du réseau parentalité: les nouvelles modalités</a:t>
            </a:r>
            <a:endParaRPr lang="fr-FR" b="1" dirty="0">
              <a:highlight>
                <a:scrgbClr r="0" g="0" b="0">
                  <a:alpha val="0"/>
                </a:scrgbClr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6" name="Image 3">
            <a:extLst>
              <a:ext uri="{FF2B5EF4-FFF2-40B4-BE49-F238E27FC236}">
                <a16:creationId xmlns:a16="http://schemas.microsoft.com/office/drawing/2014/main" id="{77128E6F-CF93-4949-A2E8-C25E19CC5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238" y="3450481"/>
            <a:ext cx="9072562" cy="10206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3983356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89568F-BD72-32A1-06C7-540CB1DFC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979637"/>
            <a:ext cx="9146076" cy="464269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endParaRPr lang="fr-FR" sz="2400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endParaRPr lang="fr-FR" sz="240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Renforcer une politique de soutien à la parentalité cohérente et adaptée aux besoins des familles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Fédérer les acteurs du territoire autour d’une culture commune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Améliorer la lisibilité et la complémentarité de l’offre parentalité</a:t>
            </a:r>
            <a:endParaRPr lang="fr-FR" sz="2400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endParaRPr lang="fr-FR" sz="240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0" indent="0" algn="just"/>
            <a:endParaRPr lang="fr-FR" sz="24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0" indent="0" algn="just"/>
            <a:endParaRPr lang="fr-FR" sz="2400" b="1" dirty="0">
              <a:solidFill>
                <a:schemeClr val="accent2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725CE0-7063-1D1E-06EC-DF1707E59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4" y="529432"/>
            <a:ext cx="10080625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6AF87D0-AC1A-0BDA-8CAC-CCE589D41F22}"/>
              </a:ext>
            </a:extLst>
          </p:cNvPr>
          <p:cNvSpPr txBox="1"/>
          <p:nvPr/>
        </p:nvSpPr>
        <p:spPr>
          <a:xfrm>
            <a:off x="135056" y="755502"/>
            <a:ext cx="9937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ea typeface="Liberation Sans" panose="020B0604020202020204" pitchFamily="34" charset="0"/>
                <a:cs typeface="Calibri" panose="020F0502020204030204" pitchFamily="34" charset="0"/>
              </a:rPr>
              <a:t>Pourquoi ce nouvel appel à projet?</a:t>
            </a:r>
            <a:endParaRPr lang="fr-FR" sz="3600" dirty="0">
              <a:solidFill>
                <a:schemeClr val="bg1"/>
              </a:solidFill>
              <a:ea typeface="Liberation Sans" panose="020B06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573250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89568F-BD72-32A1-06C7-540CB1DFC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724" y="2411685"/>
            <a:ext cx="9146076" cy="43924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Mobiliser professionnels et parents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Développer les échanges et la coopération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Structurer l’offre territoriale en lien avec les CTG et CDC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Mieux communiquer auprès des familles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Partager de bonnes pratiques et favoriser la montée en compétences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725CE0-7063-1D1E-06EC-DF1707E59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4" y="529432"/>
            <a:ext cx="10080625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6AF87D0-AC1A-0BDA-8CAC-CCE589D41F22}"/>
              </a:ext>
            </a:extLst>
          </p:cNvPr>
          <p:cNvSpPr txBox="1"/>
          <p:nvPr/>
        </p:nvSpPr>
        <p:spPr>
          <a:xfrm>
            <a:off x="70966" y="706025"/>
            <a:ext cx="9937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  <a:ea typeface="Liberation Sans" panose="020B0604020202020204" pitchFamily="34" charset="0"/>
                <a:cs typeface="Calibri" panose="020F0502020204030204" pitchFamily="34" charset="0"/>
              </a:rPr>
              <a:t>Objectifs attendus</a:t>
            </a:r>
          </a:p>
        </p:txBody>
      </p:sp>
    </p:spTree>
    <p:extLst>
      <p:ext uri="{BB962C8B-B14F-4D97-AF65-F5344CB8AC3E}">
        <p14:creationId xmlns:p14="http://schemas.microsoft.com/office/powerpoint/2010/main" val="21986204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89568F-BD72-32A1-06C7-540CB1DFC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724" y="2411685"/>
            <a:ext cx="9146076" cy="4752528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Découpage du département en 2 territoires: 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Marseille 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Hors Marseille</a:t>
            </a:r>
            <a:endParaRPr lang="fr-FR" sz="20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200" lvl="1" indent="0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</a:pPr>
            <a:endParaRPr lang="fr-FR" sz="2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fr-FR" sz="2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</a:pPr>
            <a:endParaRPr lang="fr-FR" sz="2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Caf souhaite 2 partenaires: un pour chacun des territoires</a:t>
            </a:r>
            <a:endParaRPr lang="fr-F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725CE0-7063-1D1E-06EC-DF1707E59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4" y="529432"/>
            <a:ext cx="10080625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6AF87D0-AC1A-0BDA-8CAC-CCE589D41F22}"/>
              </a:ext>
            </a:extLst>
          </p:cNvPr>
          <p:cNvSpPr txBox="1"/>
          <p:nvPr/>
        </p:nvSpPr>
        <p:spPr>
          <a:xfrm>
            <a:off x="503238" y="729534"/>
            <a:ext cx="9937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ea typeface="Liberation Sans" panose="020B0604020202020204" pitchFamily="34" charset="0"/>
                <a:cs typeface="Calibri" panose="020F0502020204030204" pitchFamily="34" charset="0"/>
              </a:rPr>
              <a:t>Organisation territoriale</a:t>
            </a:r>
            <a:endParaRPr lang="fr-FR" sz="3600" dirty="0">
              <a:solidFill>
                <a:schemeClr val="bg1"/>
              </a:solidFill>
              <a:ea typeface="Liberation Sans" panose="020B0604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CA70A34-D19B-49CC-EEDD-D0B7996C14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144" y="2843733"/>
            <a:ext cx="5767705" cy="34137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8048236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89568F-BD72-32A1-06C7-540CB1DFC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816" y="2123653"/>
            <a:ext cx="9146076" cy="490659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Coordination et animation du réseau d’acteurs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Recueil des besoins des acteurs</a:t>
            </a:r>
          </a:p>
          <a:p>
            <a:pPr marL="457200" lvl="1" indent="0">
              <a:buNone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Organisation de rencontres et d’évènements à l’échelon départemental</a:t>
            </a:r>
          </a:p>
          <a:p>
            <a:pPr marL="457200" lvl="1" indent="0">
              <a:buNone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Organisation de rencontres avec les acteurs et les parents à l’échelon local</a:t>
            </a:r>
          </a:p>
          <a:p>
            <a:pPr marL="457200" lvl="1" indent="0">
              <a:buNone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Valorisation des expériences développées dans les territoires en vue d’une mutualisation de celles-ci et d’un échange de bonnes pratiques</a:t>
            </a:r>
          </a:p>
          <a:p>
            <a:pPr marL="457200" lvl="1" indent="0">
              <a:buNone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Appui et aide méthodologique aux porteurs de projets</a:t>
            </a:r>
          </a:p>
          <a:p>
            <a:pPr marL="457200" lvl="1" indent="0">
              <a:buNone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Elaboration de propositions de formation et sensibilisation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725CE0-7063-1D1E-06EC-DF1707E59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4" y="529432"/>
            <a:ext cx="10080625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6AF87D0-AC1A-0BDA-8CAC-CCE589D41F22}"/>
              </a:ext>
            </a:extLst>
          </p:cNvPr>
          <p:cNvSpPr txBox="1"/>
          <p:nvPr/>
        </p:nvSpPr>
        <p:spPr>
          <a:xfrm>
            <a:off x="290775" y="744894"/>
            <a:ext cx="9937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ea typeface="Liberation Sans" panose="020B0604020202020204" pitchFamily="34" charset="0"/>
                <a:cs typeface="Calibri" panose="020F0502020204030204" pitchFamily="34" charset="0"/>
              </a:rPr>
              <a:t>Missions principales</a:t>
            </a:r>
            <a:endParaRPr lang="fr-FR" sz="3600" dirty="0">
              <a:solidFill>
                <a:schemeClr val="bg1"/>
              </a:solidFill>
              <a:ea typeface="Liberation Sans" panose="020B06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136205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472E80-8C79-E436-EE3C-D300C07DF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16" y="263525"/>
            <a:ext cx="9072562" cy="1060451"/>
          </a:xfrm>
        </p:spPr>
        <p:txBody>
          <a:bodyPr/>
          <a:lstStyle/>
          <a:p>
            <a:pPr>
              <a:buNone/>
            </a:pP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F388B3-7D6D-10BC-A958-646456B6A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2400" b="1" dirty="0"/>
              <a:t>Communication, capitalisation et diffusion de l’information auprès des acteurs locaux: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sz="2400" b="1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800" dirty="0"/>
              <a:t>  </a:t>
            </a:r>
            <a:r>
              <a:rPr lang="fr-FR" sz="2000" dirty="0"/>
              <a:t>Organisation de la circulation de l’information (lettres d’information, articles dans la presse, site internet, réseaux sociaux </a:t>
            </a:r>
            <a:r>
              <a:rPr lang="fr-FR" sz="2000" dirty="0" err="1"/>
              <a:t>ect</a:t>
            </a:r>
            <a:r>
              <a:rPr lang="fr-FR" sz="2000" dirty="0"/>
              <a:t>…)</a:t>
            </a:r>
          </a:p>
          <a:p>
            <a:pPr marL="457200" lvl="1" indent="0">
              <a:buNone/>
            </a:pPr>
            <a:endParaRPr lang="fr-FR" sz="2000" dirty="0"/>
          </a:p>
          <a:p>
            <a:pPr marL="857250" lvl="1" indent="-457200">
              <a:buFont typeface="Wingdings" panose="05000000000000000000" pitchFamily="2" charset="2"/>
              <a:buChar char="§"/>
            </a:pPr>
            <a:r>
              <a:rPr lang="fr-FR" sz="2000" dirty="0"/>
              <a:t>Elaboration d’un répertoire des actions</a:t>
            </a:r>
          </a:p>
          <a:p>
            <a:pPr marL="400050" lvl="1" indent="0">
              <a:buNone/>
            </a:pPr>
            <a:endParaRPr lang="fr-FR" sz="2000" dirty="0"/>
          </a:p>
          <a:p>
            <a:pPr marL="857250" lvl="1" indent="-457200">
              <a:buFont typeface="Wingdings" panose="05000000000000000000" pitchFamily="2" charset="2"/>
              <a:buChar char="§"/>
            </a:pPr>
            <a:r>
              <a:rPr lang="fr-FR" sz="2000" dirty="0"/>
              <a:t>Elaboration d’une base de ressources documentaires</a:t>
            </a:r>
          </a:p>
          <a:p>
            <a:pPr marL="400050" lvl="1" indent="0">
              <a:buNone/>
            </a:pPr>
            <a:endParaRPr lang="fr-FR" sz="2000" dirty="0"/>
          </a:p>
          <a:p>
            <a:pPr marL="857250" lvl="1" indent="-457200">
              <a:buFont typeface="Wingdings" panose="05000000000000000000" pitchFamily="2" charset="2"/>
              <a:buChar char="§"/>
            </a:pPr>
            <a:r>
              <a:rPr lang="fr-FR" sz="2000" dirty="0"/>
              <a:t>Identification et diffusion des bonnes pratiques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94695B4-C545-9898-B103-38CBECE3A5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5426"/>
            <a:ext cx="10080625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60D0EFD-C2F7-BA8F-F473-A94476ABAA8E}"/>
              </a:ext>
            </a:extLst>
          </p:cNvPr>
          <p:cNvSpPr txBox="1"/>
          <p:nvPr/>
        </p:nvSpPr>
        <p:spPr>
          <a:xfrm>
            <a:off x="2185236" y="430207"/>
            <a:ext cx="59514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ea typeface="Liberation Sans" panose="020B0604020202020204" pitchFamily="34" charset="0"/>
                <a:cs typeface="Calibri" panose="020F0502020204030204" pitchFamily="34" charset="0"/>
              </a:rPr>
              <a:t>Missions principales (suite)</a:t>
            </a:r>
            <a:endParaRPr lang="fr-FR" sz="3600" dirty="0">
              <a:solidFill>
                <a:schemeClr val="bg1"/>
              </a:solidFill>
              <a:ea typeface="Liberation Sans" panose="020B06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424693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89568F-BD72-32A1-06C7-540CB1DFC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792" y="2123653"/>
            <a:ext cx="9432254" cy="4733662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Associations loi 1901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Associations reconnues d’utilité publique à caractère social ou sanitaire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Etablissements du secteur public et/ou privé à caractère social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Collectivités territoriales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fr-FR" sz="24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725CE0-7063-1D1E-06EC-DF1707E59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4" y="529432"/>
            <a:ext cx="10080625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6AF87D0-AC1A-0BDA-8CAC-CCE589D41F22}"/>
              </a:ext>
            </a:extLst>
          </p:cNvPr>
          <p:cNvSpPr txBox="1"/>
          <p:nvPr/>
        </p:nvSpPr>
        <p:spPr>
          <a:xfrm>
            <a:off x="359792" y="702360"/>
            <a:ext cx="9937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ea typeface="Liberation Sans" panose="020B0604020202020204" pitchFamily="34" charset="0"/>
                <a:cs typeface="Calibri" panose="020F0502020204030204" pitchFamily="34" charset="0"/>
              </a:rPr>
              <a:t>Qui peut candidater?</a:t>
            </a:r>
            <a:endParaRPr lang="fr-FR" sz="3600" dirty="0">
              <a:solidFill>
                <a:schemeClr val="bg1"/>
              </a:solidFill>
              <a:ea typeface="Liberation Sans" panose="020B06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504658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89568F-BD72-32A1-06C7-540CB1DFC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768" y="1893889"/>
            <a:ext cx="9289032" cy="4392488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Dépôt via la plateforme AFAS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Description détaillée du projet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Budget prévisionnel et co-financements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CV du professionnel pressenti</a:t>
            </a:r>
            <a:endParaRPr lang="fr-FR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725CE0-7063-1D1E-06EC-DF1707E59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4" y="529432"/>
            <a:ext cx="10080625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6AF87D0-AC1A-0BDA-8CAC-CCE589D41F22}"/>
              </a:ext>
            </a:extLst>
          </p:cNvPr>
          <p:cNvSpPr txBox="1"/>
          <p:nvPr/>
        </p:nvSpPr>
        <p:spPr>
          <a:xfrm>
            <a:off x="359792" y="702360"/>
            <a:ext cx="9937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ea typeface="Liberation Sans" panose="020B0604020202020204" pitchFamily="34" charset="0"/>
                <a:cs typeface="Calibri" panose="020F0502020204030204" pitchFamily="34" charset="0"/>
              </a:rPr>
              <a:t>Dossier de candidature</a:t>
            </a:r>
            <a:endParaRPr lang="fr-FR" sz="3600" dirty="0">
              <a:solidFill>
                <a:schemeClr val="bg1"/>
              </a:solidFill>
              <a:ea typeface="Liberation Sans" panose="020B06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024445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89568F-BD72-32A1-06C7-540CB1DFC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795" y="2339677"/>
            <a:ext cx="9289032" cy="4392488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parentalite@caf13.caf.fr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725CE0-7063-1D1E-06EC-DF1707E59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20083"/>
            <a:ext cx="10080625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6AF87D0-AC1A-0BDA-8CAC-CCE589D41F22}"/>
              </a:ext>
            </a:extLst>
          </p:cNvPr>
          <p:cNvSpPr txBox="1"/>
          <p:nvPr/>
        </p:nvSpPr>
        <p:spPr>
          <a:xfrm>
            <a:off x="359792" y="702360"/>
            <a:ext cx="9937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ea typeface="Liberation Sans" panose="020B0604020202020204" pitchFamily="34" charset="0"/>
                <a:cs typeface="Calibri" panose="020F0502020204030204" pitchFamily="34" charset="0"/>
              </a:rPr>
              <a:t>Contact</a:t>
            </a:r>
            <a:endParaRPr lang="fr-FR" sz="3600" dirty="0">
              <a:solidFill>
                <a:schemeClr val="bg1"/>
              </a:solidFill>
              <a:ea typeface="Liberation Sans" panose="020B06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DB2343B5-2838-4571-C3D9-9A9F048C34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00806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024905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34F518-1861-4E76-B70E-7F96B38C08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7784" y="301625"/>
            <a:ext cx="9288016" cy="2110060"/>
          </a:xfrm>
        </p:spPr>
        <p:txBody>
          <a:bodyPr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eaLnBrk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br>
              <a:rPr lang="fr-FR" b="1" dirty="0">
                <a:highlight>
                  <a:scrgbClr r="0" g="0" b="0">
                    <a:alpha val="0"/>
                  </a:scrgbClr>
                </a:highlight>
              </a:rPr>
            </a:br>
            <a:r>
              <a:rPr lang="fr-FR" b="1" dirty="0"/>
              <a:t>Réseau Parentalité </a:t>
            </a:r>
            <a:br>
              <a:rPr lang="fr-FR" b="1" dirty="0"/>
            </a:br>
            <a:endParaRPr lang="fr-FR" b="1" dirty="0">
              <a:highlight>
                <a:scrgbClr r="0" g="0" b="0">
                  <a:alpha val="0"/>
                </a:scrgbClr>
              </a:highlight>
            </a:endParaRPr>
          </a:p>
        </p:txBody>
      </p:sp>
      <p:pic>
        <p:nvPicPr>
          <p:cNvPr id="3076" name="Image 3">
            <a:extLst>
              <a:ext uri="{FF2B5EF4-FFF2-40B4-BE49-F238E27FC236}">
                <a16:creationId xmlns:a16="http://schemas.microsoft.com/office/drawing/2014/main" id="{77128E6F-CF93-4949-A2E8-C25E19CC5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072" y="4430660"/>
            <a:ext cx="4459287" cy="501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Espace réservé du contenu 3" descr="Une image contenant personne, terrain, extérieur, debout&#10;&#10;Description générée automatiquement">
            <a:extLst>
              <a:ext uri="{FF2B5EF4-FFF2-40B4-BE49-F238E27FC236}">
                <a16:creationId xmlns:a16="http://schemas.microsoft.com/office/drawing/2014/main" id="{D3E103AA-EF1B-46AA-8A45-020F88E9868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312" y="3779837"/>
            <a:ext cx="4460875" cy="2509242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A6F0B64-934D-BF62-7B80-03D945D6BB5C}"/>
              </a:ext>
            </a:extLst>
          </p:cNvPr>
          <p:cNvSpPr txBox="1"/>
          <p:nvPr/>
        </p:nvSpPr>
        <p:spPr>
          <a:xfrm>
            <a:off x="215776" y="2655238"/>
            <a:ext cx="7416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cadre réglementaire</a:t>
            </a:r>
            <a:endParaRPr lang="fr-FR" sz="4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341588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5BDA4D40-0126-4915-8934-02E00CDD9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4030" y="1568406"/>
            <a:ext cx="9072563" cy="5149822"/>
          </a:xfrm>
        </p:spPr>
        <p:txBody>
          <a:bodyPr/>
          <a:lstStyle/>
          <a:p>
            <a:pPr algn="just" fontAlgn="base">
              <a:lnSpc>
                <a:spcPct val="107000"/>
              </a:lnSpc>
              <a:spcAft>
                <a:spcPts val="800"/>
              </a:spcAft>
            </a:pPr>
            <a:endParaRPr lang="fr-FR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SimSun" panose="02010600030101010101" pitchFamily="2" charset="-122"/>
              <a:cs typeface="Calibri" panose="020F0502020204030204" pitchFamily="34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fr-FR" sz="2800" b="1" dirty="0">
                <a:solidFill>
                  <a:srgbClr val="000000"/>
                </a:solidFill>
                <a:effectLst/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	</a:t>
            </a:r>
            <a:r>
              <a:rPr lang="fr-FR" sz="2800" dirty="0">
                <a:solidFill>
                  <a:srgbClr val="000000"/>
                </a:solidFill>
                <a:effectLst/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Les REAAP animation s’inscrivent dans le référentiel </a:t>
            </a:r>
            <a:r>
              <a:rPr lang="fr-FR" sz="2800" dirty="0">
                <a:solidFill>
                  <a:srgbClr val="000000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du Fonds national parentalité (FNP) : </a:t>
            </a:r>
          </a:p>
          <a:p>
            <a:pPr marL="857250" lvl="1" indent="-4572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sz="2800" b="1" dirty="0">
                <a:solidFill>
                  <a:srgbClr val="000000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Axe 4 : </a:t>
            </a:r>
            <a:r>
              <a:rPr lang="fr-FR" sz="2400" b="1" dirty="0"/>
              <a:t>Soutien des dynamiques d’animation et promotion de la parentalité sur les territoires </a:t>
            </a:r>
          </a:p>
          <a:p>
            <a:pPr marL="1257300" lvl="2" indent="-4572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sz="2000" b="1" dirty="0"/>
              <a:t>Volet 1 </a:t>
            </a:r>
            <a:r>
              <a:rPr lang="fr-FR" sz="2000" dirty="0"/>
              <a:t>: Animation des réseaux d’acteurs parentalité à l’échelon départemental </a:t>
            </a:r>
            <a:endParaRPr lang="fr-FR" sz="2800" dirty="0">
              <a:effectLst/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  <a:p>
            <a:pPr marL="0" indent="0"/>
            <a:endParaRPr lang="fr-FR" sz="1800" i="1" dirty="0"/>
          </a:p>
        </p:txBody>
      </p:sp>
      <p:pic>
        <p:nvPicPr>
          <p:cNvPr id="3076" name="Image 3">
            <a:extLst>
              <a:ext uri="{FF2B5EF4-FFF2-40B4-BE49-F238E27FC236}">
                <a16:creationId xmlns:a16="http://schemas.microsoft.com/office/drawing/2014/main" id="{77128E6F-CF93-4949-A2E8-C25E19CC5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650"/>
            <a:ext cx="10080625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483ECCA-AA53-4E0A-BD7A-0040622B8600}"/>
              </a:ext>
            </a:extLst>
          </p:cNvPr>
          <p:cNvSpPr txBox="1"/>
          <p:nvPr/>
        </p:nvSpPr>
        <p:spPr>
          <a:xfrm>
            <a:off x="360238" y="286200"/>
            <a:ext cx="9072562" cy="1250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fontAlgn="auto" hangingPunct="0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fr-FR" sz="3200" b="1" dirty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rPr>
              <a:t> Réseau d’Ecoute, d’aide et d’accompagnement à la parentalité</a:t>
            </a:r>
          </a:p>
        </p:txBody>
      </p:sp>
    </p:spTree>
    <p:extLst>
      <p:ext uri="{BB962C8B-B14F-4D97-AF65-F5344CB8AC3E}">
        <p14:creationId xmlns:p14="http://schemas.microsoft.com/office/powerpoint/2010/main" val="1942152083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5BDA4D40-0126-4915-8934-02E00CDD9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4602" y="1979637"/>
            <a:ext cx="9133807" cy="547260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sz="3200" b="1" i="1" dirty="0">
              <a:latin typeface="Arial" panose="020B0604020202020204" pitchFamily="34" charset="0"/>
            </a:endParaRPr>
          </a:p>
          <a:p>
            <a:pPr marL="0" indent="0"/>
            <a:r>
              <a:rPr lang="fr-FR" sz="3200" kern="12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rPr>
              <a:t>Barème national CNAF: 20000€ pour 0,5 ETP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3200" kern="1200" dirty="0"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rPr>
              <a:t>Marseille: 0,5 ETP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fr-FR" sz="3200" dirty="0"/>
              <a:t>Hors Marseille: 0,7 ou 0,8 ou 1 ETP</a:t>
            </a:r>
            <a:endParaRPr lang="fr-FR" sz="3200" kern="1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</a:endParaRPr>
          </a:p>
        </p:txBody>
      </p:sp>
      <p:pic>
        <p:nvPicPr>
          <p:cNvPr id="3076" name="Image 3">
            <a:extLst>
              <a:ext uri="{FF2B5EF4-FFF2-40B4-BE49-F238E27FC236}">
                <a16:creationId xmlns:a16="http://schemas.microsoft.com/office/drawing/2014/main" id="{77128E6F-CF93-4949-A2E8-C25E19CC5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650"/>
            <a:ext cx="10080625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483ECCA-AA53-4E0A-BD7A-0040622B8600}"/>
              </a:ext>
            </a:extLst>
          </p:cNvPr>
          <p:cNvSpPr txBox="1"/>
          <p:nvPr/>
        </p:nvSpPr>
        <p:spPr>
          <a:xfrm>
            <a:off x="360238" y="286200"/>
            <a:ext cx="9072562" cy="1250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fontAlgn="auto" hangingPunct="0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fr-FR" sz="3200" b="1" dirty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rPr>
              <a:t>Financement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4AC05A-69D7-43CD-A2D8-3D080A33C6E5}"/>
              </a:ext>
            </a:extLst>
          </p:cNvPr>
          <p:cNvSpPr/>
          <p:nvPr/>
        </p:nvSpPr>
        <p:spPr>
          <a:xfrm>
            <a:off x="219200" y="5580037"/>
            <a:ext cx="95046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1600" b="1" i="1" dirty="0"/>
          </a:p>
        </p:txBody>
      </p:sp>
    </p:spTree>
    <p:extLst>
      <p:ext uri="{BB962C8B-B14F-4D97-AF65-F5344CB8AC3E}">
        <p14:creationId xmlns:p14="http://schemas.microsoft.com/office/powerpoint/2010/main" val="971321945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73F8C-F4CA-5467-B768-560F14653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DD3CC551-C27B-CC31-EB5F-AD7728F12A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4602" y="1979637"/>
            <a:ext cx="9133807" cy="547260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sz="3200" b="1" i="1" dirty="0">
              <a:latin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fr-FR" sz="2800" b="1" i="1" dirty="0">
                <a:latin typeface="Arial" panose="020B0604020202020204" pitchFamily="34" charset="0"/>
              </a:rPr>
              <a:t>Le principe du co-financement est une règle afin d’inscrire les projets dans une dynamique partenariale.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fr-FR" sz="2800" b="1" i="1" dirty="0">
              <a:latin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fr-FR" sz="2800" b="1" i="1" dirty="0">
                <a:latin typeface="Arial" panose="020B0604020202020204" pitchFamily="34" charset="0"/>
              </a:rPr>
              <a:t>Le montant total des financements accordés par la branche Famille ne peut excéder 80 % du coût total annuel d’une structure ou d’un service.</a:t>
            </a:r>
            <a:endParaRPr lang="fr-FR" sz="28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3200" kern="1200" dirty="0">
              <a:highlight>
                <a:scrgbClr r="0" g="0" b="0">
                  <a:alpha val="0"/>
                </a:scrgbClr>
              </a:highlight>
              <a:latin typeface="Liberation Sans" pitchFamily="18"/>
              <a:ea typeface="Microsoft YaHei" pitchFamily="2"/>
            </a:endParaRPr>
          </a:p>
        </p:txBody>
      </p:sp>
      <p:pic>
        <p:nvPicPr>
          <p:cNvPr id="3076" name="Image 3">
            <a:extLst>
              <a:ext uri="{FF2B5EF4-FFF2-40B4-BE49-F238E27FC236}">
                <a16:creationId xmlns:a16="http://schemas.microsoft.com/office/drawing/2014/main" id="{0109C3B0-6956-29E7-2930-87DB6EE6C0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650"/>
            <a:ext cx="10080625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13FE2A5-9C40-EA50-2E35-F55E154C58F1}"/>
              </a:ext>
            </a:extLst>
          </p:cNvPr>
          <p:cNvSpPr txBox="1"/>
          <p:nvPr/>
        </p:nvSpPr>
        <p:spPr>
          <a:xfrm>
            <a:off x="360238" y="286200"/>
            <a:ext cx="9072562" cy="1250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fontAlgn="auto" hangingPunct="0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fr-FR" sz="3200" b="1" dirty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rPr>
              <a:t>Règles d’or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297E01-7F0A-76A3-307D-076BB62170D6}"/>
              </a:ext>
            </a:extLst>
          </p:cNvPr>
          <p:cNvSpPr/>
          <p:nvPr/>
        </p:nvSpPr>
        <p:spPr>
          <a:xfrm>
            <a:off x="219200" y="5580037"/>
            <a:ext cx="95046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1600" b="1" i="1" dirty="0"/>
          </a:p>
        </p:txBody>
      </p:sp>
    </p:spTree>
    <p:extLst>
      <p:ext uri="{BB962C8B-B14F-4D97-AF65-F5344CB8AC3E}">
        <p14:creationId xmlns:p14="http://schemas.microsoft.com/office/powerpoint/2010/main" val="1749804174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5BDA4D40-0126-4915-8934-02E00CDD9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1840" y="1907629"/>
            <a:ext cx="8704110" cy="5040560"/>
          </a:xfrm>
        </p:spPr>
        <p:txBody>
          <a:bodyPr/>
          <a:lstStyle/>
          <a:p>
            <a:pPr marL="0" indent="0"/>
            <a:endParaRPr lang="fr-FR" dirty="0"/>
          </a:p>
          <a:p>
            <a:pPr marL="0" indent="0"/>
            <a:r>
              <a:rPr lang="fr-FR" dirty="0"/>
              <a:t>Les porteurs de projets qui souhaitent répondre à cet appel à projet s’engagent à respecter: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/>
              <a:t>Les principes du contrat d’engagement Républicain (association)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/>
              <a:t>La charte de la laïcité de la branche famille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/>
              <a:t>La charte nationale de soutien à la parentalité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/>
              <a:t>Les délais de dépôt des dossiers et envoi des différentes pièces nécessaires à l’étude des dossiers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/>
              <a:t>Les critères d’éligibilité du référentiel national du Fond national parentalité</a:t>
            </a:r>
          </a:p>
          <a:p>
            <a:pPr marL="0" indent="0"/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pic>
        <p:nvPicPr>
          <p:cNvPr id="3076" name="Image 3">
            <a:extLst>
              <a:ext uri="{FF2B5EF4-FFF2-40B4-BE49-F238E27FC236}">
                <a16:creationId xmlns:a16="http://schemas.microsoft.com/office/drawing/2014/main" id="{77128E6F-CF93-4949-A2E8-C25E19CC5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650"/>
            <a:ext cx="10080625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483ECCA-AA53-4E0A-BD7A-0040622B8600}"/>
              </a:ext>
            </a:extLst>
          </p:cNvPr>
          <p:cNvSpPr txBox="1"/>
          <p:nvPr/>
        </p:nvSpPr>
        <p:spPr>
          <a:xfrm>
            <a:off x="360238" y="286200"/>
            <a:ext cx="9072562" cy="1250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fontAlgn="auto" hangingPunct="0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fr-FR" sz="3200" b="1" dirty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rPr>
              <a:t>Engagements des porteurs</a:t>
            </a:r>
          </a:p>
        </p:txBody>
      </p:sp>
    </p:spTree>
    <p:extLst>
      <p:ext uri="{BB962C8B-B14F-4D97-AF65-F5344CB8AC3E}">
        <p14:creationId xmlns:p14="http://schemas.microsoft.com/office/powerpoint/2010/main" val="3186821850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5BDA4D40-0126-4915-8934-02E00CDD9C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245" y="2123653"/>
            <a:ext cx="8920134" cy="4680520"/>
          </a:xfrm>
        </p:spPr>
        <p:txBody>
          <a:bodyPr/>
          <a:lstStyle/>
          <a:p>
            <a:pPr marL="0" indent="0"/>
            <a:br>
              <a:rPr lang="fr-FR" dirty="0"/>
            </a:br>
            <a:r>
              <a:rPr lang="fr-FR" b="1" dirty="0"/>
              <a:t>Les projets doivent correspondre: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 </a:t>
            </a:r>
            <a:r>
              <a:rPr lang="fr-FR" sz="2000" dirty="0"/>
              <a:t>aux attendus du cahier des charges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/>
              <a:t>Au référentiel national de financement</a:t>
            </a:r>
          </a:p>
          <a:p>
            <a:pPr marL="0" indent="0"/>
            <a:r>
              <a:rPr lang="fr-FR" b="1" dirty="0"/>
              <a:t>La demande devra comporter les informations suivantes: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/>
              <a:t>Une description du projet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/>
              <a:t>Un budget prévisionnel annuel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/>
              <a:t>Le projet présenté doit faire apparaitre le ou les co-financements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000" dirty="0"/>
              <a:t>Un curriculum vitae détaillé du ou des professionnels qui seront chargés de l’animation</a:t>
            </a:r>
          </a:p>
        </p:txBody>
      </p:sp>
      <p:pic>
        <p:nvPicPr>
          <p:cNvPr id="3076" name="Image 3">
            <a:extLst>
              <a:ext uri="{FF2B5EF4-FFF2-40B4-BE49-F238E27FC236}">
                <a16:creationId xmlns:a16="http://schemas.microsoft.com/office/drawing/2014/main" id="{77128E6F-CF93-4949-A2E8-C25E19CC5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650"/>
            <a:ext cx="10080625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483ECCA-AA53-4E0A-BD7A-0040622B8600}"/>
              </a:ext>
            </a:extLst>
          </p:cNvPr>
          <p:cNvSpPr txBox="1"/>
          <p:nvPr/>
        </p:nvSpPr>
        <p:spPr>
          <a:xfrm>
            <a:off x="360238" y="286200"/>
            <a:ext cx="9072562" cy="1250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ctr" fontAlgn="auto" hangingPunct="0">
              <a:spcBef>
                <a:spcPts val="0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fr-FR" sz="3200" b="1" dirty="0">
                <a:solidFill>
                  <a:srgbClr val="FFFFFF"/>
                </a:solidFill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  <a:cs typeface="Lucida Sans" pitchFamily="2"/>
              </a:rPr>
              <a:t>Projets éligibles</a:t>
            </a:r>
          </a:p>
        </p:txBody>
      </p:sp>
    </p:spTree>
    <p:extLst>
      <p:ext uri="{BB962C8B-B14F-4D97-AF65-F5344CB8AC3E}">
        <p14:creationId xmlns:p14="http://schemas.microsoft.com/office/powerpoint/2010/main" val="187292805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Image 1">
            <a:extLst>
              <a:ext uri="{FF2B5EF4-FFF2-40B4-BE49-F238E27FC236}">
                <a16:creationId xmlns:a16="http://schemas.microsoft.com/office/drawing/2014/main" id="{790F75E8-8F56-4E49-BA0F-D4AF51588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5" y="5652045"/>
            <a:ext cx="10009187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Image 2">
            <a:extLst>
              <a:ext uri="{FF2B5EF4-FFF2-40B4-BE49-F238E27FC236}">
                <a16:creationId xmlns:a16="http://schemas.microsoft.com/office/drawing/2014/main" id="{35D7915C-9D09-47C8-87AD-CA2E082D9E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438" y="4176713"/>
            <a:ext cx="2636837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ous-titre 3">
            <a:extLst>
              <a:ext uri="{FF2B5EF4-FFF2-40B4-BE49-F238E27FC236}">
                <a16:creationId xmlns:a16="http://schemas.microsoft.com/office/drawing/2014/main" id="{9D982B50-00D1-4C89-86CB-F4D78995A72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03999" y="301320"/>
            <a:ext cx="9071640" cy="5851800"/>
          </a:xfrm>
        </p:spPr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 eaLnBrk="1" fontAlgn="auto">
              <a:spcBef>
                <a:spcPts val="1417"/>
              </a:spcBef>
              <a:spcAft>
                <a:spcPts val="0"/>
              </a:spcAft>
              <a:buFont typeface="StarSymbol"/>
              <a:buNone/>
              <a:defRPr/>
            </a:pPr>
            <a:r>
              <a:rPr lang="fr-FR" sz="4000" b="1" dirty="0">
                <a:solidFill>
                  <a:srgbClr val="006699"/>
                </a:solidFill>
                <a:cs typeface="Lucida Sans" pitchFamily="2"/>
              </a:rPr>
              <a:t>Merci</a:t>
            </a:r>
            <a:endParaRPr sz="4000" b="1" dirty="0">
              <a:solidFill>
                <a:srgbClr val="006699"/>
              </a:solidFill>
              <a:cs typeface="Lucida Sans" pitchFamily="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E83E2114100744A347C014B2221D3A" ma:contentTypeVersion="10" ma:contentTypeDescription="Crée un document." ma:contentTypeScope="" ma:versionID="6fe97a10e4b270ca96d5ce82b2a70294">
  <xsd:schema xmlns:xsd="http://www.w3.org/2001/XMLSchema" xmlns:xs="http://www.w3.org/2001/XMLSchema" xmlns:p="http://schemas.microsoft.com/office/2006/metadata/properties" xmlns:ns3="133ee392-8895-4292-89be-92714e3482bc" xmlns:ns4="5b762d94-eb58-49b4-bd87-d9c5fb5ed0c4" targetNamespace="http://schemas.microsoft.com/office/2006/metadata/properties" ma:root="true" ma:fieldsID="b3d5b2ab56046e0168e2d4748e8577a1" ns3:_="" ns4:_="">
    <xsd:import namespace="133ee392-8895-4292-89be-92714e3482bc"/>
    <xsd:import namespace="5b762d94-eb58-49b4-bd87-d9c5fb5ed0c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3ee392-8895-4292-89be-92714e3482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762d94-eb58-49b4-bd87-d9c5fb5ed0c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E34424A-98FF-4BFC-AF6C-660D9EDD3B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B18D43-0136-4582-8067-BB8E89FADE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3ee392-8895-4292-89be-92714e3482bc"/>
    <ds:schemaRef ds:uri="5b762d94-eb58-49b4-bd87-d9c5fb5ed0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865B30-4A68-4BD7-B1DD-86872E217546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5b762d94-eb58-49b4-bd87-d9c5fb5ed0c4"/>
    <ds:schemaRef ds:uri="133ee392-8895-4292-89be-92714e3482bc"/>
    <ds:schemaRef ds:uri="http://purl.org/dc/terms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TM10001115[[fn=Colis]]</Template>
  <TotalTime>5039</TotalTime>
  <Words>582</Words>
  <Application>Microsoft Office PowerPoint</Application>
  <PresentationFormat>Personnalisé</PresentationFormat>
  <Paragraphs>105</Paragraphs>
  <Slides>18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18</vt:i4>
      </vt:variant>
    </vt:vector>
  </HeadingPairs>
  <TitlesOfParts>
    <vt:vector size="27" baseType="lpstr">
      <vt:lpstr>Arial</vt:lpstr>
      <vt:lpstr>Calibri</vt:lpstr>
      <vt:lpstr>Liberation Sans</vt:lpstr>
      <vt:lpstr>Liberation Serif</vt:lpstr>
      <vt:lpstr>Lucida Sans</vt:lpstr>
      <vt:lpstr>StarSymbol</vt:lpstr>
      <vt:lpstr>Wingdings</vt:lpstr>
      <vt:lpstr>Standard</vt:lpstr>
      <vt:lpstr>Standard</vt:lpstr>
      <vt:lpstr>Présentation PowerPoint</vt:lpstr>
      <vt:lpstr>Objectif du webinaire</vt:lpstr>
      <vt:lpstr>Refonte du réseau parentalité: les nouvelles modalités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Réseau Parentalité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Samira DAOUD 131</dc:creator>
  <cp:lastModifiedBy>Lea ESTEBE 131</cp:lastModifiedBy>
  <cp:revision>193</cp:revision>
  <cp:lastPrinted>2023-09-19T10:44:26Z</cp:lastPrinted>
  <dcterms:created xsi:type="dcterms:W3CDTF">2020-09-17T11:33:39Z</dcterms:created>
  <dcterms:modified xsi:type="dcterms:W3CDTF">2026-09-24T07:59:52Z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0x010100ECE83E2114100744A347C014B2221D3A</vt:lpwstr>
  </property>
</Properties>
</file>