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0" r:id="rId1"/>
  </p:sldMasterIdLst>
  <p:sldIdLst>
    <p:sldId id="260" r:id="rId2"/>
    <p:sldId id="266" r:id="rId3"/>
  </p:sldIdLst>
  <p:sldSz cx="12192000" cy="6858000"/>
  <p:notesSz cx="6794500" cy="9906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0000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765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661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6788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064088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5614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33584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8959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0605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6250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453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556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848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592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78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05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508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099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332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0952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  <p:sldLayoutId id="2147483715" r:id="rId15"/>
    <p:sldLayoutId id="2147483716" r:id="rId16"/>
    <p:sldLayoutId id="2147483717" r:id="rId17"/>
    <p:sldLayoutId id="2147483718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AAEFFF4-3DD1-4BB1-985F-B55ED43C953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42211" y="697832"/>
            <a:ext cx="9950115" cy="6039852"/>
          </a:xfrm>
        </p:spPr>
        <p:txBody>
          <a:bodyPr>
            <a:normAutofit/>
          </a:bodyPr>
          <a:lstStyle/>
          <a:p>
            <a:pPr marL="0" indent="0" fontAlgn="ctr">
              <a:buNone/>
            </a:pPr>
            <a:endParaRPr lang="fr-FR"/>
          </a:p>
          <a:p>
            <a:pPr marL="0" indent="0" fontAlgn="ctr">
              <a:buNone/>
            </a:pPr>
            <a:endParaRPr lang="fr-FR"/>
          </a:p>
          <a:p>
            <a:endParaRPr lang="fr-FR" dirty="0"/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3AD76AB2-C390-4E14-88DC-5480244416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185582"/>
              </p:ext>
            </p:extLst>
          </p:nvPr>
        </p:nvGraphicFramePr>
        <p:xfrm>
          <a:off x="907622" y="1407088"/>
          <a:ext cx="10043039" cy="50486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9251">
                  <a:extLst>
                    <a:ext uri="{9D8B030D-6E8A-4147-A177-3AD203B41FA5}">
                      <a16:colId xmlns:a16="http://schemas.microsoft.com/office/drawing/2014/main" val="2787977627"/>
                    </a:ext>
                  </a:extLst>
                </a:gridCol>
                <a:gridCol w="8873788">
                  <a:extLst>
                    <a:ext uri="{9D8B030D-6E8A-4147-A177-3AD203B41FA5}">
                      <a16:colId xmlns:a16="http://schemas.microsoft.com/office/drawing/2014/main" val="1207848442"/>
                    </a:ext>
                  </a:extLst>
                </a:gridCol>
              </a:tblGrid>
              <a:tr h="81509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Nature de l’élément justifié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u="none" strike="noStrike" dirty="0">
                          <a:effectLst/>
                        </a:rPr>
                        <a:t>Justificatifs à fournir relatif au gestionnaire </a:t>
                      </a:r>
                    </a:p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(nécessaires à tout conventionnement) </a:t>
                      </a:r>
                      <a:endParaRPr lang="fr-F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7757142"/>
                  </a:ext>
                </a:extLst>
              </a:tr>
              <a:tr h="45941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Existence </a:t>
                      </a:r>
                    </a:p>
                    <a:p>
                      <a:pPr algn="ctr" fontAlgn="ctr"/>
                      <a:r>
                        <a:rPr lang="fr-F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légale </a:t>
                      </a:r>
                      <a:endParaRPr lang="fr-FR" sz="1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Pour les </a:t>
                      </a:r>
                      <a:r>
                        <a:rPr lang="fr-FR" sz="12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associations</a:t>
                      </a:r>
                      <a:r>
                        <a:rPr lang="fr-F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: </a:t>
                      </a:r>
                      <a:r>
                        <a:rPr lang="fr-F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récépissé de déclaration en Préfecture</a:t>
                      </a:r>
                      <a:endParaRPr lang="fr-FR" sz="12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82592567"/>
                  </a:ext>
                </a:extLst>
              </a:tr>
              <a:tr h="89413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Pour les </a:t>
                      </a:r>
                      <a:r>
                        <a:rPr lang="fr-FR" sz="12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collectivités territoriales – établissements publics </a:t>
                      </a:r>
                      <a:r>
                        <a:rPr lang="fr-F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fr-F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Arrêté préfectoral portant création d’un SIVU/SIVOM/EPCI/ Communauté de communes</a:t>
                      </a:r>
                      <a:r>
                        <a:rPr lang="fr-F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et détaillant le champ de compétence</a:t>
                      </a:r>
                      <a:endParaRPr lang="fr-FR" sz="1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6432759"/>
                  </a:ext>
                </a:extLst>
              </a:tr>
              <a:tr h="79039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Numéro SIREN </a:t>
                      </a:r>
                      <a:r>
                        <a:rPr lang="fr-F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SIRET</a:t>
                      </a:r>
                      <a:endParaRPr lang="fr-FR" sz="1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9796164"/>
                  </a:ext>
                </a:extLst>
              </a:tr>
              <a:tr h="45941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Vocation</a:t>
                      </a:r>
                      <a:endParaRPr lang="fr-FR" sz="1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Pour les </a:t>
                      </a:r>
                      <a:r>
                        <a:rPr lang="fr-FR" sz="12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associations ou EPCI</a:t>
                      </a:r>
                      <a:r>
                        <a:rPr lang="fr-F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fr-F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Statuts datés et signés</a:t>
                      </a:r>
                      <a:endParaRPr lang="fr-FR" sz="1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02889045"/>
                  </a:ext>
                </a:extLst>
              </a:tr>
              <a:tr h="89413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Destinataire du paiement</a:t>
                      </a:r>
                      <a:endParaRPr lang="fr-FR" sz="1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Relevé d’identité bancaire</a:t>
                      </a:r>
                      <a:r>
                        <a:rPr lang="fr-F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postal ou caisse d’épargne du bénéficiaire de l'aide, ou du bénéficiaire de la cession de créance (loi Dailly). RIB , Cession Dailly</a:t>
                      </a:r>
                      <a:endParaRPr lang="fr-FR" sz="1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81792444"/>
                  </a:ext>
                </a:extLst>
              </a:tr>
              <a:tr h="73605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Capacité du contractant</a:t>
                      </a:r>
                      <a:endParaRPr lang="fr-FR" sz="1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Pour </a:t>
                      </a:r>
                      <a:r>
                        <a:rPr lang="fr-FR" sz="12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associations </a:t>
                      </a:r>
                      <a:r>
                        <a:rPr lang="fr-F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fr-F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Liste datée des membres du conseil d’administration et du bureau </a:t>
                      </a:r>
                      <a:r>
                        <a:rPr lang="fr-F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(précisant date du CA,  nom et fonction des membres du bureau)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39198824"/>
                  </a:ext>
                </a:extLst>
              </a:tr>
            </a:tbl>
          </a:graphicData>
        </a:graphic>
      </p:graphicFrame>
      <p:sp>
        <p:nvSpPr>
          <p:cNvPr id="4" name="Titre 1">
            <a:extLst>
              <a:ext uri="{FF2B5EF4-FFF2-40B4-BE49-F238E27FC236}">
                <a16:creationId xmlns:a16="http://schemas.microsoft.com/office/drawing/2014/main" id="{20430008-EE6A-4CDD-9FB0-8555443B6A9A}"/>
              </a:ext>
            </a:extLst>
          </p:cNvPr>
          <p:cNvSpPr txBox="1">
            <a:spLocks/>
          </p:cNvSpPr>
          <p:nvPr/>
        </p:nvSpPr>
        <p:spPr>
          <a:xfrm>
            <a:off x="345466" y="120316"/>
            <a:ext cx="11167353" cy="1286772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PIECES NECESSAIRES AU Renouvellement des conventions ALSH et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eaje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845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AAEFFF4-3DD1-4BB1-985F-B55ED43C953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42211" y="697832"/>
            <a:ext cx="9950115" cy="6039852"/>
          </a:xfrm>
        </p:spPr>
        <p:txBody>
          <a:bodyPr>
            <a:normAutofit/>
          </a:bodyPr>
          <a:lstStyle/>
          <a:p>
            <a:pPr marL="0" indent="0" fontAlgn="ctr">
              <a:buNone/>
            </a:pPr>
            <a:endParaRPr lang="fr-FR"/>
          </a:p>
          <a:p>
            <a:pPr marL="0" indent="0" fontAlgn="ctr">
              <a:buNone/>
            </a:pPr>
            <a:endParaRPr lang="fr-FR"/>
          </a:p>
          <a:p>
            <a:endParaRPr lang="fr-FR" dirty="0"/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3AD76AB2-C390-4E14-88DC-5480244416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17828"/>
              </p:ext>
            </p:extLst>
          </p:nvPr>
        </p:nvGraphicFramePr>
        <p:xfrm>
          <a:off x="842211" y="282874"/>
          <a:ext cx="9950115" cy="20858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8433">
                  <a:extLst>
                    <a:ext uri="{9D8B030D-6E8A-4147-A177-3AD203B41FA5}">
                      <a16:colId xmlns:a16="http://schemas.microsoft.com/office/drawing/2014/main" val="2787977627"/>
                    </a:ext>
                  </a:extLst>
                </a:gridCol>
                <a:gridCol w="8791682">
                  <a:extLst>
                    <a:ext uri="{9D8B030D-6E8A-4147-A177-3AD203B41FA5}">
                      <a16:colId xmlns:a16="http://schemas.microsoft.com/office/drawing/2014/main" val="1207848442"/>
                    </a:ext>
                  </a:extLst>
                </a:gridCol>
              </a:tblGrid>
              <a:tr h="683496"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u="none" strike="noStrike" dirty="0">
                          <a:effectLst/>
                        </a:rPr>
                        <a:t>Justificatifs à fournir relatifs aux EAJE </a:t>
                      </a:r>
                    </a:p>
                    <a:p>
                      <a:pPr algn="ctr" fontAlgn="ctr"/>
                      <a:r>
                        <a:rPr lang="fr-FR" sz="1200" b="0" u="none" strike="noStrike" dirty="0">
                          <a:effectLst/>
                        </a:rPr>
                        <a:t>(à fournir pour chaque équipement)</a:t>
                      </a:r>
                      <a:endParaRPr lang="fr-FR" sz="12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7757142"/>
                  </a:ext>
                </a:extLst>
              </a:tr>
              <a:tr h="38425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Qualité </a:t>
                      </a:r>
                    </a:p>
                    <a:p>
                      <a:pPr algn="ctr" fontAlgn="ctr"/>
                      <a:r>
                        <a:rPr lang="fr-F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 projet</a:t>
                      </a:r>
                      <a:endParaRPr lang="fr-FR" sz="1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Projet d’établissement</a:t>
                      </a:r>
                      <a:r>
                        <a:rPr lang="fr-FR" sz="12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projet éducatif et projet social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0288904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Règlement de fonctionnement 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ctr"/>
                      <a:r>
                        <a:rPr lang="fr-FR" sz="11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fr-FR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58900451"/>
                  </a:ext>
                </a:extLst>
              </a:tr>
              <a:tr h="49045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Personnes habilitées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kern="1200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Annexe Liste des personnes habilitées </a:t>
                      </a:r>
                      <a:r>
                        <a:rPr lang="fr-FR" sz="1200" b="0" i="0" u="none" strike="noStrike" kern="1200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(fournisseurs de données d’activité - données financières, approbateur)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7480238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E544E5CB-8651-4BEC-BFC6-10E16DCCDD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740907"/>
              </p:ext>
            </p:extLst>
          </p:nvPr>
        </p:nvGraphicFramePr>
        <p:xfrm>
          <a:off x="810229" y="3129249"/>
          <a:ext cx="10014078" cy="28760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05100">
                  <a:extLst>
                    <a:ext uri="{9D8B030D-6E8A-4147-A177-3AD203B41FA5}">
                      <a16:colId xmlns:a16="http://schemas.microsoft.com/office/drawing/2014/main" val="2787977627"/>
                    </a:ext>
                  </a:extLst>
                </a:gridCol>
                <a:gridCol w="8608978">
                  <a:extLst>
                    <a:ext uri="{9D8B030D-6E8A-4147-A177-3AD203B41FA5}">
                      <a16:colId xmlns:a16="http://schemas.microsoft.com/office/drawing/2014/main" val="1207848442"/>
                    </a:ext>
                  </a:extLst>
                </a:gridCol>
              </a:tblGrid>
              <a:tr h="67751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Nature de l’élément justifié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u="none" strike="noStrike" dirty="0">
                          <a:effectLst/>
                        </a:rPr>
                        <a:t>Justificatifs à fournir relatif aux ALSH:  Extra – Péri - Accueil ado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u="none" strike="noStrike" dirty="0">
                          <a:effectLst/>
                        </a:rPr>
                        <a:t>(à fournir pour chaque équipement)</a:t>
                      </a:r>
                      <a:endParaRPr lang="fr-FR" sz="14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7757142"/>
                  </a:ext>
                </a:extLst>
              </a:tr>
              <a:tr h="26042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Qualité </a:t>
                      </a:r>
                    </a:p>
                    <a:p>
                      <a:pPr algn="ctr" fontAlgn="ctr"/>
                      <a:r>
                        <a:rPr lang="fr-F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 projet</a:t>
                      </a:r>
                      <a:endParaRPr lang="fr-FR" sz="1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Projet éducatif</a:t>
                      </a:r>
                      <a:endParaRPr lang="fr-FR" sz="12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82592567"/>
                  </a:ext>
                </a:extLst>
              </a:tr>
              <a:tr h="39620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Projet pédagogique</a:t>
                      </a:r>
                      <a:endParaRPr lang="fr-FR" sz="12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6432759"/>
                  </a:ext>
                </a:extLst>
              </a:tr>
              <a:tr h="37194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Grille tarifaire </a:t>
                      </a:r>
                      <a:r>
                        <a:rPr lang="fr-FR" sz="1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garantissant l’accessibilité à tous, </a:t>
                      </a:r>
                      <a:r>
                        <a:rPr lang="fr-FR" sz="11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 moyen d’une tarification modulée en fonction des ressources (hors cotisations)</a:t>
                      </a:r>
                      <a:endParaRPr lang="fr-FR" sz="11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9796164"/>
                  </a:ext>
                </a:extLst>
              </a:tr>
              <a:tr h="34768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Niveau de recueil des données d’activités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Annexe Listes des lieux d’implantation </a:t>
                      </a:r>
                      <a:r>
                        <a:rPr lang="fr-FR" sz="12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datées et signées. </a:t>
                      </a:r>
                    </a:p>
                    <a:p>
                      <a:pPr algn="l" fontAlgn="ctr"/>
                      <a:endParaRPr lang="fr-FR" sz="1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02889045"/>
                  </a:ext>
                </a:extLst>
              </a:tr>
              <a:tr h="61181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rgbClr val="0000FF"/>
                          </a:solidFill>
                        </a:rPr>
                        <a:t>  </a:t>
                      </a:r>
                      <a:r>
                        <a:rPr lang="fr-FR" sz="12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Pour les accueils jeunes exclusivement </a:t>
                      </a:r>
                      <a:r>
                        <a:rPr 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cap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La convention entre l’organisateur de l’accueil et la préfecture (services départementaux de la jeunesse).</a:t>
                      </a:r>
                    </a:p>
                    <a:p>
                      <a:pPr algn="l" fontAlgn="ctr"/>
                      <a:endParaRPr lang="fr-FR" sz="12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39198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5062483"/>
      </p:ext>
    </p:extLst>
  </p:cSld>
  <p:clrMapOvr>
    <a:masterClrMapping/>
  </p:clrMapOvr>
</p:sld>
</file>

<file path=ppt/theme/theme1.xml><?xml version="1.0" encoding="utf-8"?>
<a:theme xmlns:a="http://schemas.openxmlformats.org/drawingml/2006/main" name="Secteur">
  <a:themeElements>
    <a:clrScheme name="Secteu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eu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eu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2014</TotalTime>
  <Words>291</Words>
  <Application>Microsoft Office PowerPoint</Application>
  <PresentationFormat>Grand écran</PresentationFormat>
  <Paragraphs>40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Secteur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Qu’est ce qu’on a au programme cette année</dc:title>
  <dc:creator>Sabine CHAUCHOT 081</dc:creator>
  <cp:lastModifiedBy>Sabine CHAUCHOT 081</cp:lastModifiedBy>
  <cp:revision>56</cp:revision>
  <cp:lastPrinted>2021-05-21T14:05:01Z</cp:lastPrinted>
  <dcterms:created xsi:type="dcterms:W3CDTF">2021-01-27T11:04:43Z</dcterms:created>
  <dcterms:modified xsi:type="dcterms:W3CDTF">2021-06-08T12:06:26Z</dcterms:modified>
</cp:coreProperties>
</file>